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80" r:id="rId5"/>
    <p:sldId id="306" r:id="rId6"/>
    <p:sldId id="408" r:id="rId7"/>
    <p:sldId id="412" r:id="rId8"/>
    <p:sldId id="308" r:id="rId9"/>
    <p:sldId id="329" r:id="rId10"/>
    <p:sldId id="414" r:id="rId11"/>
    <p:sldId id="324" r:id="rId12"/>
    <p:sldId id="410" r:id="rId13"/>
    <p:sldId id="413" r:id="rId14"/>
    <p:sldId id="31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00B2CE"/>
    <a:srgbClr val="FEF8E8"/>
    <a:srgbClr val="1D619C"/>
    <a:srgbClr val="FFF8E6"/>
    <a:srgbClr val="7FD8E6"/>
    <a:srgbClr val="B7E1B5"/>
    <a:srgbClr val="6FC36C"/>
    <a:srgbClr val="616160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A2B280-A1BA-4D81-9976-8EFAD441DF77}" v="4" dt="2023-04-18T15:32:14.879"/>
    <p1510:client id="{C297D3D4-B622-4E11-9D86-E9EAD70122F2}" v="2" dt="2023-04-18T13:14:39.644"/>
    <p1510:client id="{D37AB47B-CC3E-4648-B960-14C455D78818}" v="21" dt="2023-04-19T08:20:0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6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354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064994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7040728B-2519-A028-6A47-4FCC6E9248E2}"/>
              </a:ext>
            </a:extLst>
          </p:cNvPr>
          <p:cNvSpPr txBox="1">
            <a:spLocks/>
          </p:cNvSpPr>
          <p:nvPr/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800" b="1" dirty="0">
                <a:solidFill>
                  <a:schemeClr val="bg1"/>
                </a:solidFill>
              </a:rPr>
              <a:t>S37 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24E2B9FA-754D-3D52-BE89-E51CED0576F4}"/>
              </a:ext>
            </a:extLst>
          </p:cNvPr>
          <p:cNvSpPr txBox="1">
            <a:spLocks/>
          </p:cNvSpPr>
          <p:nvPr/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b="1" dirty="0">
                <a:solidFill>
                  <a:srgbClr val="1D619C"/>
                </a:solidFill>
                <a:latin typeface="Century Gothic" panose="020B0502020202020204" pitchFamily="34" charset="0"/>
              </a:rPr>
              <a:t>Common exception words  Pack 5</a:t>
            </a:r>
          </a:p>
        </p:txBody>
      </p:sp>
    </p:spTree>
    <p:extLst>
      <p:ext uri="{BB962C8B-B14F-4D97-AF65-F5344CB8AC3E}">
        <p14:creationId xmlns:p14="http://schemas.microsoft.com/office/powerpoint/2010/main" val="2180601190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80121BD-B54A-7006-95B4-8F036607A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3E5C79-54C5-3398-BA80-69ACB2ED016C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root words and suffixes, which is linked to the new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115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1EDDD1-019B-9AE1-C0AE-796F9ADD8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A8919AD8-F2F7-5C70-2A01-20ACA54C2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194096"/>
              </p:ext>
            </p:extLst>
          </p:nvPr>
        </p:nvGraphicFramePr>
        <p:xfrm>
          <a:off x="3327571" y="3256142"/>
          <a:ext cx="6096000" cy="200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3868221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8138187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0515628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en-GB" sz="2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ible</a:t>
                      </a:r>
                      <a:endParaRPr lang="en-GB" sz="2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5386317"/>
                  </a:ext>
                </a:extLst>
              </a:tr>
              <a:tr h="1432800">
                <a:tc>
                  <a:txBody>
                    <a:bodyPr/>
                    <a:lstStyle/>
                    <a:p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574289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B413DFB-9C45-0400-FA46-6227394C9E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673140"/>
              </p:ext>
            </p:extLst>
          </p:nvPr>
        </p:nvGraphicFramePr>
        <p:xfrm>
          <a:off x="2321591" y="1447901"/>
          <a:ext cx="7972256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3064">
                  <a:extLst>
                    <a:ext uri="{9D8B030D-6E8A-4147-A177-3AD203B41FA5}">
                      <a16:colId xmlns:a16="http://schemas.microsoft.com/office/drawing/2014/main" val="3080451127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1747876056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2693552818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23501278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change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force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apply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notice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76733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0B9673F-ACB1-876C-0469-B8F0A07B3BE7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suffixes can these root words have added to them?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Sort the words into the table.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963523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7626B30-06BA-4559-34B5-F52DE92EF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A8919AD8-F2F7-5C70-2A01-20ACA54C2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361987"/>
              </p:ext>
            </p:extLst>
          </p:nvPr>
        </p:nvGraphicFramePr>
        <p:xfrm>
          <a:off x="3327571" y="3256142"/>
          <a:ext cx="6096000" cy="2008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3868221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8138187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0515628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en-GB" sz="2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ible</a:t>
                      </a:r>
                      <a:endParaRPr lang="en-GB" sz="2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5386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changeable</a:t>
                      </a:r>
                    </a:p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applicable</a:t>
                      </a:r>
                    </a:p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noticeable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forcible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changed</a:t>
                      </a:r>
                    </a:p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forced</a:t>
                      </a:r>
                    </a:p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applied</a:t>
                      </a:r>
                    </a:p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noticed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5742899"/>
                  </a:ext>
                </a:extLst>
              </a:tr>
            </a:tbl>
          </a:graphicData>
        </a:graphic>
      </p:graphicFrame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BFF9E933-A30D-5CE2-AEBB-A5BD81DE8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686160"/>
              </p:ext>
            </p:extLst>
          </p:nvPr>
        </p:nvGraphicFramePr>
        <p:xfrm>
          <a:off x="2321591" y="1447901"/>
          <a:ext cx="7972256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3064">
                  <a:extLst>
                    <a:ext uri="{9D8B030D-6E8A-4147-A177-3AD203B41FA5}">
                      <a16:colId xmlns:a16="http://schemas.microsoft.com/office/drawing/2014/main" val="3080451127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1747876056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2693552818"/>
                    </a:ext>
                  </a:extLst>
                </a:gridCol>
                <a:gridCol w="1993064">
                  <a:extLst>
                    <a:ext uri="{9D8B030D-6E8A-4147-A177-3AD203B41FA5}">
                      <a16:colId xmlns:a16="http://schemas.microsoft.com/office/drawing/2014/main" val="23501278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change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force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apply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notice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76733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B793E55-98E4-CFA1-4FCD-1C2F43666471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suffixes can these root words have added to them?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Sort the words into the table.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294992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A64DCE-B2D5-57B9-84A5-AD417FFEF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41EA80-5CAD-4ED3-B993-F3076CE6F0B1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learn about common exception words.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450869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F67A3A8-B520-17EC-3F8E-330E66047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717034-E902-7EE2-C780-80A4E031C014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are words we come across everyday which do not fit into a particular spelling pattern. These words are important and need to be learnt.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example: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committee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communicate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These words contain the ‘m’ sound which is represented by more than one ‘m’.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42941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527A5CC-2017-26FD-580B-A5230E5FE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E780B46-E23D-8D32-B8F0-D0F5E945D0BD}"/>
              </a:ext>
            </a:extLst>
          </p:cNvPr>
          <p:cNvCxnSpPr>
            <a:cxnSpLocks/>
          </p:cNvCxnSpPr>
          <p:nvPr/>
        </p:nvCxnSpPr>
        <p:spPr>
          <a:xfrm>
            <a:off x="2421363" y="2502622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89480F5-3BF5-25DD-9567-B96DFD7A43F5}"/>
              </a:ext>
            </a:extLst>
          </p:cNvPr>
          <p:cNvCxnSpPr>
            <a:cxnSpLocks/>
          </p:cNvCxnSpPr>
          <p:nvPr/>
        </p:nvCxnSpPr>
        <p:spPr>
          <a:xfrm>
            <a:off x="2421363" y="333550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09E70A8-DB19-B636-B244-188CB9248841}"/>
              </a:ext>
            </a:extLst>
          </p:cNvPr>
          <p:cNvCxnSpPr>
            <a:cxnSpLocks/>
          </p:cNvCxnSpPr>
          <p:nvPr/>
        </p:nvCxnSpPr>
        <p:spPr>
          <a:xfrm>
            <a:off x="2421363" y="4200288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6F647B7-B46D-3290-E821-E3A023B2386E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Breaking down words into syllables is one strategy we can use to help us spell words which are exceptions to the general rules.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example: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committee                                    com – mit – tee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communicate                              com – mu – ni – cate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community                                   com – mu – ni – ty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758546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7D1115B-5DB8-D770-A237-C3AE79BCF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7A6800-FAFE-2CF9-8FD0-44FA3633E8DA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how to spell some common exception words,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58935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365353F-D905-9CFA-5A78-9A2E77F30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CF5A505-D0F7-A6FD-B1F3-4A2E69EB2763}"/>
              </a:ext>
            </a:extLst>
          </p:cNvPr>
          <p:cNvSpPr/>
          <p:nvPr/>
        </p:nvSpPr>
        <p:spPr>
          <a:xfrm>
            <a:off x="3000769" y="1776901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programme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59CE44-45D7-270C-4446-D610FA8D32C4}"/>
              </a:ext>
            </a:extLst>
          </p:cNvPr>
          <p:cNvSpPr/>
          <p:nvPr/>
        </p:nvSpPr>
        <p:spPr>
          <a:xfrm>
            <a:off x="3000769" y="2524724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temperature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89E7600-2064-A2A1-34A6-43A7FD7723D1}"/>
              </a:ext>
            </a:extLst>
          </p:cNvPr>
          <p:cNvSpPr/>
          <p:nvPr/>
        </p:nvSpPr>
        <p:spPr>
          <a:xfrm>
            <a:off x="3000769" y="3272547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convenience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9ACFC15-7F7D-4E47-75F4-69E446E8252E}"/>
              </a:ext>
            </a:extLst>
          </p:cNvPr>
          <p:cNvSpPr/>
          <p:nvPr/>
        </p:nvSpPr>
        <p:spPr>
          <a:xfrm>
            <a:off x="3000769" y="4020370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cemetery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1EFD6E6-C32B-AF8F-5607-63F2D2C51AC6}"/>
              </a:ext>
            </a:extLst>
          </p:cNvPr>
          <p:cNvSpPr/>
          <p:nvPr/>
        </p:nvSpPr>
        <p:spPr>
          <a:xfrm>
            <a:off x="3000769" y="4768193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frequently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6B197D0-3CC8-11D9-C870-AD79165DA4EA}"/>
              </a:ext>
            </a:extLst>
          </p:cNvPr>
          <p:cNvCxnSpPr>
            <a:cxnSpLocks/>
          </p:cNvCxnSpPr>
          <p:nvPr/>
        </p:nvCxnSpPr>
        <p:spPr>
          <a:xfrm>
            <a:off x="5441183" y="2041370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FC7AB21-1974-E8E0-439F-E2198B51A8C5}"/>
              </a:ext>
            </a:extLst>
          </p:cNvPr>
          <p:cNvCxnSpPr>
            <a:cxnSpLocks/>
          </p:cNvCxnSpPr>
          <p:nvPr/>
        </p:nvCxnSpPr>
        <p:spPr>
          <a:xfrm>
            <a:off x="5441183" y="278966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EDD61EF-549E-D514-EBD5-EDBD5846F39C}"/>
              </a:ext>
            </a:extLst>
          </p:cNvPr>
          <p:cNvCxnSpPr>
            <a:cxnSpLocks/>
          </p:cNvCxnSpPr>
          <p:nvPr/>
        </p:nvCxnSpPr>
        <p:spPr>
          <a:xfrm>
            <a:off x="5441183" y="3534890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6FCB4F23-5B1F-36ED-0002-D7BE6299EB95}"/>
              </a:ext>
            </a:extLst>
          </p:cNvPr>
          <p:cNvCxnSpPr>
            <a:cxnSpLocks/>
          </p:cNvCxnSpPr>
          <p:nvPr/>
        </p:nvCxnSpPr>
        <p:spPr>
          <a:xfrm>
            <a:off x="5441183" y="428318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9035568-C2BF-0A23-F587-7789C51F8846}"/>
              </a:ext>
            </a:extLst>
          </p:cNvPr>
          <p:cNvCxnSpPr>
            <a:cxnSpLocks/>
          </p:cNvCxnSpPr>
          <p:nvPr/>
        </p:nvCxnSpPr>
        <p:spPr>
          <a:xfrm>
            <a:off x="5436421" y="504518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2E76158-590E-465F-DFF3-747B7B6B1D1F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Joseph has chosen five different words that he is unsure of how to spell. Help him to learn the words by breaking them down into sections.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522122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A12498C0-BDD2-1718-C149-9F8F6EBE1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DE4975-9D4B-A660-CD5B-C06EA1891792}"/>
              </a:ext>
            </a:extLst>
          </p:cNvPr>
          <p:cNvSpPr/>
          <p:nvPr/>
        </p:nvSpPr>
        <p:spPr>
          <a:xfrm>
            <a:off x="3000769" y="1776901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programme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64C7116-EFAB-2D1A-B9DB-34E197936E63}"/>
              </a:ext>
            </a:extLst>
          </p:cNvPr>
          <p:cNvSpPr/>
          <p:nvPr/>
        </p:nvSpPr>
        <p:spPr>
          <a:xfrm>
            <a:off x="3000769" y="2524724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temperature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B550958-D146-13E0-5622-75BDB13A024D}"/>
              </a:ext>
            </a:extLst>
          </p:cNvPr>
          <p:cNvSpPr/>
          <p:nvPr/>
        </p:nvSpPr>
        <p:spPr>
          <a:xfrm>
            <a:off x="3000769" y="3272547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convenience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87E7021-0535-615A-0190-9643FAC2888B}"/>
              </a:ext>
            </a:extLst>
          </p:cNvPr>
          <p:cNvSpPr/>
          <p:nvPr/>
        </p:nvSpPr>
        <p:spPr>
          <a:xfrm>
            <a:off x="3000769" y="4020370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cemetery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782B81E-B64D-6DDB-0D68-1A51C9A73244}"/>
              </a:ext>
            </a:extLst>
          </p:cNvPr>
          <p:cNvSpPr/>
          <p:nvPr/>
        </p:nvSpPr>
        <p:spPr>
          <a:xfrm>
            <a:off x="3000769" y="4768193"/>
            <a:ext cx="2105452" cy="503333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frequently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EFA9D32-ED8A-E153-B520-585CCFC27573}"/>
              </a:ext>
            </a:extLst>
          </p:cNvPr>
          <p:cNvCxnSpPr>
            <a:cxnSpLocks/>
          </p:cNvCxnSpPr>
          <p:nvPr/>
        </p:nvCxnSpPr>
        <p:spPr>
          <a:xfrm>
            <a:off x="5441183" y="2041370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C4E0DE95-C284-318B-CA98-0991304CBD43}"/>
              </a:ext>
            </a:extLst>
          </p:cNvPr>
          <p:cNvCxnSpPr>
            <a:cxnSpLocks/>
          </p:cNvCxnSpPr>
          <p:nvPr/>
        </p:nvCxnSpPr>
        <p:spPr>
          <a:xfrm>
            <a:off x="5441183" y="278966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A1F265F-2E13-B4F0-50ED-1CECA8D5C8BA}"/>
              </a:ext>
            </a:extLst>
          </p:cNvPr>
          <p:cNvCxnSpPr>
            <a:cxnSpLocks/>
          </p:cNvCxnSpPr>
          <p:nvPr/>
        </p:nvCxnSpPr>
        <p:spPr>
          <a:xfrm>
            <a:off x="5441183" y="3534890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50FC88-A60E-33E0-0FA2-85DA49F34DFE}"/>
              </a:ext>
            </a:extLst>
          </p:cNvPr>
          <p:cNvCxnSpPr>
            <a:cxnSpLocks/>
          </p:cNvCxnSpPr>
          <p:nvPr/>
        </p:nvCxnSpPr>
        <p:spPr>
          <a:xfrm>
            <a:off x="5441183" y="428318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FE93137E-CEDE-D6C7-53A3-DCC09E1F7D98}"/>
              </a:ext>
            </a:extLst>
          </p:cNvPr>
          <p:cNvCxnSpPr>
            <a:cxnSpLocks/>
          </p:cNvCxnSpPr>
          <p:nvPr/>
        </p:nvCxnSpPr>
        <p:spPr>
          <a:xfrm>
            <a:off x="5436421" y="504518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655D2A9-E119-744D-97D2-2056D052229D}"/>
              </a:ext>
            </a:extLst>
          </p:cNvPr>
          <p:cNvSpPr/>
          <p:nvPr/>
        </p:nvSpPr>
        <p:spPr>
          <a:xfrm>
            <a:off x="7219184" y="1776901"/>
            <a:ext cx="3245613" cy="5033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b="1" dirty="0">
                <a:solidFill>
                  <a:srgbClr val="F76756"/>
                </a:solidFill>
                <a:latin typeface="+mj-lt"/>
              </a:rPr>
              <a:t>pro – gramme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2C09E8-8A97-F5DF-0DD5-B3B4D841D61A}"/>
              </a:ext>
            </a:extLst>
          </p:cNvPr>
          <p:cNvSpPr/>
          <p:nvPr/>
        </p:nvSpPr>
        <p:spPr>
          <a:xfrm>
            <a:off x="7219184" y="2524724"/>
            <a:ext cx="3245613" cy="5033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tem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per – a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ture</a:t>
            </a:r>
            <a:endParaRPr lang="en-GB" sz="2200" b="1" dirty="0">
              <a:solidFill>
                <a:srgbClr val="F76756"/>
              </a:solidFill>
              <a:latin typeface="+mj-lt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EEAAEB3-7574-BB58-C57F-407AD5C29A8A}"/>
              </a:ext>
            </a:extLst>
          </p:cNvPr>
          <p:cNvSpPr/>
          <p:nvPr/>
        </p:nvSpPr>
        <p:spPr>
          <a:xfrm>
            <a:off x="7219184" y="3272547"/>
            <a:ext cx="3245613" cy="5033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b="1" dirty="0">
                <a:solidFill>
                  <a:srgbClr val="F76756"/>
                </a:solidFill>
                <a:latin typeface="+mj-lt"/>
              </a:rPr>
              <a:t>con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ven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i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ence</a:t>
            </a:r>
            <a:endParaRPr lang="en-GB" sz="2200" b="1" dirty="0">
              <a:solidFill>
                <a:srgbClr val="F76756"/>
              </a:solidFill>
              <a:latin typeface="+mj-lt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7ADEC48-FED5-CBCA-7F64-B98178A8F901}"/>
              </a:ext>
            </a:extLst>
          </p:cNvPr>
          <p:cNvSpPr/>
          <p:nvPr/>
        </p:nvSpPr>
        <p:spPr>
          <a:xfrm>
            <a:off x="7219184" y="4020370"/>
            <a:ext cx="3245613" cy="5033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cem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e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ter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y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A9FC2B-DAA6-4246-FC1F-C9CCD5C47DCA}"/>
              </a:ext>
            </a:extLst>
          </p:cNvPr>
          <p:cNvSpPr/>
          <p:nvPr/>
        </p:nvSpPr>
        <p:spPr>
          <a:xfrm>
            <a:off x="7219184" y="4768193"/>
            <a:ext cx="3245613" cy="5033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fre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quent</a:t>
            </a:r>
            <a:r>
              <a:rPr lang="en-GB" sz="2200" b="1" dirty="0">
                <a:solidFill>
                  <a:srgbClr val="F76756"/>
                </a:solidFill>
                <a:latin typeface="+mj-lt"/>
              </a:rPr>
              <a:t> – </a:t>
            </a:r>
            <a:r>
              <a:rPr lang="en-GB" sz="2200" b="1" dirty="0" err="1">
                <a:solidFill>
                  <a:srgbClr val="F76756"/>
                </a:solidFill>
                <a:latin typeface="+mj-lt"/>
              </a:rPr>
              <a:t>ly</a:t>
            </a:r>
            <a:endParaRPr lang="en-GB" sz="2200" b="1" dirty="0">
              <a:solidFill>
                <a:srgbClr val="F76756"/>
              </a:solidFill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04775C-5C3A-1641-00E9-4E9B2FCC3725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Joseph has chosen five different words that he is unsure of how to spell. Help him to learn the words by breaking them down into sections.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Various answers, for example: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8452215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5CFD35-CAD6-C886-F306-C087E1C4C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70989F-0436-CCED-6B25-72C45631A64D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486982273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D09122-8509-4DC8-8877-1E52BB616108}">
  <ds:schemaRefs>
    <ds:schemaRef ds:uri="86144f90-c7b6-48d0-aae5-f5e9e48cc3df"/>
    <ds:schemaRef ds:uri="http://schemas.microsoft.com/office/infopath/2007/PartnerControls"/>
    <ds:schemaRef ds:uri="http://schemas.microsoft.com/sharepoint/v3"/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0f0ae0ff-29c4-4766-b250-c1a9bee8d430"/>
  </ds:schemaRefs>
</ds:datastoreItem>
</file>

<file path=customXml/itemProps2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3984</TotalTime>
  <Words>345</Words>
  <Application>Microsoft Office PowerPoint</Application>
  <PresentationFormat>Widescreen</PresentationFormat>
  <Paragraphs>79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Year-5-Spelling-S37-Pack-5-TPP</dc:title>
  <dc:creator>Martin Cutting</dc:creator>
  <cp:lastModifiedBy>Chance Meikle-Masters</cp:lastModifiedBy>
  <cp:revision>11</cp:revision>
  <dcterms:created xsi:type="dcterms:W3CDTF">2021-10-18T12:07:58Z</dcterms:created>
  <dcterms:modified xsi:type="dcterms:W3CDTF">2024-11-11T12:47:35Z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