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384" r:id="rId5"/>
    <p:sldId id="306" r:id="rId6"/>
    <p:sldId id="334" r:id="rId7"/>
    <p:sldId id="389" r:id="rId8"/>
    <p:sldId id="308" r:id="rId9"/>
    <p:sldId id="329" r:id="rId10"/>
    <p:sldId id="386" r:id="rId11"/>
    <p:sldId id="324" r:id="rId12"/>
    <p:sldId id="355" r:id="rId13"/>
    <p:sldId id="390" r:id="rId14"/>
    <p:sldId id="31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6756"/>
    <a:srgbClr val="FEF8E8"/>
    <a:srgbClr val="B7E1B5"/>
    <a:srgbClr val="00B2CE"/>
    <a:srgbClr val="6FC36C"/>
    <a:srgbClr val="1D619C"/>
    <a:srgbClr val="FFF8E6"/>
    <a:srgbClr val="7FD8E6"/>
    <a:srgbClr val="616160"/>
    <a:srgbClr val="F6B1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6A6EF52-2E61-406E-8F5D-A173A3D8C3D7}" v="3" dt="2023-03-20T12:24:33.9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69" autoAdjust="0"/>
    <p:restoredTop sz="93004" autoAdjust="0"/>
  </p:normalViewPr>
  <p:slideViewPr>
    <p:cSldViewPr snapToGrid="0">
      <p:cViewPr varScale="1">
        <p:scale>
          <a:sx n="114" d="100"/>
          <a:sy n="114" d="100"/>
        </p:scale>
        <p:origin x="438" y="114"/>
      </p:cViewPr>
      <p:guideLst/>
    </p:cSldViewPr>
  </p:slideViewPr>
  <p:notesTextViewPr>
    <p:cViewPr>
      <p:scale>
        <a:sx n="75" d="100"/>
        <a:sy n="7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AD8078-5461-48CC-8784-665F976DC0B7}" type="datetimeFigureOut">
              <a:rPr lang="en-GB" smtClean="0"/>
              <a:t>11/11/2024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241279-0F3B-412E-B950-FF219738D94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52121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7987943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5016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</p:sldLayoutIdLst>
  <p:transition spd="slow">
    <p:cover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533AFFA-40AD-8379-AB92-1AD485260C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 Placeholder 1">
            <a:extLst>
              <a:ext uri="{FF2B5EF4-FFF2-40B4-BE49-F238E27FC236}">
                <a16:creationId xmlns:a16="http://schemas.microsoft.com/office/drawing/2014/main" id="{B3D94501-A083-52A8-C2DF-B5E1D630F50B}"/>
              </a:ext>
            </a:extLst>
          </p:cNvPr>
          <p:cNvSpPr txBox="1">
            <a:spLocks/>
          </p:cNvSpPr>
          <p:nvPr/>
        </p:nvSpPr>
        <p:spPr>
          <a:xfrm>
            <a:off x="222328" y="2292121"/>
            <a:ext cx="9358537" cy="98488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5800" b="1" dirty="0">
                <a:solidFill>
                  <a:schemeClr val="bg1"/>
                </a:solidFill>
              </a:rPr>
              <a:t>S37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113D88A9-C792-60A2-0768-53D4C995708D}"/>
              </a:ext>
            </a:extLst>
          </p:cNvPr>
          <p:cNvSpPr txBox="1">
            <a:spLocks/>
          </p:cNvSpPr>
          <p:nvPr/>
        </p:nvSpPr>
        <p:spPr>
          <a:xfrm>
            <a:off x="222328" y="3302000"/>
            <a:ext cx="9358313" cy="1339850"/>
          </a:xfrm>
          <a:prstGeom prst="rect">
            <a:avLst/>
          </a:prstGeom>
        </p:spPr>
        <p:txBody>
          <a:bodyPr anchor="ctr" anchorCtr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1D619C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Common exception words  Pack 2</a:t>
            </a:r>
          </a:p>
        </p:txBody>
      </p:sp>
    </p:spTree>
    <p:extLst>
      <p:ext uri="{BB962C8B-B14F-4D97-AF65-F5344CB8AC3E}">
        <p14:creationId xmlns:p14="http://schemas.microsoft.com/office/powerpoint/2010/main" val="1741244529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219C360-A963-0398-139B-82A4870185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7315CA-B638-A5F6-D628-5DE707A2CDAB}"/>
              </a:ext>
            </a:extLst>
          </p:cNvPr>
          <p:cNvSpPr txBox="1"/>
          <p:nvPr/>
        </p:nvSpPr>
        <p:spPr>
          <a:xfrm>
            <a:off x="1614467" y="2686017"/>
            <a:ext cx="8963066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start with a question about previously learnt common exception words and silent letters words, which is linked to the new learning later in this lesson.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711159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54D6E58-7F69-384B-1BA7-6C1563996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22277E0-F6FC-3007-AB1E-CCB9BB294CD0}"/>
              </a:ext>
            </a:extLst>
          </p:cNvPr>
          <p:cNvSpPr/>
          <p:nvPr/>
        </p:nvSpPr>
        <p:spPr>
          <a:xfrm>
            <a:off x="397309" y="1299030"/>
            <a:ext cx="2628000" cy="141514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ctr"/>
          <a:lstStyle/>
          <a:p>
            <a:r>
              <a:rPr lang="en-GB" sz="2000" b="1" dirty="0">
                <a:solidFill>
                  <a:schemeClr val="tx1"/>
                </a:solidFill>
              </a:rPr>
              <a:t>A line of people waiting for their turn.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5A4F9E52-81F6-60EF-68FB-CE437C508A05}"/>
              </a:ext>
            </a:extLst>
          </p:cNvPr>
          <p:cNvSpPr/>
          <p:nvPr/>
        </p:nvSpPr>
        <p:spPr>
          <a:xfrm>
            <a:off x="3320436" y="1299030"/>
            <a:ext cx="2628000" cy="141514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ctr"/>
          <a:lstStyle/>
          <a:p>
            <a:r>
              <a:rPr lang="en-GB" sz="2000" b="1" dirty="0">
                <a:solidFill>
                  <a:schemeClr val="tx1"/>
                </a:solidFill>
              </a:rPr>
              <a:t>A pink fish which can be smoked, fried, roasted or grilled. 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33DB10C8-9ECD-B035-B9D9-005E27BB9087}"/>
              </a:ext>
            </a:extLst>
          </p:cNvPr>
          <p:cNvSpPr/>
          <p:nvPr/>
        </p:nvSpPr>
        <p:spPr>
          <a:xfrm>
            <a:off x="6243563" y="1299030"/>
            <a:ext cx="2628000" cy="141514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ctr"/>
          <a:lstStyle/>
          <a:p>
            <a:r>
              <a:rPr lang="en-GB" sz="2000" b="1" dirty="0">
                <a:solidFill>
                  <a:schemeClr val="tx1"/>
                </a:solidFill>
              </a:rPr>
              <a:t>A seven-letter word that means to accomplish something.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35001FFA-AAAD-CAB2-7AD8-C2D4A8C22F1D}"/>
              </a:ext>
            </a:extLst>
          </p:cNvPr>
          <p:cNvSpPr/>
          <p:nvPr/>
        </p:nvSpPr>
        <p:spPr>
          <a:xfrm>
            <a:off x="9166691" y="1299030"/>
            <a:ext cx="2628000" cy="141514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ctr"/>
          <a:lstStyle/>
          <a:p>
            <a:r>
              <a:rPr lang="en-GB" sz="2000" b="1" dirty="0">
                <a:solidFill>
                  <a:schemeClr val="tx1"/>
                </a:solidFill>
              </a:rPr>
              <a:t>Something we use to cut with that has two metal blades.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A367AA-94C5-DBCD-7900-9F3AFD7A0C6B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Help Dennis spell the words by solving the clues below.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8447282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B013C5B3-5638-DC18-067E-210643CA05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D36FBAE-2340-4D35-B8DC-985D99EBFA1B}"/>
              </a:ext>
            </a:extLst>
          </p:cNvPr>
          <p:cNvSpPr/>
          <p:nvPr/>
        </p:nvSpPr>
        <p:spPr>
          <a:xfrm>
            <a:off x="426336" y="2869147"/>
            <a:ext cx="2628000" cy="892898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rgbClr val="F76756"/>
                </a:solidFill>
              </a:rPr>
              <a:t>queue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555F69F-C101-DD58-18E2-19FA920408F5}"/>
              </a:ext>
            </a:extLst>
          </p:cNvPr>
          <p:cNvSpPr/>
          <p:nvPr/>
        </p:nvSpPr>
        <p:spPr>
          <a:xfrm>
            <a:off x="3329957" y="2869147"/>
            <a:ext cx="2628000" cy="892898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rgbClr val="F76756"/>
                </a:solidFill>
              </a:rPr>
              <a:t>salmon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2746BA8-7652-E130-44C7-A300BA69D84F}"/>
              </a:ext>
            </a:extLst>
          </p:cNvPr>
          <p:cNvSpPr/>
          <p:nvPr/>
        </p:nvSpPr>
        <p:spPr>
          <a:xfrm>
            <a:off x="6233578" y="2869147"/>
            <a:ext cx="2628000" cy="892898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rgbClr val="F76756"/>
                </a:solidFill>
              </a:rPr>
              <a:t>achieve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57FDFE0-899D-7667-7DA7-6757D95367E7}"/>
              </a:ext>
            </a:extLst>
          </p:cNvPr>
          <p:cNvSpPr/>
          <p:nvPr/>
        </p:nvSpPr>
        <p:spPr>
          <a:xfrm>
            <a:off x="9137199" y="2869147"/>
            <a:ext cx="2628000" cy="892898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>
                <a:solidFill>
                  <a:srgbClr val="F76756"/>
                </a:solidFill>
              </a:rPr>
              <a:t>scissors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F0B11E3-C8EC-C30E-308D-AC60B57CFCC5}"/>
              </a:ext>
            </a:extLst>
          </p:cNvPr>
          <p:cNvSpPr/>
          <p:nvPr/>
        </p:nvSpPr>
        <p:spPr>
          <a:xfrm>
            <a:off x="397309" y="1299030"/>
            <a:ext cx="2628000" cy="141514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ctr"/>
          <a:lstStyle/>
          <a:p>
            <a:r>
              <a:rPr lang="en-GB" sz="2000" b="1" dirty="0">
                <a:solidFill>
                  <a:schemeClr val="tx1"/>
                </a:solidFill>
              </a:rPr>
              <a:t>A line of people waiting for their turn.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11DA0F36-EAEE-E9B6-FECC-09C6D18A30E1}"/>
              </a:ext>
            </a:extLst>
          </p:cNvPr>
          <p:cNvSpPr/>
          <p:nvPr/>
        </p:nvSpPr>
        <p:spPr>
          <a:xfrm>
            <a:off x="3320436" y="1299030"/>
            <a:ext cx="2628000" cy="141514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ctr"/>
          <a:lstStyle/>
          <a:p>
            <a:r>
              <a:rPr lang="en-GB" sz="2000" b="1" dirty="0">
                <a:solidFill>
                  <a:schemeClr val="tx1"/>
                </a:solidFill>
              </a:rPr>
              <a:t>A pink fish which can be smoked, fried, roasted or grilled. 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EC20C299-0B8F-815A-76D8-072BBEACAC40}"/>
              </a:ext>
            </a:extLst>
          </p:cNvPr>
          <p:cNvSpPr/>
          <p:nvPr/>
        </p:nvSpPr>
        <p:spPr>
          <a:xfrm>
            <a:off x="6243563" y="1299030"/>
            <a:ext cx="2628000" cy="141514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ctr"/>
          <a:lstStyle/>
          <a:p>
            <a:r>
              <a:rPr lang="en-GB" sz="2000" b="1" dirty="0">
                <a:solidFill>
                  <a:schemeClr val="tx1"/>
                </a:solidFill>
              </a:rPr>
              <a:t>A seven-letter word that means to accomplish something.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4CFDC73-B6EA-3AE2-41D8-FBD7AD4FE4E5}"/>
              </a:ext>
            </a:extLst>
          </p:cNvPr>
          <p:cNvSpPr/>
          <p:nvPr/>
        </p:nvSpPr>
        <p:spPr>
          <a:xfrm>
            <a:off x="9166691" y="1299030"/>
            <a:ext cx="2628000" cy="141514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ctr"/>
          <a:lstStyle/>
          <a:p>
            <a:r>
              <a:rPr lang="en-GB" sz="2000" b="1" dirty="0">
                <a:solidFill>
                  <a:schemeClr val="tx1"/>
                </a:solidFill>
              </a:rPr>
              <a:t>Something we use to cut with that has two metal blades.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0B1A347-374B-76BF-52D5-6F1354DBE326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Help Dennis spell the words by solving the clues below.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1755784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576C564-6FEC-E9E8-293F-78ADA91FD6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9C847AA-3422-445D-0E30-5F90C9AB0F27}"/>
              </a:ext>
            </a:extLst>
          </p:cNvPr>
          <p:cNvSpPr txBox="1"/>
          <p:nvPr/>
        </p:nvSpPr>
        <p:spPr>
          <a:xfrm>
            <a:off x="1614467" y="2686017"/>
            <a:ext cx="8963066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Now that we are ready to move on, we can learn about common exception words.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7450869"/>
      </p:ext>
    </p:extLst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2427D9F-DFEC-60E9-300E-0C7C65825E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E699E2BE-1BFC-972A-E281-6C734F4C63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408157"/>
              </p:ext>
            </p:extLst>
          </p:nvPr>
        </p:nvGraphicFramePr>
        <p:xfrm>
          <a:off x="3092858" y="3211729"/>
          <a:ext cx="6006285" cy="23544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2095">
                  <a:extLst>
                    <a:ext uri="{9D8B030D-6E8A-4147-A177-3AD203B41FA5}">
                      <a16:colId xmlns:a16="http://schemas.microsoft.com/office/drawing/2014/main" val="2477893003"/>
                    </a:ext>
                  </a:extLst>
                </a:gridCol>
                <a:gridCol w="2002095">
                  <a:extLst>
                    <a:ext uri="{9D8B030D-6E8A-4147-A177-3AD203B41FA5}">
                      <a16:colId xmlns:a16="http://schemas.microsoft.com/office/drawing/2014/main" val="3394792487"/>
                    </a:ext>
                  </a:extLst>
                </a:gridCol>
                <a:gridCol w="2002095">
                  <a:extLst>
                    <a:ext uri="{9D8B030D-6E8A-4147-A177-3AD203B41FA5}">
                      <a16:colId xmlns:a16="http://schemas.microsoft.com/office/drawing/2014/main" val="2334877181"/>
                    </a:ext>
                  </a:extLst>
                </a:gridCol>
              </a:tblGrid>
              <a:tr h="784833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parents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whole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possible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5923715"/>
                  </a:ext>
                </a:extLst>
              </a:tr>
              <a:tr h="784833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reign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busy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forwards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4607341"/>
                  </a:ext>
                </a:extLst>
              </a:tr>
              <a:tr h="784833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centre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therefore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beautiful</a:t>
                      </a: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5918263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99AFDBE-0148-4CF4-12DC-72F9998D11BD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Common exception words are words where a spelling rule does not apply. They cannot be sounded out using our phonics skills.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sng" strike="noStrike" kern="1200" cap="none" spc="0" normalizeH="0" baseline="0" noProof="0">
              <a:ln>
                <a:noFill/>
              </a:ln>
              <a:solidFill>
                <a:srgbClr val="1D619C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We can learn how to spell these words by exposing ourselves to different texts so we can practise to read and in turn write them.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We’ve seen many examples of common exceptions words such as: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3542941"/>
      </p:ext>
    </p:extLst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9CFEC4E-0D0E-285F-50BD-E078036C9C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aphicFrame>
        <p:nvGraphicFramePr>
          <p:cNvPr id="3" name="Table 8">
            <a:extLst>
              <a:ext uri="{FF2B5EF4-FFF2-40B4-BE49-F238E27FC236}">
                <a16:creationId xmlns:a16="http://schemas.microsoft.com/office/drawing/2014/main" id="{0C4EFC70-37A1-B9BC-47C1-0935F0110A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756430"/>
              </p:ext>
            </p:extLst>
          </p:nvPr>
        </p:nvGraphicFramePr>
        <p:xfrm>
          <a:off x="3469377" y="2437241"/>
          <a:ext cx="2160000" cy="2992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2822273929"/>
                    </a:ext>
                  </a:extLst>
                </a:gridCol>
                <a:gridCol w="1692000">
                  <a:extLst>
                    <a:ext uri="{9D8B030D-6E8A-4147-A177-3AD203B41FA5}">
                      <a16:colId xmlns:a16="http://schemas.microsoft.com/office/drawing/2014/main" val="396296525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recent</a:t>
                      </a:r>
                    </a:p>
                  </a:txBody>
                  <a:tcPr marL="45720" marR="45720" anchor="ctr">
                    <a:solidFill>
                      <a:srgbClr val="B7E1B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98910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r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Ryan's</a:t>
                      </a:r>
                    </a:p>
                  </a:txBody>
                  <a:tcPr marL="108000" marR="45720" anchor="ctr"/>
                </a:tc>
                <a:extLst>
                  <a:ext uri="{0D108BD9-81ED-4DB2-BD59-A6C34878D82A}">
                    <a16:rowId xmlns:a16="http://schemas.microsoft.com/office/drawing/2014/main" val="27255142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e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extra</a:t>
                      </a:r>
                    </a:p>
                  </a:txBody>
                  <a:tcPr marL="108000" marR="45720" anchor="ctr"/>
                </a:tc>
                <a:extLst>
                  <a:ext uri="{0D108BD9-81ED-4DB2-BD59-A6C34878D82A}">
                    <a16:rowId xmlns:a16="http://schemas.microsoft.com/office/drawing/2014/main" val="5384537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c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careful</a:t>
                      </a:r>
                    </a:p>
                  </a:txBody>
                  <a:tcPr marL="108000" marR="45720" anchor="ctr"/>
                </a:tc>
                <a:extLst>
                  <a:ext uri="{0D108BD9-81ED-4DB2-BD59-A6C34878D82A}">
                    <a16:rowId xmlns:a16="http://schemas.microsoft.com/office/drawing/2014/main" val="41414601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e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entering</a:t>
                      </a:r>
                    </a:p>
                  </a:txBody>
                  <a:tcPr marL="108000" marR="45720" anchor="ctr"/>
                </a:tc>
                <a:extLst>
                  <a:ext uri="{0D108BD9-81ED-4DB2-BD59-A6C34878D82A}">
                    <a16:rowId xmlns:a16="http://schemas.microsoft.com/office/drawing/2014/main" val="17802513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Ned’s</a:t>
                      </a:r>
                    </a:p>
                  </a:txBody>
                  <a:tcPr marL="108000" marR="45720" anchor="ctr"/>
                </a:tc>
                <a:extLst>
                  <a:ext uri="{0D108BD9-81ED-4DB2-BD59-A6C34878D82A}">
                    <a16:rowId xmlns:a16="http://schemas.microsoft.com/office/drawing/2014/main" val="22043965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truck</a:t>
                      </a:r>
                    </a:p>
                  </a:txBody>
                  <a:tcPr marL="108000" marR="45720" anchor="ctr"/>
                </a:tc>
                <a:extLst>
                  <a:ext uri="{0D108BD9-81ED-4DB2-BD59-A6C34878D82A}">
                    <a16:rowId xmlns:a16="http://schemas.microsoft.com/office/drawing/2014/main" val="672311588"/>
                  </a:ext>
                </a:extLst>
              </a:tr>
            </a:tbl>
          </a:graphicData>
        </a:graphic>
      </p:graphicFrame>
      <p:graphicFrame>
        <p:nvGraphicFramePr>
          <p:cNvPr id="6" name="Table 8">
            <a:extLst>
              <a:ext uri="{FF2B5EF4-FFF2-40B4-BE49-F238E27FC236}">
                <a16:creationId xmlns:a16="http://schemas.microsoft.com/office/drawing/2014/main" id="{19C00320-1D33-32D9-1FA6-9975A7B626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4303177"/>
              </p:ext>
            </p:extLst>
          </p:nvPr>
        </p:nvGraphicFramePr>
        <p:xfrm>
          <a:off x="5866067" y="2437241"/>
          <a:ext cx="2160000" cy="2992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2822273929"/>
                    </a:ext>
                  </a:extLst>
                </a:gridCol>
                <a:gridCol w="1692000">
                  <a:extLst>
                    <a:ext uri="{9D8B030D-6E8A-4147-A177-3AD203B41FA5}">
                      <a16:colId xmlns:a16="http://schemas.microsoft.com/office/drawing/2014/main" val="396296525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height</a:t>
                      </a:r>
                    </a:p>
                  </a:txBody>
                  <a:tcPr marL="45720" marR="45720" anchor="ctr">
                    <a:solidFill>
                      <a:srgbClr val="B7E1B5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>
                    <a:solidFill>
                      <a:srgbClr val="B7E1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98910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hyenas</a:t>
                      </a:r>
                    </a:p>
                  </a:txBody>
                  <a:tcPr marL="108000" marR="45720" anchor="ctr"/>
                </a:tc>
                <a:extLst>
                  <a:ext uri="{0D108BD9-81ED-4DB2-BD59-A6C34878D82A}">
                    <a16:rowId xmlns:a16="http://schemas.microsoft.com/office/drawing/2014/main" val="27255142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e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enjoy</a:t>
                      </a:r>
                    </a:p>
                  </a:txBody>
                  <a:tcPr marL="108000" marR="45720" anchor="ctr"/>
                </a:tc>
                <a:extLst>
                  <a:ext uri="{0D108BD9-81ED-4DB2-BD59-A6C34878D82A}">
                    <a16:rowId xmlns:a16="http://schemas.microsoft.com/office/drawing/2014/main" val="5384537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 err="1">
                          <a:solidFill>
                            <a:schemeClr val="tx1"/>
                          </a:solidFill>
                        </a:rPr>
                        <a:t>i</a:t>
                      </a:r>
                      <a:endParaRPr lang="en-GB" sz="2200" b="1" dirty="0">
                        <a:solidFill>
                          <a:schemeClr val="tx1"/>
                        </a:solidFill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invading</a:t>
                      </a:r>
                    </a:p>
                  </a:txBody>
                  <a:tcPr marL="108000" marR="45720" anchor="ctr"/>
                </a:tc>
                <a:extLst>
                  <a:ext uri="{0D108BD9-81ED-4DB2-BD59-A6C34878D82A}">
                    <a16:rowId xmlns:a16="http://schemas.microsoft.com/office/drawing/2014/main" val="41414601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g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giddy</a:t>
                      </a:r>
                    </a:p>
                  </a:txBody>
                  <a:tcPr marL="108000" marR="45720" anchor="ctr"/>
                </a:tc>
                <a:extLst>
                  <a:ext uri="{0D108BD9-81ED-4DB2-BD59-A6C34878D82A}">
                    <a16:rowId xmlns:a16="http://schemas.microsoft.com/office/drawing/2014/main" val="17802513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hippo’s</a:t>
                      </a:r>
                    </a:p>
                  </a:txBody>
                  <a:tcPr marL="108000" marR="45720" anchor="ctr"/>
                </a:tc>
                <a:extLst>
                  <a:ext uri="{0D108BD9-81ED-4DB2-BD59-A6C34878D82A}">
                    <a16:rowId xmlns:a16="http://schemas.microsoft.com/office/drawing/2014/main" val="28641323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1" dirty="0">
                          <a:solidFill>
                            <a:schemeClr val="tx1"/>
                          </a:solidFill>
                        </a:rPr>
                        <a:t>territory</a:t>
                      </a:r>
                    </a:p>
                  </a:txBody>
                  <a:tcPr marL="108000" marR="45720" anchor="ctr"/>
                </a:tc>
                <a:extLst>
                  <a:ext uri="{0D108BD9-81ED-4DB2-BD59-A6C34878D82A}">
                    <a16:rowId xmlns:a16="http://schemas.microsoft.com/office/drawing/2014/main" val="78765715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35E9CBB9-F799-BAC7-1ECB-3D0F4A942A34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As well as learning them through reading and writing, we can learn them through mnemonics. A mnemonic is a way to help you remember a spelling or phrase through a rhyme, poem or acronym.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Examples of mnemonics are: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			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4487357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7FB34DE-D16F-3476-BADF-3C360A07E1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499849-9375-66CF-F3C7-2888C087188B}"/>
              </a:ext>
            </a:extLst>
          </p:cNvPr>
          <p:cNvSpPr txBox="1"/>
          <p:nvPr/>
        </p:nvSpPr>
        <p:spPr>
          <a:xfrm>
            <a:off x="1614467" y="2686017"/>
            <a:ext cx="8963066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Now that we have learnt how to spell common exception words, let’s apply our learning. 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2589354"/>
      </p:ext>
    </p:extLst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4362661-5520-E5C5-A4E2-8E32363904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CFB9FC-0AB6-B5CE-EDFD-0892A5A51E8C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Unscramble the letters to correctly spell the common exception words.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 r w k w a d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m t n i e o 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 p r s u i r 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f m i a a i l 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q t a u e r 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266466"/>
      </p:ext>
    </p:extLst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10F1F11-4234-91B8-C15D-FD1C8ABE56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19C66B6-9ADF-6D9C-C31F-C9283348A67B}"/>
              </a:ext>
            </a:extLst>
          </p:cNvPr>
          <p:cNvSpPr txBox="1"/>
          <p:nvPr/>
        </p:nvSpPr>
        <p:spPr>
          <a:xfrm>
            <a:off x="261938" y="289357"/>
            <a:ext cx="11712575" cy="369332"/>
          </a:xfrm>
          <a:prstGeom prst="rect">
            <a:avLst/>
          </a:prstGeom>
          <a:noFill/>
        </p:spPr>
        <p:txBody>
          <a:bodyPr vert="horz"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Unscramble the letters to correctly spell the common exception words.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 r w k w a d			</a:t>
            </a: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awkward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m t n i e o n			</a:t>
            </a: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mention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 p r s u i r e			</a:t>
            </a: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surprise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f m i a a i l r			</a:t>
            </a: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familiar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q t a u e r r			</a:t>
            </a:r>
            <a:r>
              <a:rPr kumimoji="0" lang="en-GB" sz="2200" b="1" i="0" u="none" strike="noStrike" kern="1200" cap="none" spc="0" normalizeH="0" baseline="0" noProof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quarter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4268422"/>
      </p:ext>
    </p:extLst>
  </p:cSld>
  <p:clrMapOvr>
    <a:masterClrMapping/>
  </p:clrMapOvr>
  <p:transition spd="slow"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D6188F1-19C1-4BE4-E73D-174F088587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6AB51E6-83AB-F894-99CE-46F7FB903B15}"/>
              </a:ext>
            </a:extLst>
          </p:cNvPr>
          <p:cNvSpPr txBox="1"/>
          <p:nvPr/>
        </p:nvSpPr>
        <p:spPr>
          <a:xfrm>
            <a:off x="415636" y="2068945"/>
            <a:ext cx="78047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You’re ready to progress!</a:t>
            </a:r>
          </a:p>
          <a:p>
            <a:r>
              <a:rPr lang="en-GB" sz="4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Now apply your learning by trying some questions.</a:t>
            </a:r>
          </a:p>
        </p:txBody>
      </p:sp>
    </p:spTree>
    <p:extLst>
      <p:ext uri="{BB962C8B-B14F-4D97-AF65-F5344CB8AC3E}">
        <p14:creationId xmlns:p14="http://schemas.microsoft.com/office/powerpoint/2010/main" val="3486982273"/>
      </p:ext>
    </p:extLst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616160"/>
      </a:dk2>
      <a:lt2>
        <a:srgbClr val="F4F4F4"/>
      </a:lt2>
      <a:accent1>
        <a:srgbClr val="F76756"/>
      </a:accent1>
      <a:accent2>
        <a:srgbClr val="00B2CE"/>
      </a:accent2>
      <a:accent3>
        <a:srgbClr val="FFBB00"/>
      </a:accent3>
      <a:accent4>
        <a:srgbClr val="C557A8"/>
      </a:accent4>
      <a:accent5>
        <a:srgbClr val="1D619C"/>
      </a:accent5>
      <a:accent6>
        <a:srgbClr val="F6B1AE"/>
      </a:accent6>
      <a:hlink>
        <a:srgbClr val="6FC36C"/>
      </a:hlink>
      <a:folHlink>
        <a:srgbClr val="5D3B51"/>
      </a:folHlink>
    </a:clrScheme>
    <a:fontScheme name="CSS Font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22" ma:contentTypeDescription="Create a new document." ma:contentTypeScope="" ma:versionID="f38786757d4514dd8dafc876d932c0b4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c78ca0be9b1e03640438cee0733b2d4f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2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7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9" nillable="true" ma:taxonomy="true" ma:internalName="lcf76f155ced4ddcb4097134ff3c332f" ma:taxonomyFieldName="MediaServiceImageTags" ma:displayName="Image Tags" ma:readOnly="false" ma:fieldId="{5cf76f15-5ced-4ddc-b409-7134ff3c332f}" ma:taxonomyMulti="true" ma:sspId="d7029093-bac8-40c8-b3d2-05dc3a2407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 xsi:nil="true"/>
    <lcf76f155ced4ddcb4097134ff3c332f xmlns="0f0ae0ff-29c4-4766-b250-c1a9bee8d430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2425AB6-2B27-44CA-B4A1-00FBA54D43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4D09122-8509-4DC8-8877-1E52BB616108}">
  <ds:schemaRefs>
    <ds:schemaRef ds:uri="http://purl.org/dc/dcmitype/"/>
    <ds:schemaRef ds:uri="86144f90-c7b6-48d0-aae5-f5e9e48cc3df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0f0ae0ff-29c4-4766-b250-c1a9bee8d430"/>
    <ds:schemaRef ds:uri="http://schemas.microsoft.com/sharepoint/v3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C0153BE7-53CB-4B5B-8EDF-1F3FC6B6D7B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4477</TotalTime>
  <Words>453</Words>
  <Application>Microsoft Office PowerPoint</Application>
  <PresentationFormat>Widescreen</PresentationFormat>
  <Paragraphs>95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5 Spelling S37 TPP  Pack 2</dc:title>
  <dc:creator>Martin Cutting</dc:creator>
  <cp:lastModifiedBy>Chance Meikle-Masters</cp:lastModifiedBy>
  <cp:revision>10</cp:revision>
  <dcterms:created xsi:type="dcterms:W3CDTF">2021-10-18T12:07:58Z</dcterms:created>
  <dcterms:modified xsi:type="dcterms:W3CDTF">2024-11-11T12:44:49Z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  <property fmtid="{D5CDD505-2E9C-101B-9397-08002B2CF9AE}" pid="4" name="MediaServiceImageTags">
    <vt:lpwstr/>
  </property>
</Properties>
</file>