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446" r:id="rId5"/>
    <p:sldId id="447" r:id="rId6"/>
    <p:sldId id="448" r:id="rId7"/>
    <p:sldId id="458" r:id="rId8"/>
    <p:sldId id="459" r:id="rId9"/>
    <p:sldId id="452" r:id="rId10"/>
    <p:sldId id="460" r:id="rId11"/>
    <p:sldId id="453" r:id="rId12"/>
    <p:sldId id="454" r:id="rId13"/>
    <p:sldId id="455" r:id="rId14"/>
    <p:sldId id="456" r:id="rId15"/>
    <p:sldId id="457" r:id="rId16"/>
    <p:sldId id="461" r:id="rId17"/>
    <p:sldId id="462" r:id="rId18"/>
    <p:sldId id="463" r:id="rId19"/>
  </p:sldIdLst>
  <p:sldSz cx="12192000" cy="68580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entury Gothic" panose="020B0502020202020204" pitchFamily="34" charset="0"/>
      <p:regular r:id="rId25"/>
      <p:bold r:id="rId26"/>
      <p:italic r:id="rId27"/>
      <p:boldItalic r:id="rId28"/>
    </p:embeddedFont>
    <p:embeddedFont>
      <p:font typeface="Eyfsnew" panose="020B0604020202020204" charset="0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2CE"/>
    <a:srgbClr val="FEF8E8"/>
    <a:srgbClr val="F76756"/>
    <a:srgbClr val="1D619C"/>
    <a:srgbClr val="FFF8E6"/>
    <a:srgbClr val="7FD8E6"/>
    <a:srgbClr val="B7E1B5"/>
    <a:srgbClr val="6FC36C"/>
    <a:srgbClr val="616160"/>
    <a:srgbClr val="F6B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86" autoAdjust="0"/>
    <p:restoredTop sz="93004" autoAdjust="0"/>
  </p:normalViewPr>
  <p:slideViewPr>
    <p:cSldViewPr snapToGrid="0">
      <p:cViewPr varScale="1">
        <p:scale>
          <a:sx n="114" d="100"/>
          <a:sy n="114" d="100"/>
        </p:scale>
        <p:origin x="444" y="114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D8078-5461-48CC-8784-665F976DC0B7}" type="datetimeFigureOut">
              <a:rPr lang="en-GB" smtClean="0"/>
              <a:t>11/03/2025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41279-0F3B-412E-B950-FF219738D94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2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6745819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469600B-DB7D-B5EA-8545-465E23064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1A699D7-FF3B-C65A-07D5-1F609B0F1881}"/>
              </a:ext>
            </a:extLst>
          </p:cNvPr>
          <p:cNvSpPr/>
          <p:nvPr/>
        </p:nvSpPr>
        <p:spPr>
          <a:xfrm>
            <a:off x="9232900" y="1164168"/>
            <a:ext cx="787400" cy="1127954"/>
          </a:xfrm>
          <a:prstGeom prst="rect">
            <a:avLst/>
          </a:prstGeom>
          <a:ln>
            <a:solidFill>
              <a:srgbClr val="F76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500" b="1"/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355FAF-DFD2-902A-85C8-BBBE59E0487B}"/>
              </a:ext>
            </a:extLst>
          </p:cNvPr>
          <p:cNvSpPr txBox="1"/>
          <p:nvPr/>
        </p:nvSpPr>
        <p:spPr>
          <a:xfrm>
            <a:off x="222328" y="2292121"/>
            <a:ext cx="9358537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5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S26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5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C3B999-C50B-BB9C-D658-AC0449B8FCED}"/>
              </a:ext>
            </a:extLst>
          </p:cNvPr>
          <p:cNvSpPr txBox="1"/>
          <p:nvPr/>
        </p:nvSpPr>
        <p:spPr>
          <a:xfrm>
            <a:off x="222328" y="3301999"/>
            <a:ext cx="9358313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srgbClr val="1D619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Adding –ing, –ed, –er, –est and –y to one syllable words ending in a single consonant letter after a single vowel letter.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1638069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6E0B0C4-7DB6-FA5E-F25A-41452EA598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697A35-DEE4-5EBA-0331-B877105404C1}"/>
              </a:ext>
            </a:extLst>
          </p:cNvPr>
          <p:cNvSpPr txBox="1"/>
          <p:nvPr/>
        </p:nvSpPr>
        <p:spPr>
          <a:xfrm>
            <a:off x="1614467" y="254142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Let’s start with a question about consonants and vowels, which is linked to the new learning later in this lesson.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141484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A00A5C-968D-9BB5-842E-23F3BD235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9E3421-00A1-47D6-C60F-EE7A6D51274A}"/>
              </a:ext>
            </a:extLst>
          </p:cNvPr>
          <p:cNvSpPr txBox="1"/>
          <p:nvPr/>
        </p:nvSpPr>
        <p:spPr>
          <a:xfrm>
            <a:off x="595195" y="2517956"/>
            <a:ext cx="110289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b c d</a:t>
            </a:r>
            <a:r>
              <a:rPr lang="en-GB" sz="4400" spc="600" dirty="0">
                <a:latin typeface="Eyfsnew" panose="02000503000000000000" pitchFamily="2" charset="0"/>
              </a:rPr>
              <a:t>   </a:t>
            </a:r>
            <a:r>
              <a:rPr lang="en-GB" sz="4400" spc="300" dirty="0">
                <a:latin typeface="Eyfsnew" panose="02000503000000000000" pitchFamily="2" charset="0"/>
              </a:rPr>
              <a:t>f g h</a:t>
            </a:r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j k l m n</a:t>
            </a:r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p q r s t</a:t>
            </a:r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v w x y z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A72DD2E-A814-9DC8-E1FC-9BF0A9CF887A}"/>
              </a:ext>
            </a:extLst>
          </p:cNvPr>
          <p:cNvCxnSpPr>
            <a:cxnSpLocks/>
          </p:cNvCxnSpPr>
          <p:nvPr/>
        </p:nvCxnSpPr>
        <p:spPr>
          <a:xfrm>
            <a:off x="595195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630CAD3-8978-9EC5-0EB8-155BD14CC0CD}"/>
              </a:ext>
            </a:extLst>
          </p:cNvPr>
          <p:cNvCxnSpPr>
            <a:cxnSpLocks/>
          </p:cNvCxnSpPr>
          <p:nvPr/>
        </p:nvCxnSpPr>
        <p:spPr>
          <a:xfrm>
            <a:off x="2399750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727761E-42D1-D6D8-4FF7-83640515DBBB}"/>
              </a:ext>
            </a:extLst>
          </p:cNvPr>
          <p:cNvCxnSpPr>
            <a:cxnSpLocks/>
          </p:cNvCxnSpPr>
          <p:nvPr/>
        </p:nvCxnSpPr>
        <p:spPr>
          <a:xfrm>
            <a:off x="4062295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DB94279-07D5-4CC0-2F22-93B1C800F619}"/>
              </a:ext>
            </a:extLst>
          </p:cNvPr>
          <p:cNvCxnSpPr>
            <a:cxnSpLocks/>
          </p:cNvCxnSpPr>
          <p:nvPr/>
        </p:nvCxnSpPr>
        <p:spPr>
          <a:xfrm>
            <a:off x="6483375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A98B57-7253-2072-CEF4-85C39D0127D1}"/>
              </a:ext>
            </a:extLst>
          </p:cNvPr>
          <p:cNvCxnSpPr>
            <a:cxnSpLocks/>
          </p:cNvCxnSpPr>
          <p:nvPr/>
        </p:nvCxnSpPr>
        <p:spPr>
          <a:xfrm>
            <a:off x="8914846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834D63F-EFCA-F910-5850-078EA27FA31F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Fill in the missing vowels in the alphabet.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6985252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BEA9C80F-1469-758E-8B1D-6A76B7676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9E3421-00A1-47D6-C60F-EE7A6D51274A}"/>
              </a:ext>
            </a:extLst>
          </p:cNvPr>
          <p:cNvSpPr txBox="1"/>
          <p:nvPr/>
        </p:nvSpPr>
        <p:spPr>
          <a:xfrm>
            <a:off x="595195" y="2517956"/>
            <a:ext cx="110289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b c d</a:t>
            </a:r>
            <a:r>
              <a:rPr lang="en-GB" sz="4400" spc="600" dirty="0">
                <a:latin typeface="Eyfsnew" panose="02000503000000000000" pitchFamily="2" charset="0"/>
              </a:rPr>
              <a:t>   </a:t>
            </a:r>
            <a:r>
              <a:rPr lang="en-GB" sz="4400" spc="300" dirty="0">
                <a:latin typeface="Eyfsnew" panose="02000503000000000000" pitchFamily="2" charset="0"/>
              </a:rPr>
              <a:t>f g h</a:t>
            </a:r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j k l m n</a:t>
            </a:r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p q r s t</a:t>
            </a:r>
            <a:r>
              <a:rPr lang="en-GB" sz="4400" spc="600" dirty="0">
                <a:latin typeface="Eyfsnew" panose="02000503000000000000" pitchFamily="2" charset="0"/>
              </a:rPr>
              <a:t>  </a:t>
            </a:r>
            <a:r>
              <a:rPr lang="en-GB" sz="4400" spc="300" dirty="0">
                <a:latin typeface="Eyfsnew" panose="02000503000000000000" pitchFamily="2" charset="0"/>
              </a:rPr>
              <a:t>v w x y z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A72DD2E-A814-9DC8-E1FC-9BF0A9CF887A}"/>
              </a:ext>
            </a:extLst>
          </p:cNvPr>
          <p:cNvCxnSpPr>
            <a:cxnSpLocks/>
          </p:cNvCxnSpPr>
          <p:nvPr/>
        </p:nvCxnSpPr>
        <p:spPr>
          <a:xfrm>
            <a:off x="595195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630CAD3-8978-9EC5-0EB8-155BD14CC0CD}"/>
              </a:ext>
            </a:extLst>
          </p:cNvPr>
          <p:cNvCxnSpPr>
            <a:cxnSpLocks/>
          </p:cNvCxnSpPr>
          <p:nvPr/>
        </p:nvCxnSpPr>
        <p:spPr>
          <a:xfrm>
            <a:off x="2399750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727761E-42D1-D6D8-4FF7-83640515DBBB}"/>
              </a:ext>
            </a:extLst>
          </p:cNvPr>
          <p:cNvCxnSpPr>
            <a:cxnSpLocks/>
          </p:cNvCxnSpPr>
          <p:nvPr/>
        </p:nvCxnSpPr>
        <p:spPr>
          <a:xfrm>
            <a:off x="4062295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DB94279-07D5-4CC0-2F22-93B1C800F619}"/>
              </a:ext>
            </a:extLst>
          </p:cNvPr>
          <p:cNvCxnSpPr>
            <a:cxnSpLocks/>
          </p:cNvCxnSpPr>
          <p:nvPr/>
        </p:nvCxnSpPr>
        <p:spPr>
          <a:xfrm>
            <a:off x="6483375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A98B57-7253-2072-CEF4-85C39D0127D1}"/>
              </a:ext>
            </a:extLst>
          </p:cNvPr>
          <p:cNvCxnSpPr>
            <a:cxnSpLocks/>
          </p:cNvCxnSpPr>
          <p:nvPr/>
        </p:nvCxnSpPr>
        <p:spPr>
          <a:xfrm>
            <a:off x="8914846" y="3200400"/>
            <a:ext cx="3919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5F848A9F-1AFA-9536-9D70-0A146824E2A7}"/>
              </a:ext>
            </a:extLst>
          </p:cNvPr>
          <p:cNvSpPr txBox="1"/>
          <p:nvPr/>
        </p:nvSpPr>
        <p:spPr>
          <a:xfrm>
            <a:off x="595195" y="2528347"/>
            <a:ext cx="4315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  <a:latin typeface="Eyfsnew" panose="02000503000000000000" pitchFamily="2" charset="0"/>
              </a:rPr>
              <a:t>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FABF9A-DB01-E2DE-FC7F-689B76A48BF5}"/>
              </a:ext>
            </a:extLst>
          </p:cNvPr>
          <p:cNvSpPr txBox="1"/>
          <p:nvPr/>
        </p:nvSpPr>
        <p:spPr>
          <a:xfrm>
            <a:off x="2389800" y="2528347"/>
            <a:ext cx="4219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  <a:latin typeface="Eyfsnew" panose="02000503000000000000" pitchFamily="2" charset="0"/>
              </a:rPr>
              <a:t>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538172-9EB7-9D76-FF3A-33A6F3A620F4}"/>
              </a:ext>
            </a:extLst>
          </p:cNvPr>
          <p:cNvSpPr txBox="1"/>
          <p:nvPr/>
        </p:nvSpPr>
        <p:spPr>
          <a:xfrm>
            <a:off x="4115240" y="2528347"/>
            <a:ext cx="3177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  <a:latin typeface="Eyfsnew" panose="02000503000000000000" pitchFamily="2" charset="0"/>
              </a:rPr>
              <a:t>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7B525C-5A8D-68F4-B670-00875CCAB779}"/>
              </a:ext>
            </a:extLst>
          </p:cNvPr>
          <p:cNvSpPr txBox="1"/>
          <p:nvPr/>
        </p:nvSpPr>
        <p:spPr>
          <a:xfrm>
            <a:off x="6483375" y="2528347"/>
            <a:ext cx="4203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  <a:latin typeface="Eyfsnew" panose="02000503000000000000" pitchFamily="2" charset="0"/>
              </a:rPr>
              <a:t>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80F601-DF3D-E3B2-EBD6-81DE0736FF61}"/>
              </a:ext>
            </a:extLst>
          </p:cNvPr>
          <p:cNvSpPr txBox="1"/>
          <p:nvPr/>
        </p:nvSpPr>
        <p:spPr>
          <a:xfrm>
            <a:off x="8906435" y="2528347"/>
            <a:ext cx="4347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  <a:latin typeface="Eyfsnew" panose="02000503000000000000" pitchFamily="2" charset="0"/>
              </a:rPr>
              <a:t>u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3F776C-403C-C591-A712-8786563076D3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Fill in the missing vowels in the alphabet.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706467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040EB32-E917-2068-746D-4D5017033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43576F-B71C-B1B0-3AB2-BE4B0AEBCA34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Now that we are ready to move on, we can learn about adding –ing,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–ed, –er, –est and –y to one syllable words ending in a single consonant letter after a single vowel letter.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1151524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49CC280-6501-82CA-3FAC-0AB0C2D51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99EBD8-7469-7E61-5632-04142785B7E0}"/>
              </a:ext>
            </a:extLst>
          </p:cNvPr>
          <p:cNvSpPr txBox="1"/>
          <p:nvPr/>
        </p:nvSpPr>
        <p:spPr>
          <a:xfrm>
            <a:off x="5210417" y="1428092"/>
            <a:ext cx="25010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One syllable word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1A73D7D-F841-EA9F-16FD-F1518677634B}"/>
              </a:ext>
            </a:extLst>
          </p:cNvPr>
          <p:cNvSpPr txBox="1"/>
          <p:nvPr/>
        </p:nvSpPr>
        <p:spPr>
          <a:xfrm>
            <a:off x="5210417" y="2375684"/>
            <a:ext cx="3459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Ends in a single consonant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5C22712-DF6B-50AB-F5C3-527E1B706071}"/>
              </a:ext>
            </a:extLst>
          </p:cNvPr>
          <p:cNvSpPr txBox="1"/>
          <p:nvPr/>
        </p:nvSpPr>
        <p:spPr>
          <a:xfrm>
            <a:off x="5210417" y="3323276"/>
            <a:ext cx="5303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A single vowel before the final consonant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80FD26-BCD5-A80B-CCF9-C6E771827FBD}"/>
              </a:ext>
            </a:extLst>
          </p:cNvPr>
          <p:cNvSpPr txBox="1"/>
          <p:nvPr/>
        </p:nvSpPr>
        <p:spPr>
          <a:xfrm>
            <a:off x="1877853" y="2137148"/>
            <a:ext cx="82747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200" b="0" i="0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Eyfsnew" panose="02000503000000000000" pitchFamily="2" charset="0"/>
                <a:ea typeface="+mn-ea"/>
                <a:cs typeface="+mn-cs"/>
              </a:rPr>
              <a:t>rub</a:t>
            </a:r>
            <a:endParaRPr kumimoji="0" lang="en-GB" sz="4200" b="0" i="0" strike="noStrike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4842F0EF-9ACC-D97A-18A5-C8DFE8EFCF44}"/>
              </a:ext>
            </a:extLst>
          </p:cNvPr>
          <p:cNvSpPr/>
          <p:nvPr/>
        </p:nvSpPr>
        <p:spPr>
          <a:xfrm>
            <a:off x="1678525" y="1986288"/>
            <a:ext cx="1226127" cy="104038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1B8F43-51D0-DB21-2F3B-C42B44D1A606}"/>
              </a:ext>
            </a:extLst>
          </p:cNvPr>
          <p:cNvSpPr txBox="1"/>
          <p:nvPr/>
        </p:nvSpPr>
        <p:spPr>
          <a:xfrm>
            <a:off x="5185442" y="4270869"/>
            <a:ext cx="31790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Has a short vowel sound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D030E21-C067-F442-98BE-81099214643A}"/>
              </a:ext>
            </a:extLst>
          </p:cNvPr>
          <p:cNvSpPr/>
          <p:nvPr/>
        </p:nvSpPr>
        <p:spPr>
          <a:xfrm>
            <a:off x="304928" y="5205608"/>
            <a:ext cx="7596259" cy="43187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Spelling rule: Double the last consonant then add the suffix.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3CE4A3-D260-CEE1-DCCB-BF4F43AE54A3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To add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–ing,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–ed, –er, –est and –y to one syllable words ending in a single consonant letter after a single vowel letter we must follow a rule.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1454886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35965B-94E5-8221-2D28-9B775179F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3119C712-6CAE-794D-0919-1F8AE6959498}"/>
              </a:ext>
            </a:extLst>
          </p:cNvPr>
          <p:cNvSpPr/>
          <p:nvPr/>
        </p:nvSpPr>
        <p:spPr>
          <a:xfrm>
            <a:off x="304928" y="1649626"/>
            <a:ext cx="7596259" cy="43187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Spelling rule: Double the last consonant then add the suffix.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B135F75-AD94-6C37-7BD7-5074A657F853}"/>
              </a:ext>
            </a:extLst>
          </p:cNvPr>
          <p:cNvSpPr txBox="1"/>
          <p:nvPr/>
        </p:nvSpPr>
        <p:spPr>
          <a:xfrm>
            <a:off x="2057787" y="2819529"/>
            <a:ext cx="82747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rub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C9ADD35-EA6F-CF22-F5A6-92047DA38066}"/>
              </a:ext>
            </a:extLst>
          </p:cNvPr>
          <p:cNvSpPr txBox="1"/>
          <p:nvPr/>
        </p:nvSpPr>
        <p:spPr>
          <a:xfrm>
            <a:off x="8059752" y="2819529"/>
            <a:ext cx="162576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rubbing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A2D8561-8DF1-353D-9B3F-5058006F4B43}"/>
              </a:ext>
            </a:extLst>
          </p:cNvPr>
          <p:cNvSpPr txBox="1"/>
          <p:nvPr/>
        </p:nvSpPr>
        <p:spPr>
          <a:xfrm>
            <a:off x="4948163" y="2819529"/>
            <a:ext cx="104868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200" b="0" i="0" kern="1200" cap="none" normalizeH="0" baseline="0" noProof="0" dirty="0" err="1">
                <a:ln>
                  <a:noFill/>
                </a:ln>
                <a:effectLst/>
                <a:uLnTx/>
                <a:uFillTx/>
                <a:latin typeface="Eyfsnew" panose="02000503000000000000" pitchFamily="2" charset="0"/>
                <a:ea typeface="+mn-ea"/>
                <a:cs typeface="+mn-cs"/>
              </a:rPr>
              <a:t>rubb</a:t>
            </a:r>
            <a:endParaRPr kumimoji="0" lang="en-GB" sz="4200" b="0" i="0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8572E7E7-DB2B-F130-C1B5-23E52A883BB3}"/>
              </a:ext>
            </a:extLst>
          </p:cNvPr>
          <p:cNvSpPr/>
          <p:nvPr/>
        </p:nvSpPr>
        <p:spPr>
          <a:xfrm>
            <a:off x="3379544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6D19B4B5-FC19-A1F8-BEDA-BA7DFFE14FB2}"/>
              </a:ext>
            </a:extLst>
          </p:cNvPr>
          <p:cNvSpPr/>
          <p:nvPr/>
        </p:nvSpPr>
        <p:spPr>
          <a:xfrm>
            <a:off x="6491134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B57DFE6-ABA1-5117-A3AF-D4818A2FDB46}"/>
              </a:ext>
            </a:extLst>
          </p:cNvPr>
          <p:cNvSpPr txBox="1"/>
          <p:nvPr/>
        </p:nvSpPr>
        <p:spPr>
          <a:xfrm>
            <a:off x="3116410" y="3638361"/>
            <a:ext cx="19287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Double the ‘b’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C2C0DC6-A8F6-5B64-BC4E-606F0F044F5F}"/>
              </a:ext>
            </a:extLst>
          </p:cNvPr>
          <p:cNvSpPr txBox="1"/>
          <p:nvPr/>
        </p:nvSpPr>
        <p:spPr>
          <a:xfrm>
            <a:off x="6380526" y="3638361"/>
            <a:ext cx="12955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add ‘</a:t>
            </a:r>
            <a:r>
              <a:rPr lang="en-GB" sz="2000" b="1" dirty="0" err="1"/>
              <a:t>ing</a:t>
            </a:r>
            <a:r>
              <a:rPr lang="en-GB" sz="2000" b="1" dirty="0"/>
              <a:t>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651EFC-B5C5-8D72-D080-326C29B93E8C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Let’s look at adding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–ing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to one syllable words ending in a single consonant letter after a single vowel letter.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1056994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3F2B82D-7849-CD82-4D1B-F39F08A7A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3119C712-6CAE-794D-0919-1F8AE6959498}"/>
              </a:ext>
            </a:extLst>
          </p:cNvPr>
          <p:cNvSpPr/>
          <p:nvPr/>
        </p:nvSpPr>
        <p:spPr>
          <a:xfrm>
            <a:off x="304928" y="1649626"/>
            <a:ext cx="7596259" cy="43187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Spelling rule: Double the last consonant then add the suffix.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B135F75-AD94-6C37-7BD7-5074A657F853}"/>
              </a:ext>
            </a:extLst>
          </p:cNvPr>
          <p:cNvSpPr txBox="1"/>
          <p:nvPr/>
        </p:nvSpPr>
        <p:spPr>
          <a:xfrm>
            <a:off x="2057787" y="2819529"/>
            <a:ext cx="84350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beg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C9ADD35-EA6F-CF22-F5A6-92047DA38066}"/>
              </a:ext>
            </a:extLst>
          </p:cNvPr>
          <p:cNvSpPr txBox="1"/>
          <p:nvPr/>
        </p:nvSpPr>
        <p:spPr>
          <a:xfrm>
            <a:off x="8059752" y="2819529"/>
            <a:ext cx="154401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begged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A2D8561-8DF1-353D-9B3F-5058006F4B43}"/>
              </a:ext>
            </a:extLst>
          </p:cNvPr>
          <p:cNvSpPr txBox="1"/>
          <p:nvPr/>
        </p:nvSpPr>
        <p:spPr>
          <a:xfrm>
            <a:off x="4952971" y="2819529"/>
            <a:ext cx="105509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 err="1">
                <a:latin typeface="Eyfsnew" panose="02000503000000000000" pitchFamily="2" charset="0"/>
              </a:rPr>
              <a:t>begg</a:t>
            </a:r>
            <a:endParaRPr kumimoji="0" lang="en-GB" sz="4200" b="0" i="0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8572E7E7-DB2B-F130-C1B5-23E52A883BB3}"/>
              </a:ext>
            </a:extLst>
          </p:cNvPr>
          <p:cNvSpPr/>
          <p:nvPr/>
        </p:nvSpPr>
        <p:spPr>
          <a:xfrm>
            <a:off x="338996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6D19B4B5-FC19-A1F8-BEDA-BA7DFFE14FB2}"/>
              </a:ext>
            </a:extLst>
          </p:cNvPr>
          <p:cNvSpPr/>
          <p:nvPr/>
        </p:nvSpPr>
        <p:spPr>
          <a:xfrm>
            <a:off x="649674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B57DFE6-ABA1-5117-A3AF-D4818A2FDB46}"/>
              </a:ext>
            </a:extLst>
          </p:cNvPr>
          <p:cNvSpPr txBox="1"/>
          <p:nvPr/>
        </p:nvSpPr>
        <p:spPr>
          <a:xfrm>
            <a:off x="3116410" y="3638361"/>
            <a:ext cx="19287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Double the ‘g’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C2C0DC6-A8F6-5B64-BC4E-606F0F044F5F}"/>
              </a:ext>
            </a:extLst>
          </p:cNvPr>
          <p:cNvSpPr txBox="1"/>
          <p:nvPr/>
        </p:nvSpPr>
        <p:spPr>
          <a:xfrm>
            <a:off x="6411783" y="3638361"/>
            <a:ext cx="1244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add ‘ed’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2CDE1B-DDBF-8014-C3A8-DB15EF09D58D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Let’s look at adding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–ed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to one syllable words ending in a single consonant letter after a single vowel letter.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2255001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19F650-9F40-98F6-D98F-0A55E50E7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3119C712-6CAE-794D-0919-1F8AE6959498}"/>
              </a:ext>
            </a:extLst>
          </p:cNvPr>
          <p:cNvSpPr/>
          <p:nvPr/>
        </p:nvSpPr>
        <p:spPr>
          <a:xfrm>
            <a:off x="304928" y="1649626"/>
            <a:ext cx="7596259" cy="43187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Spelling rule: Double the last consonant then add the suffix.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B135F75-AD94-6C37-7BD7-5074A657F853}"/>
              </a:ext>
            </a:extLst>
          </p:cNvPr>
          <p:cNvSpPr txBox="1"/>
          <p:nvPr/>
        </p:nvSpPr>
        <p:spPr>
          <a:xfrm>
            <a:off x="2057787" y="2819529"/>
            <a:ext cx="94769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spin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C9ADD35-EA6F-CF22-F5A6-92047DA38066}"/>
              </a:ext>
            </a:extLst>
          </p:cNvPr>
          <p:cNvSpPr txBox="1"/>
          <p:nvPr/>
        </p:nvSpPr>
        <p:spPr>
          <a:xfrm>
            <a:off x="8059752" y="2819529"/>
            <a:ext cx="15937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spinner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A2D8561-8DF1-353D-9B3F-5058006F4B43}"/>
              </a:ext>
            </a:extLst>
          </p:cNvPr>
          <p:cNvSpPr txBox="1"/>
          <p:nvPr/>
        </p:nvSpPr>
        <p:spPr>
          <a:xfrm>
            <a:off x="4952971" y="2819529"/>
            <a:ext cx="118494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 err="1">
                <a:latin typeface="Eyfsnew" panose="02000503000000000000" pitchFamily="2" charset="0"/>
              </a:rPr>
              <a:t>spinn</a:t>
            </a:r>
            <a:endParaRPr kumimoji="0" lang="en-GB" sz="4200" b="0" i="0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8572E7E7-DB2B-F130-C1B5-23E52A883BB3}"/>
              </a:ext>
            </a:extLst>
          </p:cNvPr>
          <p:cNvSpPr/>
          <p:nvPr/>
        </p:nvSpPr>
        <p:spPr>
          <a:xfrm>
            <a:off x="338996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6D19B4B5-FC19-A1F8-BEDA-BA7DFFE14FB2}"/>
              </a:ext>
            </a:extLst>
          </p:cNvPr>
          <p:cNvSpPr/>
          <p:nvPr/>
        </p:nvSpPr>
        <p:spPr>
          <a:xfrm>
            <a:off x="649674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B57DFE6-ABA1-5117-A3AF-D4818A2FDB46}"/>
              </a:ext>
            </a:extLst>
          </p:cNvPr>
          <p:cNvSpPr txBox="1"/>
          <p:nvPr/>
        </p:nvSpPr>
        <p:spPr>
          <a:xfrm>
            <a:off x="3116410" y="3638361"/>
            <a:ext cx="19127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Double the ‘n’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C2C0DC6-A8F6-5B64-BC4E-606F0F044F5F}"/>
              </a:ext>
            </a:extLst>
          </p:cNvPr>
          <p:cNvSpPr txBox="1"/>
          <p:nvPr/>
        </p:nvSpPr>
        <p:spPr>
          <a:xfrm>
            <a:off x="6411783" y="3638361"/>
            <a:ext cx="11560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add ‘er’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A1DEE9-0E42-9B9C-EDEA-653EBBAC4729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Let’s look at adding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–er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to one syllable words ending in a single consonant letter after a single vowel letter.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1462698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BC6C91-F464-6740-EFDF-B323DE902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3119C712-6CAE-794D-0919-1F8AE6959498}"/>
              </a:ext>
            </a:extLst>
          </p:cNvPr>
          <p:cNvSpPr/>
          <p:nvPr/>
        </p:nvSpPr>
        <p:spPr>
          <a:xfrm>
            <a:off x="304928" y="1649626"/>
            <a:ext cx="7596259" cy="43187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Spelling rule: Double the last consonant then add the suffix.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B135F75-AD94-6C37-7BD7-5074A657F853}"/>
              </a:ext>
            </a:extLst>
          </p:cNvPr>
          <p:cNvSpPr txBox="1"/>
          <p:nvPr/>
        </p:nvSpPr>
        <p:spPr>
          <a:xfrm>
            <a:off x="2057787" y="2819529"/>
            <a:ext cx="74571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big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C9ADD35-EA6F-CF22-F5A6-92047DA38066}"/>
              </a:ext>
            </a:extLst>
          </p:cNvPr>
          <p:cNvSpPr txBox="1"/>
          <p:nvPr/>
        </p:nvSpPr>
        <p:spPr>
          <a:xfrm>
            <a:off x="8059752" y="2819529"/>
            <a:ext cx="15424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biggest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A2D8561-8DF1-353D-9B3F-5058006F4B43}"/>
              </a:ext>
            </a:extLst>
          </p:cNvPr>
          <p:cNvSpPr txBox="1"/>
          <p:nvPr/>
        </p:nvSpPr>
        <p:spPr>
          <a:xfrm>
            <a:off x="4952971" y="2819529"/>
            <a:ext cx="9573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 err="1">
                <a:latin typeface="Eyfsnew" panose="02000503000000000000" pitchFamily="2" charset="0"/>
              </a:rPr>
              <a:t>bigg</a:t>
            </a:r>
            <a:endParaRPr kumimoji="0" lang="en-GB" sz="4200" b="0" i="0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8572E7E7-DB2B-F130-C1B5-23E52A883BB3}"/>
              </a:ext>
            </a:extLst>
          </p:cNvPr>
          <p:cNvSpPr/>
          <p:nvPr/>
        </p:nvSpPr>
        <p:spPr>
          <a:xfrm>
            <a:off x="338996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6D19B4B5-FC19-A1F8-BEDA-BA7DFFE14FB2}"/>
              </a:ext>
            </a:extLst>
          </p:cNvPr>
          <p:cNvSpPr/>
          <p:nvPr/>
        </p:nvSpPr>
        <p:spPr>
          <a:xfrm>
            <a:off x="649674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B57DFE6-ABA1-5117-A3AF-D4818A2FDB46}"/>
              </a:ext>
            </a:extLst>
          </p:cNvPr>
          <p:cNvSpPr txBox="1"/>
          <p:nvPr/>
        </p:nvSpPr>
        <p:spPr>
          <a:xfrm>
            <a:off x="3116410" y="3638361"/>
            <a:ext cx="19287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Double the ‘g’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C2C0DC6-A8F6-5B64-BC4E-606F0F044F5F}"/>
              </a:ext>
            </a:extLst>
          </p:cNvPr>
          <p:cNvSpPr txBox="1"/>
          <p:nvPr/>
        </p:nvSpPr>
        <p:spPr>
          <a:xfrm>
            <a:off x="6411783" y="3638361"/>
            <a:ext cx="1263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add ‘</a:t>
            </a:r>
            <a:r>
              <a:rPr lang="en-GB" sz="2000" b="1" dirty="0" err="1"/>
              <a:t>est</a:t>
            </a:r>
            <a:r>
              <a:rPr lang="en-GB" sz="2000" b="1" dirty="0"/>
              <a:t>’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92CE7B-70D5-6DBE-1A41-5EB14EA2EE07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Let’s look at adding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–est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to one syllable words ending in a single consonant letter after a single vowel letter.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0882591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F30BF6-255C-D7A0-4AD4-719808FAD5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3119C712-6CAE-794D-0919-1F8AE6959498}"/>
              </a:ext>
            </a:extLst>
          </p:cNvPr>
          <p:cNvSpPr/>
          <p:nvPr/>
        </p:nvSpPr>
        <p:spPr>
          <a:xfrm>
            <a:off x="304928" y="1649626"/>
            <a:ext cx="7596259" cy="43187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Spelling rule: Double the last consonant then add the suffix.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B135F75-AD94-6C37-7BD7-5074A657F853}"/>
              </a:ext>
            </a:extLst>
          </p:cNvPr>
          <p:cNvSpPr txBox="1"/>
          <p:nvPr/>
        </p:nvSpPr>
        <p:spPr>
          <a:xfrm>
            <a:off x="2057787" y="2819529"/>
            <a:ext cx="86433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fun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C9ADD35-EA6F-CF22-F5A6-92047DA38066}"/>
              </a:ext>
            </a:extLst>
          </p:cNvPr>
          <p:cNvSpPr txBox="1"/>
          <p:nvPr/>
        </p:nvSpPr>
        <p:spPr>
          <a:xfrm>
            <a:off x="8059752" y="2819529"/>
            <a:ext cx="131318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funny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A2D8561-8DF1-353D-9B3F-5058006F4B43}"/>
              </a:ext>
            </a:extLst>
          </p:cNvPr>
          <p:cNvSpPr txBox="1"/>
          <p:nvPr/>
        </p:nvSpPr>
        <p:spPr>
          <a:xfrm>
            <a:off x="4952971" y="2819529"/>
            <a:ext cx="11015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 err="1">
                <a:latin typeface="Eyfsnew" panose="02000503000000000000" pitchFamily="2" charset="0"/>
              </a:rPr>
              <a:t>funn</a:t>
            </a:r>
            <a:endParaRPr kumimoji="0" lang="en-GB" sz="4200" b="0" i="0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8572E7E7-DB2B-F130-C1B5-23E52A883BB3}"/>
              </a:ext>
            </a:extLst>
          </p:cNvPr>
          <p:cNvSpPr/>
          <p:nvPr/>
        </p:nvSpPr>
        <p:spPr>
          <a:xfrm>
            <a:off x="338996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6D19B4B5-FC19-A1F8-BEDA-BA7DFFE14FB2}"/>
              </a:ext>
            </a:extLst>
          </p:cNvPr>
          <p:cNvSpPr/>
          <p:nvPr/>
        </p:nvSpPr>
        <p:spPr>
          <a:xfrm>
            <a:off x="6496743" y="3065278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B57DFE6-ABA1-5117-A3AF-D4818A2FDB46}"/>
              </a:ext>
            </a:extLst>
          </p:cNvPr>
          <p:cNvSpPr txBox="1"/>
          <p:nvPr/>
        </p:nvSpPr>
        <p:spPr>
          <a:xfrm>
            <a:off x="3116410" y="3638361"/>
            <a:ext cx="19127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Double the ‘n’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C2C0DC6-A8F6-5B64-BC4E-606F0F044F5F}"/>
              </a:ext>
            </a:extLst>
          </p:cNvPr>
          <p:cNvSpPr txBox="1"/>
          <p:nvPr/>
        </p:nvSpPr>
        <p:spPr>
          <a:xfrm>
            <a:off x="6411783" y="3638361"/>
            <a:ext cx="1059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add ‘y’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148266-09D0-30AA-BBE5-DF2DBF531172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Let’s look at adding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–y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to one syllable words ending in a single consonant letter after a single vowel letter.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3388883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5B22AE-E6EC-6E5E-9B22-9A6958726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7BB18B-F180-D99A-F2FD-BE50C9C57ECB}"/>
              </a:ext>
            </a:extLst>
          </p:cNvPr>
          <p:cNvSpPr txBox="1"/>
          <p:nvPr/>
        </p:nvSpPr>
        <p:spPr>
          <a:xfrm>
            <a:off x="696578" y="3562180"/>
            <a:ext cx="83869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>
                <a:latin typeface="Eyfsnew" panose="02000503000000000000" pitchFamily="2" charset="0"/>
              </a:rPr>
              <a:t>mix</a:t>
            </a:r>
            <a:endParaRPr kumimoji="0" lang="en-GB" sz="4200" b="0" i="0" u="sng" strike="noStrike" kern="1200" cap="none" spc="-300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BD85CB-CE66-968D-A63C-5F6A06DA4B50}"/>
              </a:ext>
            </a:extLst>
          </p:cNvPr>
          <p:cNvSpPr txBox="1"/>
          <p:nvPr/>
        </p:nvSpPr>
        <p:spPr>
          <a:xfrm>
            <a:off x="3363136" y="3562180"/>
            <a:ext cx="155683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200" b="0" i="0" kern="1200" cap="none" normalizeH="0" baseline="0" noProof="0" dirty="0" err="1">
                <a:ln>
                  <a:noFill/>
                </a:ln>
                <a:effectLst/>
                <a:uLnTx/>
                <a:uFillTx/>
                <a:latin typeface="Eyfsnew" panose="02000503000000000000" pitchFamily="2" charset="0"/>
                <a:ea typeface="+mn-ea"/>
                <a:cs typeface="+mn-cs"/>
              </a:rPr>
              <a:t>mixxed</a:t>
            </a:r>
            <a:endParaRPr kumimoji="0" lang="en-GB" sz="4200" b="0" i="0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A0068D14-77AC-DA6E-04B5-ACE7F48B4940}"/>
              </a:ext>
            </a:extLst>
          </p:cNvPr>
          <p:cNvSpPr/>
          <p:nvPr/>
        </p:nvSpPr>
        <p:spPr>
          <a:xfrm>
            <a:off x="1922456" y="3807929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02B5636-2C1C-4237-DD5A-A3F6D6FF3276}"/>
              </a:ext>
            </a:extLst>
          </p:cNvPr>
          <p:cNvSpPr txBox="1"/>
          <p:nvPr/>
        </p:nvSpPr>
        <p:spPr>
          <a:xfrm>
            <a:off x="696578" y="2345273"/>
            <a:ext cx="85953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200" b="0" i="0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Eyfsnew" panose="02000503000000000000" pitchFamily="2" charset="0"/>
                <a:ea typeface="+mn-ea"/>
                <a:cs typeface="+mn-cs"/>
              </a:rPr>
              <a:t>box</a:t>
            </a:r>
            <a:endParaRPr kumimoji="0" lang="en-GB" sz="4200" b="0" i="0" strike="noStrike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E908A1-6B27-C90C-09E1-D985CFB51B6E}"/>
              </a:ext>
            </a:extLst>
          </p:cNvPr>
          <p:cNvSpPr txBox="1"/>
          <p:nvPr/>
        </p:nvSpPr>
        <p:spPr>
          <a:xfrm>
            <a:off x="3363136" y="2345273"/>
            <a:ext cx="166584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200" dirty="0" err="1">
                <a:latin typeface="Eyfsnew" panose="02000503000000000000" pitchFamily="2" charset="0"/>
              </a:rPr>
              <a:t>boxxing</a:t>
            </a:r>
            <a:endParaRPr kumimoji="0" lang="en-GB" sz="4200" b="0" i="0" kern="1200" cap="none" normalizeH="0" baseline="0" noProof="0" dirty="0">
              <a:ln>
                <a:noFill/>
              </a:ln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60A9BD64-01D3-6467-7EF9-A46BA7DB8FFF}"/>
              </a:ext>
            </a:extLst>
          </p:cNvPr>
          <p:cNvSpPr/>
          <p:nvPr/>
        </p:nvSpPr>
        <p:spPr>
          <a:xfrm>
            <a:off x="1922456" y="2591022"/>
            <a:ext cx="1074333" cy="247166"/>
          </a:xfrm>
          <a:prstGeom prst="right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ADBE50-B9F9-3CD2-E4F7-A3E6E7D9413F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There is an exception to the rule.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Words ending in x do not follow the rule.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899894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8DA6217-62DC-0CD0-E1FB-93104D6FB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FD743B-3D9C-3F0E-9515-53C65BB8D63C}"/>
              </a:ext>
            </a:extLst>
          </p:cNvPr>
          <p:cNvSpPr txBox="1"/>
          <p:nvPr/>
        </p:nvSpPr>
        <p:spPr>
          <a:xfrm>
            <a:off x="1614467" y="2425313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have learnt about 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adding –ing,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Poppins" panose="00000500000000000000" pitchFamily="2" charset="0"/>
              </a:rPr>
              <a:t>–ed, –er, –est and –y to one syllable words ending in a single consonant letter after a single vowel letter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, let’s apply our learning. 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6713683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9D0221F-952C-6662-AF42-97CA45FEB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3E51A4-528D-762E-EA22-05B43B26FEAA}"/>
              </a:ext>
            </a:extLst>
          </p:cNvPr>
          <p:cNvSpPr txBox="1"/>
          <p:nvPr/>
        </p:nvSpPr>
        <p:spPr>
          <a:xfrm>
            <a:off x="2573820" y="1673439"/>
            <a:ext cx="202010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hi</a:t>
            </a:r>
            <a:r>
              <a:rPr lang="en-GB" sz="4200" dirty="0">
                <a:latin typeface="+mj-lt"/>
              </a:rPr>
              <a:t>_ _</a:t>
            </a:r>
            <a:r>
              <a:rPr lang="en-GB" sz="4200" dirty="0">
                <a:latin typeface="Eyfsnew" panose="02000503000000000000" pitchFamily="2" charset="0"/>
              </a:rPr>
              <a:t> </a:t>
            </a:r>
            <a:r>
              <a:rPr lang="en-GB" sz="4200" dirty="0" err="1">
                <a:latin typeface="Eyfsnew" panose="02000503000000000000" pitchFamily="2" charset="0"/>
              </a:rPr>
              <a:t>ing</a:t>
            </a:r>
            <a:endParaRPr lang="en-GB" sz="4200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775A9-DEA7-9B17-0851-D53FA379EE99}"/>
              </a:ext>
            </a:extLst>
          </p:cNvPr>
          <p:cNvSpPr txBox="1"/>
          <p:nvPr/>
        </p:nvSpPr>
        <p:spPr>
          <a:xfrm>
            <a:off x="2500883" y="3024006"/>
            <a:ext cx="216597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 err="1">
                <a:latin typeface="Eyfsnew" panose="02000503000000000000" pitchFamily="2" charset="0"/>
              </a:rPr>
              <a:t>dro</a:t>
            </a:r>
            <a:r>
              <a:rPr lang="en-GB" sz="4200" dirty="0">
                <a:latin typeface="+mj-lt"/>
              </a:rPr>
              <a:t>_ _</a:t>
            </a:r>
            <a:r>
              <a:rPr lang="en-GB" sz="4200" dirty="0">
                <a:latin typeface="Eyfsnew" panose="02000503000000000000" pitchFamily="2" charset="0"/>
              </a:rPr>
              <a:t> ed</a:t>
            </a:r>
            <a:endParaRPr lang="en-GB" sz="4200" dirty="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211670-5596-02D0-1605-43066FEFE9C8}"/>
              </a:ext>
            </a:extLst>
          </p:cNvPr>
          <p:cNvSpPr txBox="1"/>
          <p:nvPr/>
        </p:nvSpPr>
        <p:spPr>
          <a:xfrm>
            <a:off x="7502058" y="1673439"/>
            <a:ext cx="176522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bi</a:t>
            </a:r>
            <a:r>
              <a:rPr lang="en-GB" sz="4200" dirty="0">
                <a:latin typeface="+mj-lt"/>
              </a:rPr>
              <a:t>_ _</a:t>
            </a:r>
            <a:r>
              <a:rPr lang="en-GB" sz="4200" dirty="0">
                <a:latin typeface="Eyfsnew" panose="02000503000000000000" pitchFamily="2" charset="0"/>
              </a:rPr>
              <a:t> er</a:t>
            </a:r>
            <a:endParaRPr lang="en-GB" sz="42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B29493-83CC-F2C3-799F-A53A26C48D5C}"/>
              </a:ext>
            </a:extLst>
          </p:cNvPr>
          <p:cNvSpPr txBox="1"/>
          <p:nvPr/>
        </p:nvSpPr>
        <p:spPr>
          <a:xfrm>
            <a:off x="7422709" y="3024006"/>
            <a:ext cx="192392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fi</a:t>
            </a:r>
            <a:r>
              <a:rPr lang="en-GB" sz="4200" dirty="0">
                <a:latin typeface="+mj-lt"/>
              </a:rPr>
              <a:t>_ _</a:t>
            </a:r>
            <a:r>
              <a:rPr lang="en-GB" sz="4200" dirty="0">
                <a:latin typeface="Eyfsnew" panose="02000503000000000000" pitchFamily="2" charset="0"/>
              </a:rPr>
              <a:t> </a:t>
            </a:r>
            <a:r>
              <a:rPr lang="en-GB" sz="4200" dirty="0" err="1">
                <a:latin typeface="Eyfsnew" panose="02000503000000000000" pitchFamily="2" charset="0"/>
              </a:rPr>
              <a:t>est</a:t>
            </a:r>
            <a:endParaRPr lang="en-GB" sz="4200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FD76BD-B308-DEBA-0615-4EA2859CD45F}"/>
              </a:ext>
            </a:extLst>
          </p:cNvPr>
          <p:cNvSpPr txBox="1"/>
          <p:nvPr/>
        </p:nvSpPr>
        <p:spPr>
          <a:xfrm>
            <a:off x="5230299" y="4519794"/>
            <a:ext cx="162897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 err="1">
                <a:latin typeface="Eyfsnew" panose="02000503000000000000" pitchFamily="2" charset="0"/>
              </a:rPr>
              <a:t>su</a:t>
            </a:r>
            <a:r>
              <a:rPr lang="en-GB" sz="4200" dirty="0">
                <a:latin typeface="+mj-lt"/>
              </a:rPr>
              <a:t>_ _</a:t>
            </a:r>
            <a:r>
              <a:rPr lang="en-GB" sz="4200" dirty="0">
                <a:latin typeface="Eyfsnew" panose="02000503000000000000" pitchFamily="2" charset="0"/>
              </a:rPr>
              <a:t> y</a:t>
            </a:r>
            <a:endParaRPr lang="en-GB" sz="42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16CF32-24FA-C536-BBC5-796D239B2022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Fill in the missing double consonants.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9831709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6925A59-C877-C6D9-627F-DC1E18606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3E51A4-528D-762E-EA22-05B43B26FEAA}"/>
              </a:ext>
            </a:extLst>
          </p:cNvPr>
          <p:cNvSpPr txBox="1"/>
          <p:nvPr/>
        </p:nvSpPr>
        <p:spPr>
          <a:xfrm>
            <a:off x="2573820" y="1673439"/>
            <a:ext cx="148790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hi</a:t>
            </a:r>
            <a:r>
              <a:rPr lang="en-GB" sz="4200" u="sng" dirty="0">
                <a:solidFill>
                  <a:schemeClr val="accent1"/>
                </a:solidFill>
                <a:latin typeface="Eyfsnew" panose="02000503000000000000" pitchFamily="2" charset="0"/>
              </a:rPr>
              <a:t>tt</a:t>
            </a:r>
            <a:r>
              <a:rPr lang="en-GB" sz="4200" dirty="0">
                <a:latin typeface="Eyfsnew" panose="02000503000000000000" pitchFamily="2" charset="0"/>
              </a:rPr>
              <a:t>ing</a:t>
            </a:r>
            <a:endParaRPr lang="en-GB" sz="4200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775A9-DEA7-9B17-0851-D53FA379EE99}"/>
              </a:ext>
            </a:extLst>
          </p:cNvPr>
          <p:cNvSpPr txBox="1"/>
          <p:nvPr/>
        </p:nvSpPr>
        <p:spPr>
          <a:xfrm>
            <a:off x="2500883" y="3024006"/>
            <a:ext cx="17956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dro</a:t>
            </a:r>
            <a:r>
              <a:rPr lang="en-GB" sz="4200" u="sng" dirty="0">
                <a:solidFill>
                  <a:schemeClr val="accent1"/>
                </a:solidFill>
                <a:latin typeface="Eyfsnew" panose="02000503000000000000" pitchFamily="2" charset="0"/>
              </a:rPr>
              <a:t>pp</a:t>
            </a:r>
            <a:r>
              <a:rPr lang="en-GB" sz="4200" dirty="0">
                <a:latin typeface="Eyfsnew" panose="02000503000000000000" pitchFamily="2" charset="0"/>
              </a:rPr>
              <a:t>ed</a:t>
            </a:r>
            <a:endParaRPr lang="en-GB" sz="4200" dirty="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211670-5596-02D0-1605-43066FEFE9C8}"/>
              </a:ext>
            </a:extLst>
          </p:cNvPr>
          <p:cNvSpPr txBox="1"/>
          <p:nvPr/>
        </p:nvSpPr>
        <p:spPr>
          <a:xfrm>
            <a:off x="7502058" y="1673439"/>
            <a:ext cx="136608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bi</a:t>
            </a:r>
            <a:r>
              <a:rPr lang="en-GB" sz="4200" u="sng" dirty="0">
                <a:solidFill>
                  <a:schemeClr val="accent1"/>
                </a:solidFill>
                <a:latin typeface="Eyfsnew" panose="02000503000000000000" pitchFamily="2" charset="0"/>
              </a:rPr>
              <a:t>gg</a:t>
            </a:r>
            <a:r>
              <a:rPr lang="en-GB" sz="4200" dirty="0">
                <a:latin typeface="Eyfsnew" panose="02000503000000000000" pitchFamily="2" charset="0"/>
              </a:rPr>
              <a:t>er</a:t>
            </a:r>
            <a:endParaRPr lang="en-GB" sz="42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B29493-83CC-F2C3-799F-A53A26C48D5C}"/>
              </a:ext>
            </a:extLst>
          </p:cNvPr>
          <p:cNvSpPr txBox="1"/>
          <p:nvPr/>
        </p:nvSpPr>
        <p:spPr>
          <a:xfrm>
            <a:off x="7422709" y="3024006"/>
            <a:ext cx="147668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fi</a:t>
            </a:r>
            <a:r>
              <a:rPr lang="en-GB" sz="4200" u="sng" dirty="0">
                <a:solidFill>
                  <a:schemeClr val="accent1"/>
                </a:solidFill>
                <a:latin typeface="Eyfsnew" panose="02000503000000000000" pitchFamily="2" charset="0"/>
              </a:rPr>
              <a:t>tt</a:t>
            </a:r>
            <a:r>
              <a:rPr lang="en-GB" sz="4200" dirty="0">
                <a:latin typeface="Eyfsnew" panose="02000503000000000000" pitchFamily="2" charset="0"/>
              </a:rPr>
              <a:t>est</a:t>
            </a:r>
            <a:endParaRPr lang="en-GB" sz="4200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FD76BD-B308-DEBA-0615-4EA2859CD45F}"/>
              </a:ext>
            </a:extLst>
          </p:cNvPr>
          <p:cNvSpPr txBox="1"/>
          <p:nvPr/>
        </p:nvSpPr>
        <p:spPr>
          <a:xfrm>
            <a:off x="5230299" y="4519794"/>
            <a:ext cx="12811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00" dirty="0">
                <a:latin typeface="Eyfsnew" panose="02000503000000000000" pitchFamily="2" charset="0"/>
              </a:rPr>
              <a:t>su</a:t>
            </a:r>
            <a:r>
              <a:rPr lang="en-GB" sz="4200" u="sng" dirty="0">
                <a:solidFill>
                  <a:schemeClr val="accent1"/>
                </a:solidFill>
                <a:latin typeface="Eyfsnew" panose="02000503000000000000" pitchFamily="2" charset="0"/>
              </a:rPr>
              <a:t>nn</a:t>
            </a:r>
            <a:r>
              <a:rPr lang="en-GB" sz="4200" dirty="0">
                <a:latin typeface="Eyfsnew" panose="02000503000000000000" pitchFamily="2" charset="0"/>
              </a:rPr>
              <a:t>y</a:t>
            </a:r>
            <a:endParaRPr lang="en-GB" sz="42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DD5AF8-7B35-372C-2043-7173EEC3C9E7}"/>
              </a:ext>
            </a:extLst>
          </p:cNvPr>
          <p:cNvSpPr txBox="1"/>
          <p:nvPr/>
        </p:nvSpPr>
        <p:spPr>
          <a:xfrm>
            <a:off x="261938" y="289356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Fill in the missing double consonants.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9534039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2d3a1e4-7586-423d-b78a-ecec02d7591f" xsi:nil="true"/>
    <lcf76f155ced4ddcb4097134ff3c332f xmlns="33d67b07-7219-47a6-affa-1c07ef1012e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0901e6b13b4b66a7ee8e8065abeb5f48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21baec79b9a90f042d99bcf8f69df473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D09122-8509-4DC8-8877-1E52BB616108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32d3a1e4-7586-423d-b78a-ecec02d7591f"/>
    <ds:schemaRef ds:uri="33d67b07-7219-47a6-affa-1c07ef1012ef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4D6F68E-EFA6-4954-BBFC-08FD78C45C2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4190</TotalTime>
  <Words>580</Words>
  <Application>Microsoft Office PowerPoint</Application>
  <PresentationFormat>Widescreen</PresentationFormat>
  <Paragraphs>104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Eyfsnew</vt:lpstr>
      <vt:lpstr>Century Gothic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Year-2-Spelling-S26-TPP</dc:title>
  <dc:creator>Martin Cutting</dc:creator>
  <cp:lastModifiedBy>Sarah Anderson</cp:lastModifiedBy>
  <cp:revision>13</cp:revision>
  <dcterms:created xsi:type="dcterms:W3CDTF">2021-10-18T12:07:58Z</dcterms:created>
  <dcterms:modified xsi:type="dcterms:W3CDTF">2025-03-11T13:04:31Z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