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5"/>
  </p:notes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EA9FB0-EC0E-4106-A01B-EC765F807D7A}" v="3" dt="2024-07-16T13:15:25.4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7"/>
    <p:restoredTop sz="94694"/>
  </p:normalViewPr>
  <p:slideViewPr>
    <p:cSldViewPr snapToGrid="0">
      <p:cViewPr varScale="1">
        <p:scale>
          <a:sx n="59" d="100"/>
          <a:sy n="59" d="100"/>
        </p:scale>
        <p:origin x="1460" y="5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4F0E6-2E41-4263-A97F-E3658B8738B4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288B2-74D7-4D94-9DCB-7F5A86BDA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232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669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079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287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5466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2149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21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7189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572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215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34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296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39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068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85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8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41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17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6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7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C76CCD-52DC-0D24-AB0B-7C2C51D7D1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-75203"/>
            <a:ext cx="9906000" cy="700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1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6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03A64D-FB7B-4C4B-9A15-961CD6550F02}"/>
              </a:ext>
            </a:extLst>
          </p:cNvPr>
          <p:cNvSpPr txBox="1"/>
          <p:nvPr/>
        </p:nvSpPr>
        <p:spPr>
          <a:xfrm>
            <a:off x="228599" y="1463860"/>
            <a:ext cx="928891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shape comes next?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sides?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dots?</a:t>
            </a:r>
          </a:p>
        </p:txBody>
      </p:sp>
      <p:sp>
        <p:nvSpPr>
          <p:cNvPr id="37" name="AutoShape 2">
            <a:extLst>
              <a:ext uri="{FF2B5EF4-FFF2-40B4-BE49-F238E27FC236}">
                <a16:creationId xmlns:a16="http://schemas.microsoft.com/office/drawing/2014/main" id="{28FD80D6-BFD7-6D02-F7B7-41B1CC60B7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46671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09B0F2FF-B35A-9B95-5B55-EC1287811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727" y="2066714"/>
            <a:ext cx="622050" cy="75208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80ECFF0-7E1C-05C3-F096-A20FAC7591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31" y="2150704"/>
            <a:ext cx="584103" cy="58410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A0CC409-5198-38B7-5075-7F4246C670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0188" y="2158085"/>
            <a:ext cx="569341" cy="569341"/>
          </a:xfrm>
          <a:prstGeom prst="rect">
            <a:avLst/>
          </a:prstGeom>
        </p:spPr>
      </p:pic>
      <p:sp>
        <p:nvSpPr>
          <p:cNvPr id="41" name="AutoShape 4">
            <a:extLst>
              <a:ext uri="{FF2B5EF4-FFF2-40B4-BE49-F238E27FC236}">
                <a16:creationId xmlns:a16="http://schemas.microsoft.com/office/drawing/2014/main" id="{6B27CB0D-003B-1B68-FB27-B91FFA6661C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0" y="361911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AutoShape 6">
            <a:extLst>
              <a:ext uri="{FF2B5EF4-FFF2-40B4-BE49-F238E27FC236}">
                <a16:creationId xmlns:a16="http://schemas.microsoft.com/office/drawing/2014/main" id="{998FA112-48BB-BBD7-0CB7-EDC3838DC0A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05400" y="377151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4D8CEEE-34FC-03AC-5BA3-4A59833843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0067" y="6150046"/>
            <a:ext cx="747299" cy="695761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B5BCECD2-030D-1024-D3A9-369801C858AB}"/>
              </a:ext>
            </a:extLst>
          </p:cNvPr>
          <p:cNvSpPr txBox="1"/>
          <p:nvPr/>
        </p:nvSpPr>
        <p:spPr>
          <a:xfrm>
            <a:off x="1211011" y="4499287"/>
            <a:ext cx="720000" cy="72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96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A03ED87-E977-1354-3CFE-7560CAADC502}"/>
              </a:ext>
            </a:extLst>
          </p:cNvPr>
          <p:cNvSpPr txBox="1"/>
          <p:nvPr/>
        </p:nvSpPr>
        <p:spPr>
          <a:xfrm>
            <a:off x="3404887" y="4519814"/>
            <a:ext cx="720000" cy="72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53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B4EC511-AF4E-4C83-4CB2-15E033769A47}"/>
              </a:ext>
            </a:extLst>
          </p:cNvPr>
          <p:cNvSpPr txBox="1"/>
          <p:nvPr/>
        </p:nvSpPr>
        <p:spPr>
          <a:xfrm>
            <a:off x="1643854" y="4496452"/>
            <a:ext cx="7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−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0BED0E2-9D67-5DC7-FCEA-52C85A7CCC7E}"/>
              </a:ext>
            </a:extLst>
          </p:cNvPr>
          <p:cNvSpPr txBox="1"/>
          <p:nvPr/>
        </p:nvSpPr>
        <p:spPr>
          <a:xfrm>
            <a:off x="2865079" y="4496452"/>
            <a:ext cx="720000" cy="72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BFDD8946-C302-80C5-81A5-D8847A4B4D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1183" y="2066714"/>
            <a:ext cx="622050" cy="75208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B4C599E-EB34-2DB3-920C-F7ECFE45B4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4887" y="2150704"/>
            <a:ext cx="584103" cy="58410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01CFE6B-B94C-37E1-8A49-EF739B293A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0644" y="2158085"/>
            <a:ext cx="569341" cy="56934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CDDB053-0538-0DEE-42C9-888E9134B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1639" y="2066714"/>
            <a:ext cx="622050" cy="75208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F7E9F10-246A-EB5D-9427-F4007FAB90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5343" y="2150704"/>
            <a:ext cx="584103" cy="584103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7BD2B969-DF55-BFA3-BD9E-56CD5BDF66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3410" y="6150046"/>
            <a:ext cx="747299" cy="69576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015E731-D8CF-DE50-845B-A33287F39D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6753" y="6150046"/>
            <a:ext cx="747299" cy="69576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2DB184B-56B9-5BE6-2A72-D596D64507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0096" y="6150046"/>
            <a:ext cx="747299" cy="695761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17071EF1-EEAE-A6F1-067C-8B272FC1BC5C}"/>
              </a:ext>
            </a:extLst>
          </p:cNvPr>
          <p:cNvSpPr txBox="1"/>
          <p:nvPr/>
        </p:nvSpPr>
        <p:spPr>
          <a:xfrm>
            <a:off x="2288223" y="4452816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9691CB9D-86E0-A119-EE6B-8ABB188789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088" y="1192107"/>
            <a:ext cx="1642647" cy="1642647"/>
          </a:xfrm>
          <a:prstGeom prst="rect">
            <a:avLst/>
          </a:prstGeom>
        </p:spPr>
      </p:pic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E976F2A4-079A-860C-34D3-AA154BAF1A48}"/>
              </a:ext>
            </a:extLst>
          </p:cNvPr>
          <p:cNvCxnSpPr>
            <a:cxnSpLocks/>
          </p:cNvCxnSpPr>
          <p:nvPr/>
        </p:nvCxnSpPr>
        <p:spPr>
          <a:xfrm flipV="1">
            <a:off x="8907710" y="1481246"/>
            <a:ext cx="3078" cy="52887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DCA89426-CE2E-D86C-9FB5-BAA1A37A81D3}"/>
              </a:ext>
            </a:extLst>
          </p:cNvPr>
          <p:cNvCxnSpPr>
            <a:cxnSpLocks/>
          </p:cNvCxnSpPr>
          <p:nvPr/>
        </p:nvCxnSpPr>
        <p:spPr>
          <a:xfrm flipH="1">
            <a:off x="8623386" y="2006143"/>
            <a:ext cx="277974" cy="174461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Hexagon 59">
            <a:extLst>
              <a:ext uri="{FF2B5EF4-FFF2-40B4-BE49-F238E27FC236}">
                <a16:creationId xmlns:a16="http://schemas.microsoft.com/office/drawing/2014/main" id="{AA4632F1-00E4-C27A-51A8-258868A8D95C}"/>
              </a:ext>
            </a:extLst>
          </p:cNvPr>
          <p:cNvSpPr/>
          <p:nvPr/>
        </p:nvSpPr>
        <p:spPr>
          <a:xfrm>
            <a:off x="4017130" y="3360287"/>
            <a:ext cx="965821" cy="900035"/>
          </a:xfrm>
          <a:prstGeom prst="hexagon">
            <a:avLst/>
          </a:prstGeom>
          <a:solidFill>
            <a:srgbClr val="5ABDB8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B11F9A-A838-883F-E5F5-20F6107BB583}"/>
              </a:ext>
            </a:extLst>
          </p:cNvPr>
          <p:cNvSpPr txBox="1"/>
          <p:nvPr/>
        </p:nvSpPr>
        <p:spPr>
          <a:xfrm>
            <a:off x="228599" y="1463861"/>
            <a:ext cx="928891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shape comes next?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sides?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dots?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53627077-E5BF-3A85-F6D9-C8BF514892D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46671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D79352-4E36-21C3-7600-98CCE7E881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727" y="2066715"/>
            <a:ext cx="622050" cy="7520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B29144-F234-8F47-971B-5849442ACB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31" y="2150705"/>
            <a:ext cx="584103" cy="5841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788D885-B718-AE8C-C581-DECFA16588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0188" y="2158086"/>
            <a:ext cx="569341" cy="569341"/>
          </a:xfrm>
          <a:prstGeom prst="rect">
            <a:avLst/>
          </a:prstGeom>
        </p:spPr>
      </p:pic>
      <p:sp>
        <p:nvSpPr>
          <p:cNvPr id="11" name="AutoShape 4">
            <a:extLst>
              <a:ext uri="{FF2B5EF4-FFF2-40B4-BE49-F238E27FC236}">
                <a16:creationId xmlns:a16="http://schemas.microsoft.com/office/drawing/2014/main" id="{6BBA060E-ADF2-4B6E-B681-B36E0D7185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0" y="361911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id="{85D4ABB7-7E25-3575-0D68-146613528E5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05400" y="377151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6821E70-AECE-B4DC-E42D-433E212EDD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0067" y="6150047"/>
            <a:ext cx="747299" cy="69576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35E4D36-8A4B-FBD0-32AD-9D0B112B6CA0}"/>
              </a:ext>
            </a:extLst>
          </p:cNvPr>
          <p:cNvSpPr txBox="1"/>
          <p:nvPr/>
        </p:nvSpPr>
        <p:spPr>
          <a:xfrm>
            <a:off x="1211011" y="4499288"/>
            <a:ext cx="720000" cy="72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09DA1D-2BAE-4966-2C3C-ECC2E5F58CFF}"/>
              </a:ext>
            </a:extLst>
          </p:cNvPr>
          <p:cNvSpPr txBox="1"/>
          <p:nvPr/>
        </p:nvSpPr>
        <p:spPr>
          <a:xfrm>
            <a:off x="3404887" y="4519815"/>
            <a:ext cx="720000" cy="72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53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C157F87-848E-48DB-8E64-E9EDF6915298}"/>
              </a:ext>
            </a:extLst>
          </p:cNvPr>
          <p:cNvSpPr txBox="1"/>
          <p:nvPr/>
        </p:nvSpPr>
        <p:spPr>
          <a:xfrm>
            <a:off x="1643854" y="4496453"/>
            <a:ext cx="7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−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646838-023D-0020-28A7-A78B99E8EC1F}"/>
              </a:ext>
            </a:extLst>
          </p:cNvPr>
          <p:cNvSpPr txBox="1"/>
          <p:nvPr/>
        </p:nvSpPr>
        <p:spPr>
          <a:xfrm>
            <a:off x="2865079" y="4496453"/>
            <a:ext cx="720000" cy="72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56FDBBB-89CE-840A-3AB9-0C98954670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183" y="2066715"/>
            <a:ext cx="622050" cy="75208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4969F50-8BE3-3A9B-0D3E-3E042AAADC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4887" y="2150705"/>
            <a:ext cx="584103" cy="58410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A025A0C-C9A0-082A-0F8E-A815824BA2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0644" y="2158086"/>
            <a:ext cx="569341" cy="56934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2C5AA52-6106-A16D-F666-B8A3F51C7E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1639" y="2066715"/>
            <a:ext cx="622050" cy="75208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760F0BA-085E-92F2-310D-BE81119B05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5343" y="2150705"/>
            <a:ext cx="584103" cy="58410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00BD251-FD4E-9C05-827D-5A86C63FC7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3410" y="6150047"/>
            <a:ext cx="747299" cy="69576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5035576-6009-A2E2-6CB3-03D982F1B8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6753" y="6150047"/>
            <a:ext cx="747299" cy="69576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D2BF74-FD97-8305-8309-31B011792E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0096" y="6150047"/>
            <a:ext cx="747299" cy="69576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D23E99C-33E1-B8FA-C144-4AA1C1A539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1308" y="2158086"/>
            <a:ext cx="569341" cy="569341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602C41F2-81C1-B137-2BFE-AF953E93EAA9}"/>
              </a:ext>
            </a:extLst>
          </p:cNvPr>
          <p:cNvSpPr txBox="1"/>
          <p:nvPr/>
        </p:nvSpPr>
        <p:spPr>
          <a:xfrm>
            <a:off x="5621781" y="1475221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sphere  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12EC01F-831E-B3F3-4F33-8CEB72CC5D40}"/>
              </a:ext>
            </a:extLst>
          </p:cNvPr>
          <p:cNvSpPr txBox="1"/>
          <p:nvPr/>
        </p:nvSpPr>
        <p:spPr>
          <a:xfrm>
            <a:off x="4974581" y="3191392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 sides 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1CEF69E-9735-0194-C797-D4F0C75EF58B}"/>
              </a:ext>
            </a:extLst>
          </p:cNvPr>
          <p:cNvSpPr txBox="1"/>
          <p:nvPr/>
        </p:nvSpPr>
        <p:spPr>
          <a:xfrm>
            <a:off x="2288223" y="4449419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F84E5C5-5160-9BB6-CC0E-1F4FCD63ACA7}"/>
              </a:ext>
            </a:extLst>
          </p:cNvPr>
          <p:cNvSpPr txBox="1"/>
          <p:nvPr/>
        </p:nvSpPr>
        <p:spPr>
          <a:xfrm>
            <a:off x="4095767" y="5738537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12 dots 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Hexagon 33">
            <a:extLst>
              <a:ext uri="{FF2B5EF4-FFF2-40B4-BE49-F238E27FC236}">
                <a16:creationId xmlns:a16="http://schemas.microsoft.com/office/drawing/2014/main" id="{C8EF081C-C188-8199-F2F3-B9A859F09116}"/>
              </a:ext>
            </a:extLst>
          </p:cNvPr>
          <p:cNvSpPr/>
          <p:nvPr/>
        </p:nvSpPr>
        <p:spPr>
          <a:xfrm>
            <a:off x="4017130" y="3360288"/>
            <a:ext cx="965821" cy="900035"/>
          </a:xfrm>
          <a:prstGeom prst="hexagon">
            <a:avLst/>
          </a:prstGeom>
          <a:solidFill>
            <a:srgbClr val="5ABDB8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7DF32E4-7814-E06D-D177-AE3111513F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088" y="1192107"/>
            <a:ext cx="1642647" cy="1642647"/>
          </a:xfrm>
          <a:prstGeom prst="rect">
            <a:avLst/>
          </a:prstGeom>
        </p:spPr>
      </p:pic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715C2620-52A3-2AD5-17DF-D09F4CC3E145}"/>
              </a:ext>
            </a:extLst>
          </p:cNvPr>
          <p:cNvCxnSpPr>
            <a:cxnSpLocks/>
          </p:cNvCxnSpPr>
          <p:nvPr/>
        </p:nvCxnSpPr>
        <p:spPr>
          <a:xfrm flipV="1">
            <a:off x="8907710" y="1481246"/>
            <a:ext cx="3078" cy="528873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D5EC3AD6-0F3A-5D26-DC0E-F30E1787B9DF}"/>
              </a:ext>
            </a:extLst>
          </p:cNvPr>
          <p:cNvCxnSpPr>
            <a:cxnSpLocks/>
          </p:cNvCxnSpPr>
          <p:nvPr/>
        </p:nvCxnSpPr>
        <p:spPr>
          <a:xfrm flipH="1">
            <a:off x="8623386" y="2006143"/>
            <a:ext cx="277974" cy="174461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8075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C24407-A690-A710-8600-D62F227F2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85" y="1201162"/>
            <a:ext cx="1642647" cy="16426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605B4F7-ABC0-92F1-C7BD-06DA2BE50D01}"/>
              </a:ext>
            </a:extLst>
          </p:cNvPr>
          <p:cNvSpPr txBox="1"/>
          <p:nvPr/>
        </p:nvSpPr>
        <p:spPr>
          <a:xfrm>
            <a:off x="227873" y="1463864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Count the money.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   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Which is longer?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AutoShape 2">
            <a:extLst>
              <a:ext uri="{FF2B5EF4-FFF2-40B4-BE49-F238E27FC236}">
                <a16:creationId xmlns:a16="http://schemas.microsoft.com/office/drawing/2014/main" id="{74806495-EE56-E77B-F632-F11940F29D7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46672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>
            <a:extLst>
              <a:ext uri="{FF2B5EF4-FFF2-40B4-BE49-F238E27FC236}">
                <a16:creationId xmlns:a16="http://schemas.microsoft.com/office/drawing/2014/main" id="{0C472073-D29D-C6FA-B730-62A49954ED9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0" y="361912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53F628B-15D6-556B-3DA6-999B155B4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629" y="1909927"/>
            <a:ext cx="868208" cy="7735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91A38D3-3353-C229-078F-3D949C9FDB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8233" y="1886330"/>
            <a:ext cx="829437" cy="8207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D858121-C461-CE2E-D8B3-27D53CFF97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6935" y="1883504"/>
            <a:ext cx="829437" cy="826388"/>
          </a:xfrm>
          <a:prstGeom prst="rect">
            <a:avLst/>
          </a:prstGeom>
        </p:spPr>
      </p:pic>
      <p:sp>
        <p:nvSpPr>
          <p:cNvPr id="13" name="Pentagon 12">
            <a:extLst>
              <a:ext uri="{FF2B5EF4-FFF2-40B4-BE49-F238E27FC236}">
                <a16:creationId xmlns:a16="http://schemas.microsoft.com/office/drawing/2014/main" id="{4C91775E-4121-6AAF-8BE0-9A73F2DBFEFB}"/>
              </a:ext>
            </a:extLst>
          </p:cNvPr>
          <p:cNvSpPr/>
          <p:nvPr/>
        </p:nvSpPr>
        <p:spPr>
          <a:xfrm>
            <a:off x="1245162" y="2991173"/>
            <a:ext cx="746610" cy="711610"/>
          </a:xfrm>
          <a:prstGeom prst="pentagon">
            <a:avLst/>
          </a:prstGeom>
          <a:solidFill>
            <a:srgbClr val="F27A7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209B520-5B7A-2016-59C2-DA57268FD058}"/>
              </a:ext>
            </a:extLst>
          </p:cNvPr>
          <p:cNvSpPr/>
          <p:nvPr/>
        </p:nvSpPr>
        <p:spPr>
          <a:xfrm>
            <a:off x="1690577" y="5873508"/>
            <a:ext cx="2115876" cy="59281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20 minutes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9E0A984-9238-4CF6-3E25-5112C25D44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9531" y="1886330"/>
            <a:ext cx="829437" cy="8207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F16EB70-6E6C-335D-FE26-C687AEF8A3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0830" y="1886330"/>
            <a:ext cx="829437" cy="8207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44AAA53-E211-85E7-2D9A-BFC5B9B903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6866" y="1909927"/>
            <a:ext cx="868208" cy="773543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E1E4600-FE15-4FDC-2528-516967DCD986}"/>
              </a:ext>
            </a:extLst>
          </p:cNvPr>
          <p:cNvSpPr/>
          <p:nvPr/>
        </p:nvSpPr>
        <p:spPr>
          <a:xfrm>
            <a:off x="4199862" y="5873508"/>
            <a:ext cx="2115876" cy="59281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1 hour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FB1CF40-3954-99BB-84A9-ED5470C5EF18}"/>
              </a:ext>
            </a:extLst>
          </p:cNvPr>
          <p:cNvCxnSpPr>
            <a:cxnSpLocks/>
          </p:cNvCxnSpPr>
          <p:nvPr/>
        </p:nvCxnSpPr>
        <p:spPr>
          <a:xfrm>
            <a:off x="8882718" y="2006054"/>
            <a:ext cx="3590" cy="488129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14F4677-ECA7-1385-D5F7-ABDD386630C0}"/>
              </a:ext>
            </a:extLst>
          </p:cNvPr>
          <p:cNvCxnSpPr>
            <a:cxnSpLocks/>
          </p:cNvCxnSpPr>
          <p:nvPr/>
        </p:nvCxnSpPr>
        <p:spPr>
          <a:xfrm>
            <a:off x="8879482" y="2017096"/>
            <a:ext cx="334238" cy="11186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325EFE43-BE4C-1BCE-5E13-9473140F5E0C}"/>
              </a:ext>
            </a:extLst>
          </p:cNvPr>
          <p:cNvSpPr txBox="1"/>
          <p:nvPr/>
        </p:nvSpPr>
        <p:spPr>
          <a:xfrm>
            <a:off x="2033497" y="2990004"/>
            <a:ext cx="6089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The </a:t>
            </a:r>
            <a:r>
              <a:rPr lang="en-GB" sz="2800" u="sng" dirty="0">
                <a:latin typeface="Comic Sans MS" panose="030F0702030302020204" pitchFamily="66" charset="0"/>
              </a:rPr>
              <a:t>               </a:t>
            </a:r>
            <a:r>
              <a:rPr lang="en-GB" sz="2800" dirty="0">
                <a:latin typeface="Comic Sans MS" panose="030F0702030302020204" pitchFamily="66" charset="0"/>
              </a:rPr>
              <a:t> has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09CE4F0-A464-62D5-5F3D-0D964BFBAE40}"/>
              </a:ext>
            </a:extLst>
          </p:cNvPr>
          <p:cNvSpPr txBox="1"/>
          <p:nvPr/>
        </p:nvSpPr>
        <p:spPr>
          <a:xfrm>
            <a:off x="1203437" y="4094647"/>
            <a:ext cx="192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 29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1D5B64A-A7AD-027C-E709-0CF6AA219E62}"/>
              </a:ext>
            </a:extLst>
          </p:cNvPr>
          <p:cNvSpPr txBox="1"/>
          <p:nvPr/>
        </p:nvSpPr>
        <p:spPr>
          <a:xfrm>
            <a:off x="3084578" y="4034671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886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610824-2B50-1024-9B62-3000CC11B77A}"/>
              </a:ext>
            </a:extLst>
          </p:cNvPr>
          <p:cNvSpPr txBox="1"/>
          <p:nvPr/>
        </p:nvSpPr>
        <p:spPr>
          <a:xfrm>
            <a:off x="227873" y="1463859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Count the money.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      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       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Which is longer?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AutoShape 2">
            <a:extLst>
              <a:ext uri="{FF2B5EF4-FFF2-40B4-BE49-F238E27FC236}">
                <a16:creationId xmlns:a16="http://schemas.microsoft.com/office/drawing/2014/main" id="{BEC30908-6FF0-6C64-3F9B-0FB45E40B8E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4667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>
            <a:extLst>
              <a:ext uri="{FF2B5EF4-FFF2-40B4-BE49-F238E27FC236}">
                <a16:creationId xmlns:a16="http://schemas.microsoft.com/office/drawing/2014/main" id="{6D760917-7058-71FD-A4C0-F9D02DA62B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0" y="36191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804AC28-CD2B-8314-B52D-5625D31796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2629" y="1909922"/>
            <a:ext cx="868208" cy="7735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FD70D1-D261-FDD3-7342-B59A9C64A5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8233" y="1886325"/>
            <a:ext cx="829437" cy="8207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E639844-5E6C-01A9-7E3F-9ABB7EA799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6935" y="1883499"/>
            <a:ext cx="829437" cy="826388"/>
          </a:xfrm>
          <a:prstGeom prst="rect">
            <a:avLst/>
          </a:prstGeom>
        </p:spPr>
      </p:pic>
      <p:sp>
        <p:nvSpPr>
          <p:cNvPr id="13" name="Pentagon 12">
            <a:extLst>
              <a:ext uri="{FF2B5EF4-FFF2-40B4-BE49-F238E27FC236}">
                <a16:creationId xmlns:a16="http://schemas.microsoft.com/office/drawing/2014/main" id="{D1EB0B36-7F45-7F03-A2C2-A23439F50A8E}"/>
              </a:ext>
            </a:extLst>
          </p:cNvPr>
          <p:cNvSpPr/>
          <p:nvPr/>
        </p:nvSpPr>
        <p:spPr>
          <a:xfrm>
            <a:off x="1245162" y="2991168"/>
            <a:ext cx="746610" cy="711610"/>
          </a:xfrm>
          <a:prstGeom prst="pentagon">
            <a:avLst/>
          </a:prstGeom>
          <a:solidFill>
            <a:srgbClr val="F27A7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5546478-E940-7E1A-1277-F02EAEF0B79B}"/>
              </a:ext>
            </a:extLst>
          </p:cNvPr>
          <p:cNvSpPr/>
          <p:nvPr/>
        </p:nvSpPr>
        <p:spPr>
          <a:xfrm>
            <a:off x="1690577" y="5873503"/>
            <a:ext cx="2115876" cy="59281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20 minutes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709D1D4-E729-E53C-054E-101A4A19EF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9531" y="1886325"/>
            <a:ext cx="829437" cy="8207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D5E30C2-D39D-FFF8-A16D-F6927C2F52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0830" y="1886325"/>
            <a:ext cx="829437" cy="8207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922D352-38D4-DBBC-82FF-B0835B0B82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6866" y="1909922"/>
            <a:ext cx="868208" cy="77354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0A04B27-ED76-0FEA-B801-9063A007BE44}"/>
              </a:ext>
            </a:extLst>
          </p:cNvPr>
          <p:cNvSpPr txBox="1"/>
          <p:nvPr/>
        </p:nvSpPr>
        <p:spPr>
          <a:xfrm>
            <a:off x="6377273" y="2057556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31p  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1D09548-F357-EB71-6407-E5E14BD2F80F}"/>
              </a:ext>
            </a:extLst>
          </p:cNvPr>
          <p:cNvSpPr/>
          <p:nvPr/>
        </p:nvSpPr>
        <p:spPr>
          <a:xfrm>
            <a:off x="4199862" y="5873503"/>
            <a:ext cx="2115876" cy="59281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1 hour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1CE2474-2D52-F260-09F0-0E94EFBF57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1208" y="5507736"/>
            <a:ext cx="2758768" cy="126535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858A0673-F538-3B56-E316-1CA914670C38}"/>
              </a:ext>
            </a:extLst>
          </p:cNvPr>
          <p:cNvSpPr txBox="1"/>
          <p:nvPr/>
        </p:nvSpPr>
        <p:spPr>
          <a:xfrm>
            <a:off x="2033497" y="2989999"/>
            <a:ext cx="6089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The </a:t>
            </a:r>
            <a:r>
              <a:rPr lang="en-GB" sz="2800" u="sng" dirty="0">
                <a:latin typeface="Comic Sans MS" panose="030F0702030302020204" pitchFamily="66" charset="0"/>
              </a:rPr>
              <a:t>               </a:t>
            </a:r>
            <a:r>
              <a:rPr lang="en-GB" sz="2800" dirty="0">
                <a:latin typeface="Comic Sans MS" panose="030F0702030302020204" pitchFamily="66" charset="0"/>
              </a:rPr>
              <a:t> has </a:t>
            </a:r>
            <a:r>
              <a:rPr lang="en-GB" sz="2800" u="sng" dirty="0">
                <a:latin typeface="Comic Sans MS" panose="030F0702030302020204" pitchFamily="66" charset="0"/>
              </a:rPr>
              <a:t>    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4AA714-599E-1333-FDAC-3A2FC2C864C6}"/>
              </a:ext>
            </a:extLst>
          </p:cNvPr>
          <p:cNvSpPr txBox="1"/>
          <p:nvPr/>
        </p:nvSpPr>
        <p:spPr>
          <a:xfrm>
            <a:off x="2827207" y="2995030"/>
            <a:ext cx="1802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pentagon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E666818-9FB1-E8F2-D06F-F7C1A10A917F}"/>
              </a:ext>
            </a:extLst>
          </p:cNvPr>
          <p:cNvSpPr txBox="1"/>
          <p:nvPr/>
        </p:nvSpPr>
        <p:spPr>
          <a:xfrm>
            <a:off x="5259642" y="2991551"/>
            <a:ext cx="321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2B7733B-4E59-039A-F978-AE8778157327}"/>
              </a:ext>
            </a:extLst>
          </p:cNvPr>
          <p:cNvSpPr txBox="1"/>
          <p:nvPr/>
        </p:nvSpPr>
        <p:spPr>
          <a:xfrm>
            <a:off x="1203437" y="4094642"/>
            <a:ext cx="192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 29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7AF52C8-8059-96FC-1F83-3113BCE38D8E}"/>
              </a:ext>
            </a:extLst>
          </p:cNvPr>
          <p:cNvSpPr txBox="1"/>
          <p:nvPr/>
        </p:nvSpPr>
        <p:spPr>
          <a:xfrm>
            <a:off x="3084578" y="4034666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9EB38B-D10D-EBEE-5629-8AE276FA52F2}"/>
              </a:ext>
            </a:extLst>
          </p:cNvPr>
          <p:cNvSpPr txBox="1"/>
          <p:nvPr/>
        </p:nvSpPr>
        <p:spPr>
          <a:xfrm>
            <a:off x="3094731" y="4097056"/>
            <a:ext cx="6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75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25E0092-EC08-9476-A12B-CDE99B8FF7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85" y="1201162"/>
            <a:ext cx="1642647" cy="1642647"/>
          </a:xfrm>
          <a:prstGeom prst="rect">
            <a:avLst/>
          </a:prstGeom>
        </p:spPr>
      </p:pic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E507970-B895-E45D-F2FC-D588A9091D9F}"/>
              </a:ext>
            </a:extLst>
          </p:cNvPr>
          <p:cNvCxnSpPr>
            <a:cxnSpLocks/>
          </p:cNvCxnSpPr>
          <p:nvPr/>
        </p:nvCxnSpPr>
        <p:spPr>
          <a:xfrm>
            <a:off x="8882718" y="2006054"/>
            <a:ext cx="3590" cy="488129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748EC6F-9EAE-8153-F59A-935B61743F9C}"/>
              </a:ext>
            </a:extLst>
          </p:cNvPr>
          <p:cNvCxnSpPr>
            <a:cxnSpLocks/>
          </p:cNvCxnSpPr>
          <p:nvPr/>
        </p:nvCxnSpPr>
        <p:spPr>
          <a:xfrm>
            <a:off x="8879482" y="2017096"/>
            <a:ext cx="334238" cy="11186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4000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4" grpId="0"/>
      <p:bldP spid="25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9B1DC6-5F6E-718B-F458-15277ACEF180}"/>
              </a:ext>
            </a:extLst>
          </p:cNvPr>
          <p:cNvSpPr txBox="1"/>
          <p:nvPr/>
        </p:nvSpPr>
        <p:spPr>
          <a:xfrm>
            <a:off x="228600" y="1463859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much altogether?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faces does a cube have?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What is the missing part?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947EAF-BEB2-F313-52CA-4EA16148F99B}"/>
              </a:ext>
            </a:extLst>
          </p:cNvPr>
          <p:cNvSpPr txBox="1"/>
          <p:nvPr/>
        </p:nvSpPr>
        <p:spPr>
          <a:xfrm>
            <a:off x="1780917" y="5771713"/>
            <a:ext cx="617871" cy="52322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7BD1CD-0929-8932-5AA4-16BA48F808EA}"/>
              </a:ext>
            </a:extLst>
          </p:cNvPr>
          <p:cNvSpPr txBox="1"/>
          <p:nvPr/>
        </p:nvSpPr>
        <p:spPr>
          <a:xfrm>
            <a:off x="2203102" y="5771713"/>
            <a:ext cx="720000" cy="52322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A25F29-563F-EEE0-A0BB-9600A8A5FBE8}"/>
              </a:ext>
            </a:extLst>
          </p:cNvPr>
          <p:cNvSpPr txBox="1"/>
          <p:nvPr/>
        </p:nvSpPr>
        <p:spPr>
          <a:xfrm>
            <a:off x="2834180" y="5771713"/>
            <a:ext cx="329619" cy="52322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53BEA7-DC91-A295-8566-55F6E0DA14E3}"/>
              </a:ext>
            </a:extLst>
          </p:cNvPr>
          <p:cNvSpPr txBox="1"/>
          <p:nvPr/>
        </p:nvSpPr>
        <p:spPr>
          <a:xfrm>
            <a:off x="3123772" y="5771713"/>
            <a:ext cx="834345" cy="52322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100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129DDD-2E65-403E-C0EF-834C83F98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82" y="1228320"/>
            <a:ext cx="1642647" cy="1642647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16F6A2C-F4D3-9564-1A56-47A704F37A9B}"/>
              </a:ext>
            </a:extLst>
          </p:cNvPr>
          <p:cNvCxnSpPr>
            <a:cxnSpLocks/>
          </p:cNvCxnSpPr>
          <p:nvPr/>
        </p:nvCxnSpPr>
        <p:spPr>
          <a:xfrm flipH="1" flipV="1">
            <a:off x="8324302" y="2041693"/>
            <a:ext cx="572267" cy="795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048AE23-2E56-BCFE-DB14-E192E7E8AEF1}"/>
              </a:ext>
            </a:extLst>
          </p:cNvPr>
          <p:cNvCxnSpPr>
            <a:cxnSpLocks/>
          </p:cNvCxnSpPr>
          <p:nvPr/>
        </p:nvCxnSpPr>
        <p:spPr>
          <a:xfrm>
            <a:off x="8887132" y="2041693"/>
            <a:ext cx="205940" cy="215230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9D44135-344A-F2B7-D16A-BB700C04C980}"/>
              </a:ext>
            </a:extLst>
          </p:cNvPr>
          <p:cNvSpPr txBox="1"/>
          <p:nvPr/>
        </p:nvSpPr>
        <p:spPr>
          <a:xfrm>
            <a:off x="1225784" y="5783303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A362095-1AC9-4362-8217-8CE393B5C0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675" y="2023707"/>
            <a:ext cx="1856136" cy="10264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60AABAD-D8F5-F25A-8658-297B433DF4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0088" y="2298135"/>
            <a:ext cx="542043" cy="4776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B3EC9CC-59D1-7AAA-BE01-6FA1118BFD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3208" y="2298135"/>
            <a:ext cx="542043" cy="47760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103AD22-5F00-5A96-9605-2062E607A1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1648" y="2298135"/>
            <a:ext cx="542043" cy="4776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404EF03-8E79-0308-33F3-FCC2C979B3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8530" y="1992404"/>
            <a:ext cx="2000430" cy="1026460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11A6F7B4-C847-A3B2-4797-BB787124EA1C}"/>
              </a:ext>
            </a:extLst>
          </p:cNvPr>
          <p:cNvSpPr/>
          <p:nvPr/>
        </p:nvSpPr>
        <p:spPr>
          <a:xfrm>
            <a:off x="7622157" y="5189639"/>
            <a:ext cx="828399" cy="79800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39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192F95A-F86D-7615-1965-25B69984021F}"/>
              </a:ext>
            </a:extLst>
          </p:cNvPr>
          <p:cNvSpPr/>
          <p:nvPr/>
        </p:nvSpPr>
        <p:spPr>
          <a:xfrm>
            <a:off x="6152292" y="4512758"/>
            <a:ext cx="828399" cy="79800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86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CC1DA40-97B6-CEEE-F758-188D36FE3133}"/>
              </a:ext>
            </a:extLst>
          </p:cNvPr>
          <p:cNvCxnSpPr>
            <a:cxnSpLocks/>
            <a:stCxn id="24" idx="2"/>
            <a:endCxn id="21" idx="7"/>
          </p:cNvCxnSpPr>
          <p:nvPr/>
        </p:nvCxnSpPr>
        <p:spPr>
          <a:xfrm flipH="1">
            <a:off x="6859375" y="4211217"/>
            <a:ext cx="738843" cy="41840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124776F-88B8-D6A5-7C84-4FC308F0B61F}"/>
              </a:ext>
            </a:extLst>
          </p:cNvPr>
          <p:cNvCxnSpPr>
            <a:cxnSpLocks/>
            <a:stCxn id="20" idx="2"/>
            <a:endCxn id="21" idx="5"/>
          </p:cNvCxnSpPr>
          <p:nvPr/>
        </p:nvCxnSpPr>
        <p:spPr>
          <a:xfrm flipH="1" flipV="1">
            <a:off x="6859375" y="5193895"/>
            <a:ext cx="762782" cy="3947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>
            <a:extLst>
              <a:ext uri="{FF2B5EF4-FFF2-40B4-BE49-F238E27FC236}">
                <a16:creationId xmlns:a16="http://schemas.microsoft.com/office/drawing/2014/main" id="{04B148B0-406B-18D2-DF65-7E17B7893C61}"/>
              </a:ext>
            </a:extLst>
          </p:cNvPr>
          <p:cNvSpPr/>
          <p:nvPr/>
        </p:nvSpPr>
        <p:spPr>
          <a:xfrm>
            <a:off x="7598218" y="3812216"/>
            <a:ext cx="828399" cy="79800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811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7054F6-1493-06D1-2BBC-694F7A43823E}"/>
              </a:ext>
            </a:extLst>
          </p:cNvPr>
          <p:cNvSpPr txBox="1"/>
          <p:nvPr/>
        </p:nvSpPr>
        <p:spPr>
          <a:xfrm>
            <a:off x="228600" y="1463859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much altogether?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faces does a cube have?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What is the missing part?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    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BD824A32-1950-901C-DA0A-16316675C7E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46671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489CF38-312C-7976-9E81-C763851126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675" y="2023707"/>
            <a:ext cx="1856136" cy="102646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793BB61-FA46-25DF-2340-2A6D3261039D}"/>
              </a:ext>
            </a:extLst>
          </p:cNvPr>
          <p:cNvSpPr txBox="1"/>
          <p:nvPr/>
        </p:nvSpPr>
        <p:spPr>
          <a:xfrm>
            <a:off x="1780917" y="5771713"/>
            <a:ext cx="617871" cy="52322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CC2353-2B84-8B0D-8850-B87EADD14FEE}"/>
              </a:ext>
            </a:extLst>
          </p:cNvPr>
          <p:cNvSpPr txBox="1"/>
          <p:nvPr/>
        </p:nvSpPr>
        <p:spPr>
          <a:xfrm>
            <a:off x="2203102" y="5771713"/>
            <a:ext cx="720000" cy="52322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54B7BD-12A2-875A-725F-B87D346E2D14}"/>
              </a:ext>
            </a:extLst>
          </p:cNvPr>
          <p:cNvSpPr txBox="1"/>
          <p:nvPr/>
        </p:nvSpPr>
        <p:spPr>
          <a:xfrm>
            <a:off x="2834180" y="5771713"/>
            <a:ext cx="329619" cy="52322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F0FD3D-7563-1043-DEFA-A04D3A7D657A}"/>
              </a:ext>
            </a:extLst>
          </p:cNvPr>
          <p:cNvSpPr txBox="1"/>
          <p:nvPr/>
        </p:nvSpPr>
        <p:spPr>
          <a:xfrm>
            <a:off x="3123772" y="5771713"/>
            <a:ext cx="834345" cy="52322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5282B8-F227-0C66-0035-882F6B2DF1EB}"/>
              </a:ext>
            </a:extLst>
          </p:cNvPr>
          <p:cNvSpPr txBox="1"/>
          <p:nvPr/>
        </p:nvSpPr>
        <p:spPr>
          <a:xfrm>
            <a:off x="1228010" y="5783303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0845188-A353-C527-9FA4-42C93BFE6FEB}"/>
              </a:ext>
            </a:extLst>
          </p:cNvPr>
          <p:cNvSpPr txBox="1"/>
          <p:nvPr/>
        </p:nvSpPr>
        <p:spPr>
          <a:xfrm>
            <a:off x="3328834" y="3674333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 faces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C89DC96-5386-83FF-2B82-CE7C548D3190}"/>
              </a:ext>
            </a:extLst>
          </p:cNvPr>
          <p:cNvSpPr txBox="1"/>
          <p:nvPr/>
        </p:nvSpPr>
        <p:spPr>
          <a:xfrm>
            <a:off x="5010220" y="1527828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£18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9B2CD42-105D-4E77-F4F2-B7A730AFADE6}"/>
              </a:ext>
            </a:extLst>
          </p:cNvPr>
          <p:cNvSpPr/>
          <p:nvPr/>
        </p:nvSpPr>
        <p:spPr>
          <a:xfrm>
            <a:off x="7622157" y="5189639"/>
            <a:ext cx="828399" cy="79800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39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EE4D459-9885-371D-D471-CE53C4BBE285}"/>
              </a:ext>
            </a:extLst>
          </p:cNvPr>
          <p:cNvSpPr/>
          <p:nvPr/>
        </p:nvSpPr>
        <p:spPr>
          <a:xfrm>
            <a:off x="6152292" y="4512758"/>
            <a:ext cx="828399" cy="79800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86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0D747D9-712E-A57F-5C34-6A3402E1ACDE}"/>
              </a:ext>
            </a:extLst>
          </p:cNvPr>
          <p:cNvCxnSpPr>
            <a:cxnSpLocks/>
            <a:stCxn id="23" idx="2"/>
            <a:endCxn id="20" idx="7"/>
          </p:cNvCxnSpPr>
          <p:nvPr/>
        </p:nvCxnSpPr>
        <p:spPr>
          <a:xfrm flipH="1">
            <a:off x="6859375" y="4211217"/>
            <a:ext cx="738843" cy="41840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694F98A-E98C-1369-620B-A3EC3B3E6405}"/>
              </a:ext>
            </a:extLst>
          </p:cNvPr>
          <p:cNvCxnSpPr>
            <a:cxnSpLocks/>
            <a:stCxn id="19" idx="2"/>
            <a:endCxn id="20" idx="5"/>
          </p:cNvCxnSpPr>
          <p:nvPr/>
        </p:nvCxnSpPr>
        <p:spPr>
          <a:xfrm flipH="1" flipV="1">
            <a:off x="6859375" y="5193895"/>
            <a:ext cx="762782" cy="39474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>
            <a:extLst>
              <a:ext uri="{FF2B5EF4-FFF2-40B4-BE49-F238E27FC236}">
                <a16:creationId xmlns:a16="http://schemas.microsoft.com/office/drawing/2014/main" id="{9F96AEB0-6A9B-DD24-8ECD-9497DDDC91E7}"/>
              </a:ext>
            </a:extLst>
          </p:cNvPr>
          <p:cNvSpPr/>
          <p:nvPr/>
        </p:nvSpPr>
        <p:spPr>
          <a:xfrm>
            <a:off x="7598218" y="3812216"/>
            <a:ext cx="828399" cy="79800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24FEBD-20C9-48B0-B89F-DA4436DE6B8C}"/>
              </a:ext>
            </a:extLst>
          </p:cNvPr>
          <p:cNvSpPr txBox="1"/>
          <p:nvPr/>
        </p:nvSpPr>
        <p:spPr>
          <a:xfrm>
            <a:off x="7735683" y="3989892"/>
            <a:ext cx="605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60E9EF-CBE2-B42E-E21D-65A0526C2B84}"/>
              </a:ext>
            </a:extLst>
          </p:cNvPr>
          <p:cNvSpPr txBox="1"/>
          <p:nvPr/>
        </p:nvSpPr>
        <p:spPr>
          <a:xfrm>
            <a:off x="1248806" y="5832352"/>
            <a:ext cx="7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40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8E8E7DC-24BA-6890-2D1B-0D96404810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0088" y="2298135"/>
            <a:ext cx="542043" cy="47760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B76D65C-5AB0-8077-8CEC-D194FF7A95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3208" y="2298135"/>
            <a:ext cx="542043" cy="47760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63467E1-8046-D76A-09F2-B870085078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1648" y="2298135"/>
            <a:ext cx="542043" cy="47760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919E926-8182-58FE-86FD-3C5CC6E9C0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8530" y="1992404"/>
            <a:ext cx="2000430" cy="102646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2C67CB3-D0C4-D2E2-EC02-5CE31C5A05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82" y="1228320"/>
            <a:ext cx="1642647" cy="1642647"/>
          </a:xfrm>
          <a:prstGeom prst="rect">
            <a:avLst/>
          </a:prstGeom>
        </p:spPr>
      </p:pic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440A255-26E9-DA37-9AC6-E583BB479492}"/>
              </a:ext>
            </a:extLst>
          </p:cNvPr>
          <p:cNvCxnSpPr>
            <a:cxnSpLocks/>
          </p:cNvCxnSpPr>
          <p:nvPr/>
        </p:nvCxnSpPr>
        <p:spPr>
          <a:xfrm flipH="1" flipV="1">
            <a:off x="8324302" y="2041693"/>
            <a:ext cx="572267" cy="795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A04768B-E71B-7562-71E0-8EB1AF819703}"/>
              </a:ext>
            </a:extLst>
          </p:cNvPr>
          <p:cNvCxnSpPr>
            <a:cxnSpLocks/>
          </p:cNvCxnSpPr>
          <p:nvPr/>
        </p:nvCxnSpPr>
        <p:spPr>
          <a:xfrm>
            <a:off x="8887132" y="2041693"/>
            <a:ext cx="205940" cy="215230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4524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FB82AD4-4A76-6279-B9F4-02B1257DD14C}"/>
                  </a:ext>
                </a:extLst>
              </p:cNvPr>
              <p:cNvSpPr txBox="1"/>
              <p:nvPr/>
            </p:nvSpPr>
            <p:spPr>
              <a:xfrm>
                <a:off x="228012" y="1464378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to compare.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A triangular prism has        edges.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:r>
                  <a:rPr lang="en-GB" sz="1600" dirty="0">
                    <a:latin typeface="Comic Sans MS" panose="030F0702030302020204" pitchFamily="66" charset="0"/>
                  </a:rPr>
                  <a:t>    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	   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     </a:t>
                </a:r>
                <a:r>
                  <a:rPr lang="en-GB" sz="1200" u="sng" dirty="0">
                    <a:latin typeface="Comic Sans MS" panose="030F0702030302020204" pitchFamily="66" charset="0"/>
                  </a:rPr>
                  <a:t> 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 </a:t>
                </a:r>
                <a:r>
                  <a:rPr lang="en-GB" sz="14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10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5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1000" u="sng" dirty="0">
                    <a:latin typeface="Comic Sans MS" panose="030F0702030302020204" pitchFamily="66" charset="0"/>
                  </a:rPr>
                  <a:t>  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uFill>
                      <a:solidFill>
                        <a:schemeClr val="tx1"/>
                      </a:solidFill>
                    </a:uFill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is the day before Wednesday. 	    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FB82AD4-4A76-6279-B9F4-02B1257DD1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012" y="1464378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589" t="-1071" r="-26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AutoShape 2">
            <a:extLst>
              <a:ext uri="{FF2B5EF4-FFF2-40B4-BE49-F238E27FC236}">
                <a16:creationId xmlns:a16="http://schemas.microsoft.com/office/drawing/2014/main" id="{510B0BAA-A5B7-F967-5E70-1527D98F33D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72200" y="385411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D4E574EF-507E-C1B4-33F6-63FBFA10083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24600" y="400651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B0593B-B2D0-DAD8-8164-7AC69A17E50B}"/>
              </a:ext>
            </a:extLst>
          </p:cNvPr>
          <p:cNvSpPr txBox="1"/>
          <p:nvPr/>
        </p:nvSpPr>
        <p:spPr>
          <a:xfrm>
            <a:off x="1188075" y="4863989"/>
            <a:ext cx="3205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48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endParaRPr lang="en-GB" sz="2800" dirty="0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575B532C-1911-041F-727D-1E24E36AC1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77000" y="415891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24225BAF-AD1B-07C9-BF97-2B1DBF3C85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29400" y="431131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D4B63A-BBCE-9B94-062A-5DA29F31CB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55482"/>
            <a:ext cx="1642647" cy="1642647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226CA82-65C3-05EB-BD8A-3074D8F4CBCE}"/>
              </a:ext>
            </a:extLst>
          </p:cNvPr>
          <p:cNvCxnSpPr>
            <a:cxnSpLocks/>
          </p:cNvCxnSpPr>
          <p:nvPr/>
        </p:nvCxnSpPr>
        <p:spPr>
          <a:xfrm flipH="1">
            <a:off x="8630404" y="2057350"/>
            <a:ext cx="256253" cy="25179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CC06FC8-93A5-4D08-1266-94AAC0FBE0D3}"/>
              </a:ext>
            </a:extLst>
          </p:cNvPr>
          <p:cNvCxnSpPr>
            <a:cxnSpLocks/>
          </p:cNvCxnSpPr>
          <p:nvPr/>
        </p:nvCxnSpPr>
        <p:spPr>
          <a:xfrm>
            <a:off x="8873661" y="2060374"/>
            <a:ext cx="3590" cy="488129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D38DCBCB-1F2F-EA91-DE43-30530DC35B01}"/>
              </a:ext>
            </a:extLst>
          </p:cNvPr>
          <p:cNvSpPr txBox="1"/>
          <p:nvPr/>
        </p:nvSpPr>
        <p:spPr>
          <a:xfrm>
            <a:off x="4082769" y="4810824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B7929BD-F5F1-FC99-28E8-B3DF33E7A39B}"/>
              </a:ext>
            </a:extLst>
          </p:cNvPr>
          <p:cNvSpPr txBox="1"/>
          <p:nvPr/>
        </p:nvSpPr>
        <p:spPr>
          <a:xfrm>
            <a:off x="5030448" y="3514543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595FE3B-F737-3209-8DD8-AE1C9E3F47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2340" y="1977407"/>
            <a:ext cx="2045917" cy="10498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D1671EC-B104-D47F-2B3B-B479470CE3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3830" y="2202360"/>
            <a:ext cx="680833" cy="59989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BEC722B-B45D-1F01-5B28-626A222667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0971" y="2081203"/>
            <a:ext cx="844840" cy="84220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44F7598-8F3B-AA41-A11B-BF4AD1814D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8112" y="2081203"/>
            <a:ext cx="844840" cy="8422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38D92B4-D7F3-DEC8-4152-B26B5FDB63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1536" y="2202360"/>
            <a:ext cx="680833" cy="5998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E719F7E-C6E7-A3F9-87CC-E761A8D155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9242" y="2202360"/>
            <a:ext cx="680833" cy="599894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6267F9AD-E43B-476E-A053-2D5E8CDB486D}"/>
              </a:ext>
            </a:extLst>
          </p:cNvPr>
          <p:cNvSpPr/>
          <p:nvPr/>
        </p:nvSpPr>
        <p:spPr>
          <a:xfrm>
            <a:off x="4717472" y="2215749"/>
            <a:ext cx="648000" cy="648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912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3BBFFDA-EE9B-D436-8FE4-8377356C8734}"/>
                  </a:ext>
                </a:extLst>
              </p:cNvPr>
              <p:cNvSpPr txBox="1"/>
              <p:nvPr/>
            </p:nvSpPr>
            <p:spPr>
              <a:xfrm>
                <a:off x="228012" y="1464372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to compare.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A triangular prism has        edges.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   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:endParaRPr lang="en-GB" sz="1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   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     </a:t>
                </a:r>
                <a:r>
                  <a:rPr lang="en-GB" sz="1200" u="sng" dirty="0">
                    <a:latin typeface="Comic Sans MS" panose="030F0702030302020204" pitchFamily="66" charset="0"/>
                  </a:rPr>
                  <a:t> 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 </a:t>
                </a:r>
                <a:r>
                  <a:rPr lang="en-GB" sz="14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10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5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1000" u="sng" dirty="0">
                    <a:latin typeface="Comic Sans MS" panose="030F0702030302020204" pitchFamily="66" charset="0"/>
                  </a:rPr>
                  <a:t>  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uFill>
                      <a:solidFill>
                        <a:schemeClr val="tx1"/>
                      </a:solidFill>
                    </a:uFill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is the day before Wednesday 	    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3BBFFDA-EE9B-D436-8FE4-8377356C87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012" y="1464372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589" t="-1071" r="-14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AutoShape 2">
            <a:extLst>
              <a:ext uri="{FF2B5EF4-FFF2-40B4-BE49-F238E27FC236}">
                <a16:creationId xmlns:a16="http://schemas.microsoft.com/office/drawing/2014/main" id="{BC61F003-FA21-7553-4F06-6E72907631D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72200" y="385410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2697C4BD-4927-97FA-FAD6-E2347B2D776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24600" y="400650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63F28-9C57-86AF-0BCC-496732D37398}"/>
              </a:ext>
            </a:extLst>
          </p:cNvPr>
          <p:cNvSpPr txBox="1"/>
          <p:nvPr/>
        </p:nvSpPr>
        <p:spPr>
          <a:xfrm>
            <a:off x="1188075" y="4863983"/>
            <a:ext cx="3205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48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endParaRPr lang="en-GB" sz="2800" dirty="0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295456A3-B62E-AE0A-E6BA-516D45DE3A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77000" y="415890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26682F7A-E4F6-C2CA-13E4-871F735A8FA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29400" y="431130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375CC4-3440-3496-313C-84FE0B90DBA7}"/>
              </a:ext>
            </a:extLst>
          </p:cNvPr>
          <p:cNvSpPr txBox="1"/>
          <p:nvPr/>
        </p:nvSpPr>
        <p:spPr>
          <a:xfrm>
            <a:off x="4082769" y="4810818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A70291B-E305-9A9A-9EDC-8F70D4F30722}"/>
              </a:ext>
            </a:extLst>
          </p:cNvPr>
          <p:cNvSpPr txBox="1"/>
          <p:nvPr/>
        </p:nvSpPr>
        <p:spPr>
          <a:xfrm>
            <a:off x="5030448" y="3518756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90ADB49-9418-BAC7-3A5D-EAA0B107702D}"/>
              </a:ext>
            </a:extLst>
          </p:cNvPr>
          <p:cNvSpPr txBox="1"/>
          <p:nvPr/>
        </p:nvSpPr>
        <p:spPr>
          <a:xfrm>
            <a:off x="5050756" y="3581146"/>
            <a:ext cx="614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4854376-2A04-3420-AA9F-E9D9227723AF}"/>
              </a:ext>
            </a:extLst>
          </p:cNvPr>
          <p:cNvSpPr txBox="1"/>
          <p:nvPr/>
        </p:nvSpPr>
        <p:spPr>
          <a:xfrm>
            <a:off x="4096684" y="4863983"/>
            <a:ext cx="744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0104C9-A011-E699-7E72-5BF28E1D3A31}"/>
              </a:ext>
            </a:extLst>
          </p:cNvPr>
          <p:cNvSpPr txBox="1"/>
          <p:nvPr/>
        </p:nvSpPr>
        <p:spPr>
          <a:xfrm>
            <a:off x="1126617" y="5715565"/>
            <a:ext cx="15551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DA9F626-1CA9-48CD-1FB1-88C466B71A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2340" y="1977401"/>
            <a:ext cx="2045917" cy="10498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490D78A-A98D-CC00-0129-DDBDAC5FB2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3830" y="2202354"/>
            <a:ext cx="680833" cy="5998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8D870EC-1A67-E2D6-A0C7-BCEAB73E9E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0971" y="2081197"/>
            <a:ext cx="844840" cy="84220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052A0B3-E860-D027-F31E-B99F521EB9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8112" y="2081197"/>
            <a:ext cx="844840" cy="84220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47A4E88-B57D-E5C9-B977-97DD83A44F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1536" y="2202354"/>
            <a:ext cx="680833" cy="59989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7B7954B-CE53-5A80-013D-2C71276637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9242" y="2202354"/>
            <a:ext cx="680833" cy="599894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E2572DD8-DFEC-85D2-24C2-0C25662CCB3E}"/>
              </a:ext>
            </a:extLst>
          </p:cNvPr>
          <p:cNvSpPr/>
          <p:nvPr/>
        </p:nvSpPr>
        <p:spPr>
          <a:xfrm>
            <a:off x="4717472" y="2215743"/>
            <a:ext cx="648000" cy="648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DAF6193-4ED5-69BF-3712-3134E6BFD70D}"/>
                  </a:ext>
                </a:extLst>
              </p:cNvPr>
              <p:cNvSpPr txBox="1"/>
              <p:nvPr/>
            </p:nvSpPr>
            <p:spPr>
              <a:xfrm>
                <a:off x="4642158" y="2279028"/>
                <a:ext cx="7626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DAF6193-4ED5-69BF-3712-3134E6BFD7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2158" y="2279028"/>
                <a:ext cx="76263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>
            <a:extLst>
              <a:ext uri="{FF2B5EF4-FFF2-40B4-BE49-F238E27FC236}">
                <a16:creationId xmlns:a16="http://schemas.microsoft.com/office/drawing/2014/main" id="{F4D5009F-C22E-F99E-D7FB-4C872CBB08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28" y="1255482"/>
            <a:ext cx="1642647" cy="1642647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8EEFB31F-F8F0-0423-1FB6-C3438B76F119}"/>
              </a:ext>
            </a:extLst>
          </p:cNvPr>
          <p:cNvCxnSpPr>
            <a:cxnSpLocks/>
          </p:cNvCxnSpPr>
          <p:nvPr/>
        </p:nvCxnSpPr>
        <p:spPr>
          <a:xfrm flipH="1">
            <a:off x="8630404" y="2057350"/>
            <a:ext cx="256253" cy="25179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7DDA29E-52AD-688A-EF24-59AC19812231}"/>
              </a:ext>
            </a:extLst>
          </p:cNvPr>
          <p:cNvCxnSpPr>
            <a:cxnSpLocks/>
          </p:cNvCxnSpPr>
          <p:nvPr/>
        </p:nvCxnSpPr>
        <p:spPr>
          <a:xfrm>
            <a:off x="8873661" y="2060374"/>
            <a:ext cx="3590" cy="488129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031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B60253-F09F-91E9-C903-6621B5FF6C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83" y="1201159"/>
            <a:ext cx="1642647" cy="164264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5351A00-5FB1-1C33-9C31-5392F3542FAA}"/>
                  </a:ext>
                </a:extLst>
              </p:cNvPr>
              <p:cNvSpPr txBox="1"/>
              <p:nvPr/>
            </p:nvSpPr>
            <p:spPr>
              <a:xfrm>
                <a:off x="229689" y="1470252"/>
                <a:ext cx="8631136" cy="47089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Complete the bar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How many vertices does a cuboid have? </a:t>
                </a:r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86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     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53</a:t>
                </a: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to compare. 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5351A00-5FB1-1C33-9C31-5392F3542F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689" y="1470252"/>
                <a:ext cx="8631136" cy="4708981"/>
              </a:xfrm>
              <a:prstGeom prst="rect">
                <a:avLst/>
              </a:prstGeom>
              <a:blipFill>
                <a:blip r:embed="rId4"/>
                <a:stretch>
                  <a:fillRect l="-1483" t="-1294" b="-25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18B9F1C-C133-F2CF-A93D-ECC3F86CB3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404952"/>
              </p:ext>
            </p:extLst>
          </p:nvPr>
        </p:nvGraphicFramePr>
        <p:xfrm>
          <a:off x="3029746" y="2059360"/>
          <a:ext cx="4572003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42626675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521113408"/>
                    </a:ext>
                  </a:extLst>
                </a:gridCol>
                <a:gridCol w="1143003">
                  <a:extLst>
                    <a:ext uri="{9D8B030D-6E8A-4147-A177-3AD203B41FA5}">
                      <a16:colId xmlns:a16="http://schemas.microsoft.com/office/drawing/2014/main" val="2666007008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748903602"/>
                    </a:ext>
                  </a:extLst>
                </a:gridCol>
              </a:tblGrid>
              <a:tr h="366624"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£20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7288072"/>
                  </a:ext>
                </a:extLst>
              </a:tr>
              <a:tr h="366624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499088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2CCEB9B0-75B3-389D-5FA3-13996004A0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1501" y="2533427"/>
            <a:ext cx="762310" cy="3911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444415-123A-3980-1C8A-EC4A3C0597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3736" y="2533427"/>
            <a:ext cx="762310" cy="391156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1675117-F9E3-D762-F792-9006490AC8C9}"/>
              </a:ext>
            </a:extLst>
          </p:cNvPr>
          <p:cNvCxnSpPr>
            <a:cxnSpLocks/>
          </p:cNvCxnSpPr>
          <p:nvPr/>
        </p:nvCxnSpPr>
        <p:spPr>
          <a:xfrm flipH="1" flipV="1">
            <a:off x="8789520" y="1589135"/>
            <a:ext cx="107493" cy="4347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823267C0-4195-3297-43DA-1662E82E860C}"/>
              </a:ext>
            </a:extLst>
          </p:cNvPr>
          <p:cNvSpPr txBox="1"/>
          <p:nvPr/>
        </p:nvSpPr>
        <p:spPr>
          <a:xfrm>
            <a:off x="2181992" y="4185598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1AEDDE9-AF0E-2E77-86AA-9B5DC078A8CE}"/>
              </a:ext>
            </a:extLst>
          </p:cNvPr>
          <p:cNvSpPr/>
          <p:nvPr/>
        </p:nvSpPr>
        <p:spPr>
          <a:xfrm>
            <a:off x="2765274" y="6130004"/>
            <a:ext cx="648000" cy="648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rgbClr val="FF00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987C88-B34C-BF63-9524-17015F1C1BDD}"/>
              </a:ext>
            </a:extLst>
          </p:cNvPr>
          <p:cNvSpPr txBox="1"/>
          <p:nvPr/>
        </p:nvSpPr>
        <p:spPr>
          <a:xfrm>
            <a:off x="1242336" y="6211924"/>
            <a:ext cx="1508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798E15-8037-65E7-07BA-750E30867E00}"/>
              </a:ext>
            </a:extLst>
          </p:cNvPr>
          <p:cNvSpPr txBox="1"/>
          <p:nvPr/>
        </p:nvSpPr>
        <p:spPr>
          <a:xfrm>
            <a:off x="3437814" y="6211924"/>
            <a:ext cx="1508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44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ACDC706-8FD4-7999-02A5-9A93E59067FD}"/>
              </a:ext>
            </a:extLst>
          </p:cNvPr>
          <p:cNvCxnSpPr>
            <a:cxnSpLocks/>
          </p:cNvCxnSpPr>
          <p:nvPr/>
        </p:nvCxnSpPr>
        <p:spPr>
          <a:xfrm flipH="1" flipV="1">
            <a:off x="8324303" y="2014532"/>
            <a:ext cx="572267" cy="795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4978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871526A-FAF4-E804-19AA-D318717737C0}"/>
                  </a:ext>
                </a:extLst>
              </p:cNvPr>
              <p:cNvSpPr txBox="1"/>
              <p:nvPr/>
            </p:nvSpPr>
            <p:spPr>
              <a:xfrm>
                <a:off x="229689" y="1470255"/>
                <a:ext cx="8631136" cy="47089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Complete the bar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How many vertices does a cuboid have? </a:t>
                </a:r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86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     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53</a:t>
                </a: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0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4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to compare. 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871526A-FAF4-E804-19AA-D318717737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689" y="1470255"/>
                <a:ext cx="8631136" cy="4708981"/>
              </a:xfrm>
              <a:prstGeom prst="rect">
                <a:avLst/>
              </a:prstGeom>
              <a:blipFill>
                <a:blip r:embed="rId3"/>
                <a:stretch>
                  <a:fillRect l="-1483" t="-1294" b="-25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7438DCC-A0D7-B434-4827-355F2CD5E1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894489"/>
              </p:ext>
            </p:extLst>
          </p:nvPr>
        </p:nvGraphicFramePr>
        <p:xfrm>
          <a:off x="3029746" y="2059363"/>
          <a:ext cx="4572003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42626675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521113408"/>
                    </a:ext>
                  </a:extLst>
                </a:gridCol>
                <a:gridCol w="1143003">
                  <a:extLst>
                    <a:ext uri="{9D8B030D-6E8A-4147-A177-3AD203B41FA5}">
                      <a16:colId xmlns:a16="http://schemas.microsoft.com/office/drawing/2014/main" val="2666007008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748903602"/>
                    </a:ext>
                  </a:extLst>
                </a:gridCol>
              </a:tblGrid>
              <a:tr h="366624"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£20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7288072"/>
                  </a:ext>
                </a:extLst>
              </a:tr>
              <a:tr h="366624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499088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4C6F7134-86A4-F9B8-99E9-E121392A6A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1501" y="2533430"/>
            <a:ext cx="762310" cy="3911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79659F-DB6D-BCBE-0388-1E265FF417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3736" y="2533430"/>
            <a:ext cx="762310" cy="39115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4651746-1612-83D9-9EBB-5BB75C3E157F}"/>
              </a:ext>
            </a:extLst>
          </p:cNvPr>
          <p:cNvSpPr txBox="1"/>
          <p:nvPr/>
        </p:nvSpPr>
        <p:spPr>
          <a:xfrm>
            <a:off x="2181992" y="4185601"/>
            <a:ext cx="648000" cy="648000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4B858C7-C1BA-79F6-2B46-E60E9014504F}"/>
              </a:ext>
            </a:extLst>
          </p:cNvPr>
          <p:cNvSpPr/>
          <p:nvPr/>
        </p:nvSpPr>
        <p:spPr>
          <a:xfrm>
            <a:off x="2765274" y="6130007"/>
            <a:ext cx="648000" cy="648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rgbClr val="FF00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59C5432-BB0F-9B7F-DE33-5AC31F8D2AA4}"/>
              </a:ext>
            </a:extLst>
          </p:cNvPr>
          <p:cNvSpPr txBox="1"/>
          <p:nvPr/>
        </p:nvSpPr>
        <p:spPr>
          <a:xfrm>
            <a:off x="1242336" y="6211927"/>
            <a:ext cx="1508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9D89DC-77FC-4F75-0775-74B3FF8250B5}"/>
              </a:ext>
            </a:extLst>
          </p:cNvPr>
          <p:cNvSpPr txBox="1"/>
          <p:nvPr/>
        </p:nvSpPr>
        <p:spPr>
          <a:xfrm>
            <a:off x="3437814" y="6211927"/>
            <a:ext cx="1508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422FA77-12AC-A0A7-789E-AE6877C1E87D}"/>
              </a:ext>
            </a:extLst>
          </p:cNvPr>
          <p:cNvSpPr txBox="1"/>
          <p:nvPr/>
        </p:nvSpPr>
        <p:spPr>
          <a:xfrm>
            <a:off x="7728008" y="3178271"/>
            <a:ext cx="667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012489C-D576-F729-84A8-3C66AD67943E}"/>
              </a:ext>
            </a:extLst>
          </p:cNvPr>
          <p:cNvSpPr txBox="1"/>
          <p:nvPr/>
        </p:nvSpPr>
        <p:spPr>
          <a:xfrm>
            <a:off x="5594446" y="2533430"/>
            <a:ext cx="651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£5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B798CF-761E-CA4C-548F-BB3631D8012F}"/>
              </a:ext>
            </a:extLst>
          </p:cNvPr>
          <p:cNvSpPr txBox="1"/>
          <p:nvPr/>
        </p:nvSpPr>
        <p:spPr>
          <a:xfrm>
            <a:off x="4421422" y="2516563"/>
            <a:ext cx="651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£5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7F53E52-E41F-97B5-8EA0-4DF7CB04F2D9}"/>
              </a:ext>
            </a:extLst>
          </p:cNvPr>
          <p:cNvSpPr txBox="1"/>
          <p:nvPr/>
        </p:nvSpPr>
        <p:spPr>
          <a:xfrm>
            <a:off x="2208953" y="4247991"/>
            <a:ext cx="667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6FE2149-7B12-82C8-5AE5-312D7327EA6B}"/>
              </a:ext>
            </a:extLst>
          </p:cNvPr>
          <p:cNvSpPr txBox="1"/>
          <p:nvPr/>
        </p:nvSpPr>
        <p:spPr>
          <a:xfrm>
            <a:off x="2859185" y="6161579"/>
            <a:ext cx="502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94200C3-25CA-6DD4-2F45-907854C51B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83" y="1201159"/>
            <a:ext cx="1642647" cy="1642647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DBA6301-23AF-24F4-E70A-4B07007D763F}"/>
              </a:ext>
            </a:extLst>
          </p:cNvPr>
          <p:cNvCxnSpPr>
            <a:cxnSpLocks/>
          </p:cNvCxnSpPr>
          <p:nvPr/>
        </p:nvCxnSpPr>
        <p:spPr>
          <a:xfrm flipH="1" flipV="1">
            <a:off x="8789520" y="1589135"/>
            <a:ext cx="107493" cy="4347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146FBA4-A2C6-1645-84CF-53AFA48358C9}"/>
              </a:ext>
            </a:extLst>
          </p:cNvPr>
          <p:cNvCxnSpPr>
            <a:cxnSpLocks/>
          </p:cNvCxnSpPr>
          <p:nvPr/>
        </p:nvCxnSpPr>
        <p:spPr>
          <a:xfrm flipH="1" flipV="1">
            <a:off x="8324303" y="2014532"/>
            <a:ext cx="572267" cy="7951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356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e33e9e8ebe52fcac084127bd3f8ce90d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af00a1bb72f1a37c1a59e6f768522586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3d67b07-7219-47a6-affa-1c07ef1012ef">
      <Terms xmlns="http://schemas.microsoft.com/office/infopath/2007/PartnerControls"/>
    </lcf76f155ced4ddcb4097134ff3c332f>
    <TaxCatchAll xmlns="32d3a1e4-7586-423d-b78a-ecec02d7591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C658E6-574D-403E-B992-69F3FAC56512}"/>
</file>

<file path=customXml/itemProps2.xml><?xml version="1.0" encoding="utf-8"?>
<ds:datastoreItem xmlns:ds="http://schemas.openxmlformats.org/officeDocument/2006/customXml" ds:itemID="{E86A4D00-F961-4636-AFA2-1A40FDCADE09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3.xml><?xml version="1.0" encoding="utf-8"?>
<ds:datastoreItem xmlns:ds="http://schemas.openxmlformats.org/officeDocument/2006/customXml" ds:itemID="{B25D64A3-78E4-4270-A1C0-88EEF1F175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376</TotalTime>
  <Words>531</Words>
  <Application>Microsoft Office PowerPoint</Application>
  <PresentationFormat>A4 Paper (210x297 mm)</PresentationFormat>
  <Paragraphs>196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Arial</vt:lpstr>
      <vt:lpstr>Calibri</vt:lpstr>
      <vt:lpstr>Calibri Light</vt:lpstr>
      <vt:lpstr>Cambria Math</vt:lpstr>
      <vt:lpstr>Comic Sans MS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Sarah Anderson</cp:lastModifiedBy>
  <cp:revision>19</cp:revision>
  <dcterms:created xsi:type="dcterms:W3CDTF">2022-08-25T17:50:02Z</dcterms:created>
  <dcterms:modified xsi:type="dcterms:W3CDTF">2025-12-15T21:43:20Z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</Properties>
</file>