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4" r:id="rId8"/>
    <p:sldId id="265" r:id="rId9"/>
    <p:sldId id="262" r:id="rId10"/>
    <p:sldId id="258" r:id="rId11"/>
    <p:sldId id="266" r:id="rId12"/>
    <p:sldId id="263" r:id="rId13"/>
    <p:sldId id="261" r:id="rId14"/>
    <p:sldId id="273" r:id="rId15"/>
    <p:sldId id="275" r:id="rId16"/>
    <p:sldId id="276" r:id="rId1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91" d="100"/>
          <a:sy n="91" d="100"/>
        </p:scale>
        <p:origin x="3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Flynn" userId="7d776965-3c5a-43b5-867d-b1e7e45c7a7a" providerId="ADAL" clId="{3D58B553-BED1-4454-A485-2049A3A919BE}"/>
    <pc:docChg chg="custSel modSld">
      <pc:chgData name="Kirsty Flynn" userId="7d776965-3c5a-43b5-867d-b1e7e45c7a7a" providerId="ADAL" clId="{3D58B553-BED1-4454-A485-2049A3A919BE}" dt="2026-07-03T08:14:17.249" v="112" actId="20577"/>
      <pc:docMkLst>
        <pc:docMk/>
      </pc:docMkLst>
      <pc:sldChg chg="modSp mod">
        <pc:chgData name="Kirsty Flynn" userId="7d776965-3c5a-43b5-867d-b1e7e45c7a7a" providerId="ADAL" clId="{3D58B553-BED1-4454-A485-2049A3A919BE}" dt="2026-07-03T08:13:27.479" v="96" actId="5793"/>
        <pc:sldMkLst>
          <pc:docMk/>
          <pc:sldMk cId="1965322345" sldId="261"/>
        </pc:sldMkLst>
        <pc:spChg chg="mod">
          <ac:chgData name="Kirsty Flynn" userId="7d776965-3c5a-43b5-867d-b1e7e45c7a7a" providerId="ADAL" clId="{3D58B553-BED1-4454-A485-2049A3A919BE}" dt="2026-07-03T08:13:27.479" v="96" actId="5793"/>
          <ac:spMkLst>
            <pc:docMk/>
            <pc:sldMk cId="1965322345" sldId="261"/>
            <ac:spMk id="3" creationId="{8E51E833-BEA6-17C1-EF4A-A34683812F3C}"/>
          </ac:spMkLst>
        </pc:spChg>
      </pc:sldChg>
      <pc:sldChg chg="modSp mod">
        <pc:chgData name="Kirsty Flynn" userId="7d776965-3c5a-43b5-867d-b1e7e45c7a7a" providerId="ADAL" clId="{3D58B553-BED1-4454-A485-2049A3A919BE}" dt="2026-07-03T08:12:34.117" v="93" actId="27636"/>
        <pc:sldMkLst>
          <pc:docMk/>
          <pc:sldMk cId="2072261183" sldId="262"/>
        </pc:sldMkLst>
        <pc:spChg chg="mod">
          <ac:chgData name="Kirsty Flynn" userId="7d776965-3c5a-43b5-867d-b1e7e45c7a7a" providerId="ADAL" clId="{3D58B553-BED1-4454-A485-2049A3A919BE}" dt="2026-07-03T08:12:34.117" v="93" actId="27636"/>
          <ac:spMkLst>
            <pc:docMk/>
            <pc:sldMk cId="2072261183" sldId="262"/>
            <ac:spMk id="3" creationId="{D78E6115-4D5C-C8B3-1C81-41A14B812F9A}"/>
          </ac:spMkLst>
        </pc:spChg>
      </pc:sldChg>
      <pc:sldChg chg="modSp mod">
        <pc:chgData name="Kirsty Flynn" userId="7d776965-3c5a-43b5-867d-b1e7e45c7a7a" providerId="ADAL" clId="{3D58B553-BED1-4454-A485-2049A3A919BE}" dt="2026-07-03T08:14:17.249" v="112" actId="20577"/>
        <pc:sldMkLst>
          <pc:docMk/>
          <pc:sldMk cId="1752209927" sldId="276"/>
        </pc:sldMkLst>
        <pc:spChg chg="mod">
          <ac:chgData name="Kirsty Flynn" userId="7d776965-3c5a-43b5-867d-b1e7e45c7a7a" providerId="ADAL" clId="{3D58B553-BED1-4454-A485-2049A3A919BE}" dt="2026-07-03T08:14:17.249" v="112" actId="20577"/>
          <ac:spMkLst>
            <pc:docMk/>
            <pc:sldMk cId="1752209927" sldId="276"/>
            <ac:spMk id="2" creationId="{71B4480F-D3A6-09BA-282F-084EC19D080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D83C9-082B-AD70-A41D-2539767355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C8417D-6F54-6B17-9184-F73F2DD040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E2C88A-3F63-0421-84D5-F0A125AABC7D}"/>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A0B15CA4-96B2-2CCD-C198-495E9C441C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501497-B14E-0338-1206-6F95D0AF2C52}"/>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3697365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2B82-EDA9-FF59-E657-24116FEFC6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B0E799-CC9F-AF4F-675D-640D2C9A52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6A8EB-7D14-CCF8-B4FA-02BD4BB72747}"/>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5B24612C-7505-C623-E148-3AAA316E2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56E79A-5F3C-2AC8-019A-D9C185171D4D}"/>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915702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71063-FD92-1AD7-1EDC-04B628A0B0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464A6E5-4A9A-C95D-7C26-20425FB1DB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4D41F3-1A55-61B7-7ACD-04075D3DC4C8}"/>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460B508B-DEF9-0F0B-57CE-8CFA94A952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814CE3-621B-F63B-0748-0DE07DBD1EF4}"/>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4210562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0A7B2-7C9E-F38D-9756-47E52DE6F5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2D5ABE-EBD8-C1B0-1B40-62143557FC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F9F2DA-A0BA-B825-C828-4B009BA4B2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9857B9-98E5-FE2F-33F8-E52DADADA456}"/>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6" name="Footer Placeholder 5">
            <a:extLst>
              <a:ext uri="{FF2B5EF4-FFF2-40B4-BE49-F238E27FC236}">
                <a16:creationId xmlns:a16="http://schemas.microsoft.com/office/drawing/2014/main" id="{0F8C9D96-9424-F7F4-02D6-3C1416BF73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05F22C-B5CC-6018-9B4E-3FA40425D427}"/>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35372932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47636-EBB1-E461-26B3-1142A84A24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F11252-CAF3-9E45-1AF2-7F61C21362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9E8211-4CE5-E91F-61D8-B965BB9A92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6E0A5E-CCC6-BE47-7D97-323369AF65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3C8F48-F78C-6E86-E9D5-CA0A7008E6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413BE8-E282-690E-9024-2FE5DD0A8A8A}"/>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8" name="Footer Placeholder 7">
            <a:extLst>
              <a:ext uri="{FF2B5EF4-FFF2-40B4-BE49-F238E27FC236}">
                <a16:creationId xmlns:a16="http://schemas.microsoft.com/office/drawing/2014/main" id="{15F90232-22D4-270B-CB08-11AB9DE99B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0A404B-243C-F724-3173-BF178EFA4F6E}"/>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625004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0D2E6-90E4-90A3-5D07-E8E6A0FE0A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4B5ED5-3051-BF97-F6ED-3BAF5E0D2493}"/>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4" name="Footer Placeholder 3">
            <a:extLst>
              <a:ext uri="{FF2B5EF4-FFF2-40B4-BE49-F238E27FC236}">
                <a16:creationId xmlns:a16="http://schemas.microsoft.com/office/drawing/2014/main" id="{733491FD-834E-D0A8-4E00-247601C8DE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A10713-6B3D-8F70-D644-430634B8D639}"/>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895178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49E37E-7FE5-3A5E-EB2F-3394AD5BD218}"/>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3" name="Footer Placeholder 2">
            <a:extLst>
              <a:ext uri="{FF2B5EF4-FFF2-40B4-BE49-F238E27FC236}">
                <a16:creationId xmlns:a16="http://schemas.microsoft.com/office/drawing/2014/main" id="{48EA399A-FB22-4458-F691-779043D00BE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8CD31C-740C-C6D4-F192-0D232C44C999}"/>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151376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398C7-205D-090C-B3A6-77DB7F5255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42960D-4919-418B-7C91-EB9EA60799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B36344-FCC6-F9B1-77CB-BADE40A88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AB85B1-BDB2-10C0-4B50-25F6537B3147}"/>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6" name="Footer Placeholder 5">
            <a:extLst>
              <a:ext uri="{FF2B5EF4-FFF2-40B4-BE49-F238E27FC236}">
                <a16:creationId xmlns:a16="http://schemas.microsoft.com/office/drawing/2014/main" id="{1B5D3600-CA28-F4D3-878D-DD61AB4602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EC3F9A-6AAC-4B4C-2DC8-22D9E0B62275}"/>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1546099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7E841-48F6-D1F7-A075-C931167EE4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DB44EB-171A-88F7-83E0-F0062E25ED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DCD78FA-DE64-769C-A2E1-CDE9135286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0D1BE11-0FA5-1C53-E3CA-69F744C7047B}"/>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6" name="Footer Placeholder 5">
            <a:extLst>
              <a:ext uri="{FF2B5EF4-FFF2-40B4-BE49-F238E27FC236}">
                <a16:creationId xmlns:a16="http://schemas.microsoft.com/office/drawing/2014/main" id="{539424A0-C37D-761A-159C-2B18E5EE5A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C4EBD9-1110-B508-EBDB-1CFBC444385D}"/>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510405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AF854-0A12-8FE7-B10B-0B3C67B331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6C32D7-088F-464E-7EAD-3512D3981B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4F9890-B14D-E307-DE4D-8DEE2C683F9D}"/>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195D3684-EB07-3752-3A06-2444F589A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51B1EB-E029-9881-86FA-ED026D4D3DFF}"/>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191499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A159ED-7104-032E-1824-5CCA883083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DCCCDF-E582-5C97-1767-D10E42DBCC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6E3682-615E-14F2-BCC4-DE2AF7D85D2B}"/>
              </a:ext>
            </a:extLst>
          </p:cNvPr>
          <p:cNvSpPr>
            <a:spLocks noGrp="1"/>
          </p:cNvSpPr>
          <p:nvPr>
            <p:ph type="dt" sz="half" idx="10"/>
          </p:nvPr>
        </p:nvSpPr>
        <p:spPr/>
        <p:txBody>
          <a:body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D1421334-64E6-250E-136B-C62B03CE48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517AD9-7DCD-C460-5A57-7EA03E6EA86F}"/>
              </a:ext>
            </a:extLst>
          </p:cNvPr>
          <p:cNvSpPr>
            <a:spLocks noGrp="1"/>
          </p:cNvSpPr>
          <p:nvPr>
            <p:ph type="sldNum" sz="quarter" idx="12"/>
          </p:nvPr>
        </p:nvSpPr>
        <p:spPr/>
        <p:txBody>
          <a:bodyPr/>
          <a:lstStyle/>
          <a:p>
            <a:fld id="{617BC53F-2B21-462C-9D36-735E78E7CC37}" type="slidenum">
              <a:rPr lang="en-GB" smtClean="0"/>
              <a:t>‹#›</a:t>
            </a:fld>
            <a:endParaRPr lang="en-GB"/>
          </a:p>
        </p:txBody>
      </p:sp>
    </p:spTree>
    <p:extLst>
      <p:ext uri="{BB962C8B-B14F-4D97-AF65-F5344CB8AC3E}">
        <p14:creationId xmlns:p14="http://schemas.microsoft.com/office/powerpoint/2010/main" val="2351466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F87E6-38CF-D3D6-5C34-CC4A3493D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7B5616-C110-3638-0C8A-8D8FD9968C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114DA8-268E-36D3-AC1E-A12B4F1A2B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B6CA87-4785-4858-8D7C-F27EF5854E96}" type="datetimeFigureOut">
              <a:rPr lang="en-GB" smtClean="0"/>
              <a:t>03/07/2026</a:t>
            </a:fld>
            <a:endParaRPr lang="en-GB"/>
          </a:p>
        </p:txBody>
      </p:sp>
      <p:sp>
        <p:nvSpPr>
          <p:cNvPr id="5" name="Footer Placeholder 4">
            <a:extLst>
              <a:ext uri="{FF2B5EF4-FFF2-40B4-BE49-F238E27FC236}">
                <a16:creationId xmlns:a16="http://schemas.microsoft.com/office/drawing/2014/main" id="{EBD63D91-15C4-7F97-9596-B43A3E957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4255F45-BA2A-1ED6-6525-9F1DEC4B52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17BC53F-2B21-462C-9D36-735E78E7CC37}" type="slidenum">
              <a:rPr lang="en-GB" smtClean="0"/>
              <a:t>‹#›</a:t>
            </a:fld>
            <a:endParaRPr lang="en-GB"/>
          </a:p>
        </p:txBody>
      </p:sp>
    </p:spTree>
    <p:extLst>
      <p:ext uri="{BB962C8B-B14F-4D97-AF65-F5344CB8AC3E}">
        <p14:creationId xmlns:p14="http://schemas.microsoft.com/office/powerpoint/2010/main" val="1339418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freepngimg.com/png/13636-fir-tree-free-png-image"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hyperlink" Target="https://www.notesfromtheslushpile.com/2016/06/" TargetMode="External"/><Relationship Id="rId7" Type="http://schemas.openxmlformats.org/officeDocument/2006/relationships/hyperlink" Target="https://www.goodreads.com/book/show/53437838-mohinder-s-war" TargetMode="External"/><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5.jpg"/><Relationship Id="rId11" Type="http://schemas.openxmlformats.org/officeDocument/2006/relationships/hyperlink" Target="https://www.amazon.com.mx/Wonder-R-J-Palacio/dp/0375869026" TargetMode="External"/><Relationship Id="rId5" Type="http://schemas.openxmlformats.org/officeDocument/2006/relationships/hyperlink" Target="https://www.amazon.co.uk/Floodland-Marcus-Sedgwick/dp/1858817633" TargetMode="External"/><Relationship Id="rId10" Type="http://schemas.openxmlformats.org/officeDocument/2006/relationships/image" Target="../media/image7.jpg"/><Relationship Id="rId4" Type="http://schemas.openxmlformats.org/officeDocument/2006/relationships/image" Target="../media/image4.jpg"/><Relationship Id="rId9" Type="http://schemas.openxmlformats.org/officeDocument/2006/relationships/hyperlink" Target="https://www.bol.com/nl/p/the-jungle-book/9200000050944242/"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ECD70-3832-5D8D-F70E-CB0FEED7087C}"/>
              </a:ext>
            </a:extLst>
          </p:cNvPr>
          <p:cNvSpPr>
            <a:spLocks noGrp="1"/>
          </p:cNvSpPr>
          <p:nvPr>
            <p:ph type="ctrTitle"/>
          </p:nvPr>
        </p:nvSpPr>
        <p:spPr>
          <a:xfrm>
            <a:off x="1061357" y="337456"/>
            <a:ext cx="10069286" cy="1833563"/>
          </a:xfrm>
        </p:spPr>
        <p:txBody>
          <a:bodyPr/>
          <a:lstStyle/>
          <a:p>
            <a:r>
              <a:rPr lang="en-GB" dirty="0">
                <a:latin typeface="Century Gothic" panose="020B0502020202020204" pitchFamily="34" charset="0"/>
              </a:rPr>
              <a:t>Welcome to Fir Class</a:t>
            </a:r>
          </a:p>
        </p:txBody>
      </p:sp>
      <p:sp>
        <p:nvSpPr>
          <p:cNvPr id="3" name="Subtitle 2">
            <a:extLst>
              <a:ext uri="{FF2B5EF4-FFF2-40B4-BE49-F238E27FC236}">
                <a16:creationId xmlns:a16="http://schemas.microsoft.com/office/drawing/2014/main" id="{DD575CE1-04F4-020C-B3D6-BA9060894A2A}"/>
              </a:ext>
            </a:extLst>
          </p:cNvPr>
          <p:cNvSpPr>
            <a:spLocks noGrp="1"/>
          </p:cNvSpPr>
          <p:nvPr>
            <p:ph type="subTitle" idx="1"/>
          </p:nvPr>
        </p:nvSpPr>
        <p:spPr/>
        <p:txBody>
          <a:bodyPr/>
          <a:lstStyle/>
          <a:p>
            <a:endParaRPr lang="en-GB" dirty="0"/>
          </a:p>
        </p:txBody>
      </p:sp>
      <p:pic>
        <p:nvPicPr>
          <p:cNvPr id="1026" name="Picture 2" descr="A cross with leaves and text&#10;&#10;AI-generated content may be incorrect.">
            <a:extLst>
              <a:ext uri="{FF2B5EF4-FFF2-40B4-BE49-F238E27FC236}">
                <a16:creationId xmlns:a16="http://schemas.microsoft.com/office/drawing/2014/main" id="{F35E4B27-A393-635D-EF19-10E36F5A1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7431" y="2593437"/>
            <a:ext cx="2979283" cy="363430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ECC375B-191E-6EE6-A2B5-3DFAA1B6428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945848" y="477228"/>
            <a:ext cx="1905000" cy="1905000"/>
          </a:xfrm>
          <a:prstGeom prst="rect">
            <a:avLst/>
          </a:prstGeom>
        </p:spPr>
      </p:pic>
      <p:pic>
        <p:nvPicPr>
          <p:cNvPr id="7" name="Picture 6">
            <a:extLst>
              <a:ext uri="{FF2B5EF4-FFF2-40B4-BE49-F238E27FC236}">
                <a16:creationId xmlns:a16="http://schemas.microsoft.com/office/drawing/2014/main" id="{D3800517-9AEA-35EA-48AD-C23A2423990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1152" y="511308"/>
            <a:ext cx="1905000" cy="1905000"/>
          </a:xfrm>
          <a:prstGeom prst="rect">
            <a:avLst/>
          </a:prstGeom>
        </p:spPr>
      </p:pic>
    </p:spTree>
    <p:extLst>
      <p:ext uri="{BB962C8B-B14F-4D97-AF65-F5344CB8AC3E}">
        <p14:creationId xmlns:p14="http://schemas.microsoft.com/office/powerpoint/2010/main" val="4001324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619C0-2189-A457-1F2A-D6114AEBC1FA}"/>
              </a:ext>
            </a:extLst>
          </p:cNvPr>
          <p:cNvSpPr>
            <a:spLocks noGrp="1"/>
          </p:cNvSpPr>
          <p:nvPr>
            <p:ph type="title"/>
          </p:nvPr>
        </p:nvSpPr>
        <p:spPr/>
        <p:txBody>
          <a:bodyPr/>
          <a:lstStyle/>
          <a:p>
            <a:r>
              <a:rPr lang="en-GB" dirty="0">
                <a:latin typeface="Century Gothic" panose="020B0502020202020204" pitchFamily="34" charset="0"/>
              </a:rPr>
              <a:t>Who will be working with your child?</a:t>
            </a:r>
          </a:p>
        </p:txBody>
      </p:sp>
      <p:sp>
        <p:nvSpPr>
          <p:cNvPr id="3" name="Content Placeholder 2">
            <a:extLst>
              <a:ext uri="{FF2B5EF4-FFF2-40B4-BE49-F238E27FC236}">
                <a16:creationId xmlns:a16="http://schemas.microsoft.com/office/drawing/2014/main" id="{0A165F27-527E-A86A-1F71-F3661513813C}"/>
              </a:ext>
            </a:extLst>
          </p:cNvPr>
          <p:cNvSpPr>
            <a:spLocks noGrp="1"/>
          </p:cNvSpPr>
          <p:nvPr>
            <p:ph idx="1"/>
          </p:nvPr>
        </p:nvSpPr>
        <p:spPr/>
        <p:txBody>
          <a:bodyPr/>
          <a:lstStyle/>
          <a:p>
            <a:pPr marL="0" indent="0">
              <a:buNone/>
            </a:pPr>
            <a:r>
              <a:rPr lang="en-GB" dirty="0"/>
              <a:t>Mrs Warrington – Monday – Thursday</a:t>
            </a:r>
          </a:p>
          <a:p>
            <a:pPr marL="0" indent="0">
              <a:buNone/>
            </a:pPr>
            <a:r>
              <a:rPr lang="en-GB" dirty="0"/>
              <a:t>Miss Reid – Friday mornings</a:t>
            </a:r>
          </a:p>
          <a:p>
            <a:pPr marL="0" indent="0">
              <a:buNone/>
            </a:pPr>
            <a:r>
              <a:rPr lang="en-GB" dirty="0"/>
              <a:t>Mrs Louth – Tuesday mornings</a:t>
            </a:r>
          </a:p>
        </p:txBody>
      </p:sp>
    </p:spTree>
    <p:extLst>
      <p:ext uri="{BB962C8B-B14F-4D97-AF65-F5344CB8AC3E}">
        <p14:creationId xmlns:p14="http://schemas.microsoft.com/office/powerpoint/2010/main" val="2598355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83866-AD21-62C8-7F81-D0D92C045AB9}"/>
              </a:ext>
            </a:extLst>
          </p:cNvPr>
          <p:cNvSpPr>
            <a:spLocks noGrp="1"/>
          </p:cNvSpPr>
          <p:nvPr>
            <p:ph type="title"/>
          </p:nvPr>
        </p:nvSpPr>
        <p:spPr/>
        <p:txBody>
          <a:bodyPr/>
          <a:lstStyle/>
          <a:p>
            <a:r>
              <a:rPr lang="en-GB" dirty="0">
                <a:latin typeface="Century Gothic" panose="020B0502020202020204" pitchFamily="34" charset="0"/>
              </a:rPr>
              <a:t>A few things to look forward to…</a:t>
            </a:r>
          </a:p>
        </p:txBody>
      </p:sp>
      <p:sp>
        <p:nvSpPr>
          <p:cNvPr id="3" name="Content Placeholder 2">
            <a:extLst>
              <a:ext uri="{FF2B5EF4-FFF2-40B4-BE49-F238E27FC236}">
                <a16:creationId xmlns:a16="http://schemas.microsoft.com/office/drawing/2014/main" id="{2674B81B-92C0-034A-1428-73F027933F22}"/>
              </a:ext>
            </a:extLst>
          </p:cNvPr>
          <p:cNvSpPr>
            <a:spLocks noGrp="1"/>
          </p:cNvSpPr>
          <p:nvPr>
            <p:ph idx="1"/>
          </p:nvPr>
        </p:nvSpPr>
        <p:spPr/>
        <p:txBody>
          <a:bodyPr>
            <a:normAutofit/>
          </a:bodyPr>
          <a:lstStyle/>
          <a:p>
            <a:r>
              <a:rPr lang="en-GB" dirty="0"/>
              <a:t>The River Dart residential 5</a:t>
            </a:r>
            <a:r>
              <a:rPr lang="en-GB" baseline="30000" dirty="0"/>
              <a:t>th</a:t>
            </a:r>
            <a:r>
              <a:rPr lang="en-GB" dirty="0"/>
              <a:t> – 9</a:t>
            </a:r>
            <a:r>
              <a:rPr lang="en-GB" baseline="30000" dirty="0"/>
              <a:t>th</a:t>
            </a:r>
            <a:r>
              <a:rPr lang="en-GB" dirty="0"/>
              <a:t> October</a:t>
            </a:r>
          </a:p>
          <a:p>
            <a:r>
              <a:rPr lang="en-GB" dirty="0"/>
              <a:t>Leaning about WW1and WW2 through history and English</a:t>
            </a:r>
          </a:p>
          <a:p>
            <a:r>
              <a:rPr lang="en-GB" dirty="0"/>
              <a:t>Creative projects in time for Christmas</a:t>
            </a:r>
          </a:p>
          <a:p>
            <a:r>
              <a:rPr lang="en-GB" dirty="0"/>
              <a:t>Engaging class reads, including:</a:t>
            </a:r>
          </a:p>
          <a:p>
            <a:endParaRPr lang="en-GB" dirty="0"/>
          </a:p>
        </p:txBody>
      </p:sp>
      <p:pic>
        <p:nvPicPr>
          <p:cNvPr id="5" name="Picture 4">
            <a:extLst>
              <a:ext uri="{FF2B5EF4-FFF2-40B4-BE49-F238E27FC236}">
                <a16:creationId xmlns:a16="http://schemas.microsoft.com/office/drawing/2014/main" id="{19BBBBE5-8E75-CBE7-A870-1D6BEA0232B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6568" r="5207"/>
          <a:stretch/>
        </p:blipFill>
        <p:spPr>
          <a:xfrm>
            <a:off x="1593907" y="4551639"/>
            <a:ext cx="1233181" cy="1882513"/>
          </a:xfrm>
          <a:prstGeom prst="rect">
            <a:avLst/>
          </a:prstGeom>
        </p:spPr>
      </p:pic>
      <p:pic>
        <p:nvPicPr>
          <p:cNvPr id="8" name="Picture 7">
            <a:extLst>
              <a:ext uri="{FF2B5EF4-FFF2-40B4-BE49-F238E27FC236}">
                <a16:creationId xmlns:a16="http://schemas.microsoft.com/office/drawing/2014/main" id="{8D77DFDB-02E7-6F72-446C-5119DF73376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788700" y="4539457"/>
            <a:ext cx="1233181" cy="1894695"/>
          </a:xfrm>
          <a:prstGeom prst="rect">
            <a:avLst/>
          </a:prstGeom>
        </p:spPr>
      </p:pic>
      <p:pic>
        <p:nvPicPr>
          <p:cNvPr id="10" name="Picture 9">
            <a:extLst>
              <a:ext uri="{FF2B5EF4-FFF2-40B4-BE49-F238E27FC236}">
                <a16:creationId xmlns:a16="http://schemas.microsoft.com/office/drawing/2014/main" id="{7AD1FFA0-FD3E-1365-3B3F-9CDBE257B9A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777588" y="4551639"/>
            <a:ext cx="1171510" cy="1799439"/>
          </a:xfrm>
          <a:prstGeom prst="rect">
            <a:avLst/>
          </a:prstGeom>
        </p:spPr>
      </p:pic>
      <p:pic>
        <p:nvPicPr>
          <p:cNvPr id="12" name="Picture 11">
            <a:extLst>
              <a:ext uri="{FF2B5EF4-FFF2-40B4-BE49-F238E27FC236}">
                <a16:creationId xmlns:a16="http://schemas.microsoft.com/office/drawing/2014/main" id="{601F73F8-A516-051C-EA0C-43DB6D0249A3}"/>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571249" y="4539457"/>
            <a:ext cx="1233182" cy="1870820"/>
          </a:xfrm>
          <a:prstGeom prst="rect">
            <a:avLst/>
          </a:prstGeom>
        </p:spPr>
      </p:pic>
      <p:pic>
        <p:nvPicPr>
          <p:cNvPr id="14" name="Picture 13">
            <a:extLst>
              <a:ext uri="{FF2B5EF4-FFF2-40B4-BE49-F238E27FC236}">
                <a16:creationId xmlns:a16="http://schemas.microsoft.com/office/drawing/2014/main" id="{862D9549-50D6-B6DC-B07B-20B4FFF8E443}"/>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9498466" y="4504010"/>
            <a:ext cx="1283064" cy="1894696"/>
          </a:xfrm>
          <a:prstGeom prst="rect">
            <a:avLst/>
          </a:prstGeom>
        </p:spPr>
      </p:pic>
    </p:spTree>
    <p:extLst>
      <p:ext uri="{BB962C8B-B14F-4D97-AF65-F5344CB8AC3E}">
        <p14:creationId xmlns:p14="http://schemas.microsoft.com/office/powerpoint/2010/main" val="3432128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6EE0F5-D4AE-59CF-4E78-82DC08278D99}"/>
              </a:ext>
            </a:extLst>
          </p:cNvPr>
          <p:cNvSpPr>
            <a:spLocks noGrp="1"/>
          </p:cNvSpPr>
          <p:nvPr>
            <p:ph idx="1"/>
          </p:nvPr>
        </p:nvSpPr>
        <p:spPr>
          <a:xfrm>
            <a:off x="838200" y="1825625"/>
            <a:ext cx="11049000" cy="4351338"/>
          </a:xfrm>
        </p:spPr>
        <p:txBody>
          <a:bodyPr>
            <a:normAutofit/>
          </a:bodyPr>
          <a:lstStyle/>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endParaRPr lang="en-GB" sz="1800" dirty="0">
              <a:solidFill>
                <a:srgbClr val="0070C0"/>
              </a:solidFill>
              <a:latin typeface="Century Gothic" panose="020B0502020202020204" pitchFamily="34" charset="0"/>
              <a:ea typeface="Calibri" panose="020F0502020204030204" pitchFamily="34" charset="0"/>
              <a:cs typeface="Times New Roman" panose="02020603050405020304" pitchFamily="18" charset="0"/>
            </a:endParaRPr>
          </a:p>
          <a:p>
            <a:pPr marL="0" indent="0">
              <a:buNone/>
            </a:pPr>
            <a:r>
              <a:rPr lang="en-GB" dirty="0">
                <a:effectLst/>
                <a:latin typeface="Century Gothic" panose="020B0502020202020204" pitchFamily="34" charset="0"/>
                <a:ea typeface="Calibri" panose="020F0502020204030204" pitchFamily="34" charset="0"/>
                <a:cs typeface="Times New Roman" panose="02020603050405020304" pitchFamily="18" charset="0"/>
              </a:rPr>
              <a:t>Working together equally keeps the triangle strong: supporting good learning and mental health.</a:t>
            </a:r>
          </a:p>
          <a:p>
            <a:pPr marL="0" indent="0">
              <a:buNone/>
            </a:pPr>
            <a:endParaRPr lang="en-GB" sz="4000" dirty="0">
              <a:latin typeface="Century Gothic" panose="020B0502020202020204" pitchFamily="34" charset="0"/>
              <a:ea typeface="Calibri" panose="020F0502020204030204" pitchFamily="34" charset="0"/>
              <a:cs typeface="Times New Roman" panose="02020603050405020304" pitchFamily="18" charset="0"/>
            </a:endParaRPr>
          </a:p>
          <a:p>
            <a:pPr marL="0" indent="0" algn="ctr">
              <a:buNone/>
            </a:pPr>
            <a:r>
              <a:rPr lang="en-GB" sz="2400" dirty="0">
                <a:latin typeface="Century Gothic" panose="020B0502020202020204" pitchFamily="34" charset="0"/>
                <a:ea typeface="Calibri" panose="020F0502020204030204" pitchFamily="34" charset="0"/>
                <a:cs typeface="Times New Roman" panose="02020603050405020304" pitchFamily="18" charset="0"/>
              </a:rPr>
              <a:t>We can’t do it without you!</a:t>
            </a:r>
            <a:endParaRPr lang="en-GB" sz="2400" dirty="0"/>
          </a:p>
        </p:txBody>
      </p:sp>
      <p:pic>
        <p:nvPicPr>
          <p:cNvPr id="4" name="Picture 3" descr="C:\Users\rholmes\AppData\Local\Microsoft\Windows\INetCache\Content.MSO\42CB44B7.tmp">
            <a:extLst>
              <a:ext uri="{FF2B5EF4-FFF2-40B4-BE49-F238E27FC236}">
                <a16:creationId xmlns:a16="http://schemas.microsoft.com/office/drawing/2014/main" id="{7BCAE97D-45B5-37AF-F379-9490F0BB8B8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78320" y="604838"/>
            <a:ext cx="3549379" cy="2824162"/>
          </a:xfrm>
          <a:prstGeom prst="rect">
            <a:avLst/>
          </a:prstGeom>
          <a:noFill/>
          <a:ln>
            <a:noFill/>
          </a:ln>
        </p:spPr>
      </p:pic>
    </p:spTree>
    <p:extLst>
      <p:ext uri="{BB962C8B-B14F-4D97-AF65-F5344CB8AC3E}">
        <p14:creationId xmlns:p14="http://schemas.microsoft.com/office/powerpoint/2010/main" val="3293996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748BB-41DC-160D-A456-2A2A325DC556}"/>
              </a:ext>
            </a:extLst>
          </p:cNvPr>
          <p:cNvSpPr>
            <a:spLocks noGrp="1"/>
          </p:cNvSpPr>
          <p:nvPr>
            <p:ph type="title"/>
          </p:nvPr>
        </p:nvSpPr>
        <p:spPr>
          <a:xfrm>
            <a:off x="729343" y="-74901"/>
            <a:ext cx="10515600" cy="1325563"/>
          </a:xfrm>
        </p:spPr>
        <p:txBody>
          <a:bodyPr/>
          <a:lstStyle/>
          <a:p>
            <a:pPr algn="ctr"/>
            <a:r>
              <a:rPr lang="en-GB" dirty="0">
                <a:latin typeface="Century Gothic" panose="020B0502020202020204" pitchFamily="34" charset="0"/>
              </a:rPr>
              <a:t>Reading</a:t>
            </a:r>
          </a:p>
        </p:txBody>
      </p:sp>
      <p:sp>
        <p:nvSpPr>
          <p:cNvPr id="3" name="Content Placeholder 2">
            <a:extLst>
              <a:ext uri="{FF2B5EF4-FFF2-40B4-BE49-F238E27FC236}">
                <a16:creationId xmlns:a16="http://schemas.microsoft.com/office/drawing/2014/main" id="{5D0ED9D9-E3E7-F57A-063E-BC101245FE94}"/>
              </a:ext>
            </a:extLst>
          </p:cNvPr>
          <p:cNvSpPr>
            <a:spLocks noGrp="1"/>
          </p:cNvSpPr>
          <p:nvPr>
            <p:ph idx="1"/>
          </p:nvPr>
        </p:nvSpPr>
        <p:spPr>
          <a:xfrm>
            <a:off x="342899" y="5827028"/>
            <a:ext cx="11709331" cy="1006248"/>
          </a:xfrm>
        </p:spPr>
        <p:txBody>
          <a:bodyPr>
            <a:normAutofit fontScale="92500"/>
          </a:bodyPr>
          <a:lstStyle/>
          <a:p>
            <a:pPr marL="0" indent="0">
              <a:buNone/>
            </a:pPr>
            <a:r>
              <a:rPr lang="en-GB" dirty="0">
                <a:latin typeface="Century Gothic" panose="020B0502020202020204" pitchFamily="34" charset="0"/>
              </a:rPr>
              <a:t>We encourage ALL children to read; as a school we are committed to ensuring every child ‘finds that book’ that turns them into a reader.</a:t>
            </a:r>
          </a:p>
          <a:p>
            <a:endParaRPr lang="en-GB" dirty="0"/>
          </a:p>
        </p:txBody>
      </p:sp>
      <p:pic>
        <p:nvPicPr>
          <p:cNvPr id="5" name="Picture 4">
            <a:extLst>
              <a:ext uri="{FF2B5EF4-FFF2-40B4-BE49-F238E27FC236}">
                <a16:creationId xmlns:a16="http://schemas.microsoft.com/office/drawing/2014/main" id="{8CCC01C5-CD96-522D-35D5-7A00112AE46B}"/>
              </a:ext>
            </a:extLst>
          </p:cNvPr>
          <p:cNvPicPr>
            <a:picLocks noChangeAspect="1"/>
          </p:cNvPicPr>
          <p:nvPr/>
        </p:nvPicPr>
        <p:blipFill>
          <a:blip r:embed="rId2"/>
          <a:stretch>
            <a:fillRect/>
          </a:stretch>
        </p:blipFill>
        <p:spPr>
          <a:xfrm>
            <a:off x="8764651" y="171925"/>
            <a:ext cx="3287580" cy="2157474"/>
          </a:xfrm>
          <a:prstGeom prst="rect">
            <a:avLst/>
          </a:prstGeom>
        </p:spPr>
      </p:pic>
      <p:pic>
        <p:nvPicPr>
          <p:cNvPr id="1026" name="Picture 2" descr="This may contain: the importance of bedtime stories for children to read in their own home or classroom">
            <a:extLst>
              <a:ext uri="{FF2B5EF4-FFF2-40B4-BE49-F238E27FC236}">
                <a16:creationId xmlns:a16="http://schemas.microsoft.com/office/drawing/2014/main" id="{B7E04A22-B274-DA79-493B-17F6B36F51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111" y="255670"/>
            <a:ext cx="3397704" cy="487482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5538FDE-07F9-9F58-0EF5-A108F60D1125}"/>
              </a:ext>
            </a:extLst>
          </p:cNvPr>
          <p:cNvSpPr txBox="1"/>
          <p:nvPr/>
        </p:nvSpPr>
        <p:spPr>
          <a:xfrm>
            <a:off x="3755572" y="2277090"/>
            <a:ext cx="8296658" cy="3785652"/>
          </a:xfrm>
          <a:prstGeom prst="rect">
            <a:avLst/>
          </a:prstGeom>
          <a:noFill/>
        </p:spPr>
        <p:txBody>
          <a:bodyPr wrap="square" rtlCol="0">
            <a:spAutoFit/>
          </a:bodyPr>
          <a:lstStyle/>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Stories help children to understand the world around them and explore emotions, challenging topics and perspectives.</a:t>
            </a:r>
          </a:p>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Reading to your child helps them to learn more vocabulary and promotes discussion.</a:t>
            </a:r>
          </a:p>
          <a:p>
            <a:pPr marL="285750" indent="-285750">
              <a:buFont typeface="Arial" panose="020B0604020202020204" pitchFamily="34" charset="0"/>
              <a:buChar char="•"/>
            </a:pPr>
            <a:r>
              <a:rPr lang="en-US" sz="2000" dirty="0">
                <a:solidFill>
                  <a:srgbClr val="232323"/>
                </a:solidFill>
                <a:latin typeface="Century Gothic" panose="020B0502020202020204" pitchFamily="34" charset="0"/>
              </a:rPr>
              <a:t>Reading together is a</a:t>
            </a:r>
            <a:r>
              <a:rPr lang="en-US" sz="2000" b="0" i="0" dirty="0">
                <a:solidFill>
                  <a:srgbClr val="232323"/>
                </a:solidFill>
                <a:effectLst/>
                <a:latin typeface="Century Gothic" panose="020B0502020202020204" pitchFamily="34" charset="0"/>
              </a:rPr>
              <a:t> great way to have that meaningful emotional and physical connection with your child every day.</a:t>
            </a:r>
          </a:p>
          <a:p>
            <a:pPr marL="285750" indent="-285750">
              <a:buFont typeface="Arial" panose="020B0604020202020204" pitchFamily="34" charset="0"/>
              <a:buChar char="•"/>
            </a:pPr>
            <a:r>
              <a:rPr lang="en-US" sz="2000" b="0" i="0" dirty="0">
                <a:solidFill>
                  <a:srgbClr val="232323"/>
                </a:solidFill>
                <a:effectLst/>
                <a:latin typeface="Century Gothic" panose="020B0502020202020204" pitchFamily="34" charset="0"/>
              </a:rPr>
              <a:t>By having bedtime stories as part of your nightly routine, you’re encouraging better sleeping habits. More time reading also means less time in front of a screen, which has been proven to make sleep more difficult. Reading to children in Year 6 has a huge impact on </a:t>
            </a:r>
            <a:r>
              <a:rPr lang="en-US" sz="2000" dirty="0">
                <a:solidFill>
                  <a:srgbClr val="232323"/>
                </a:solidFill>
                <a:latin typeface="Century Gothic" panose="020B0502020202020204" pitchFamily="34" charset="0"/>
              </a:rPr>
              <a:t>their understanding </a:t>
            </a:r>
            <a:r>
              <a:rPr lang="en-US" sz="2000" b="0" i="0" dirty="0">
                <a:solidFill>
                  <a:srgbClr val="232323"/>
                </a:solidFill>
                <a:effectLst/>
                <a:latin typeface="Century Gothic" panose="020B0502020202020204" pitchFamily="34" charset="0"/>
              </a:rPr>
              <a:t>and </a:t>
            </a:r>
            <a:r>
              <a:rPr lang="en-US" sz="2000" dirty="0">
                <a:solidFill>
                  <a:srgbClr val="232323"/>
                </a:solidFill>
                <a:latin typeface="Century Gothic" panose="020B0502020202020204" pitchFamily="34" charset="0"/>
              </a:rPr>
              <a:t>reading </a:t>
            </a:r>
            <a:r>
              <a:rPr lang="en-US" sz="2000" b="0" i="0" dirty="0">
                <a:solidFill>
                  <a:srgbClr val="232323"/>
                </a:solidFill>
                <a:effectLst/>
                <a:latin typeface="Century Gothic" panose="020B0502020202020204" pitchFamily="34" charset="0"/>
              </a:rPr>
              <a:t>for pleasure.</a:t>
            </a:r>
          </a:p>
          <a:p>
            <a:pPr marL="285750" indent="-285750">
              <a:buFont typeface="Arial" panose="020B0604020202020204" pitchFamily="34" charset="0"/>
              <a:buChar char="•"/>
            </a:pPr>
            <a:endParaRPr lang="en-GB" sz="2000" dirty="0"/>
          </a:p>
        </p:txBody>
      </p:sp>
      <p:sp>
        <p:nvSpPr>
          <p:cNvPr id="8" name="Rectangle 3">
            <a:extLst>
              <a:ext uri="{FF2B5EF4-FFF2-40B4-BE49-F238E27FC236}">
                <a16:creationId xmlns:a16="http://schemas.microsoft.com/office/drawing/2014/main" id="{E850E6B3-271E-ADCE-B3F9-C19F40C7863C}"/>
              </a:ext>
            </a:extLst>
          </p:cNvPr>
          <p:cNvSpPr>
            <a:spLocks noChangeArrowheads="1"/>
          </p:cNvSpPr>
          <p:nvPr/>
        </p:nvSpPr>
        <p:spPr bwMode="auto">
          <a:xfrm>
            <a:off x="3684815" y="1127809"/>
            <a:ext cx="4604656"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Century Gothic" panose="020B0502020202020204" pitchFamily="34" charset="0"/>
              </a:rPr>
              <a:t>“Reading is the key that opens doors to many good things in life”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Century Gothic" panose="020B0502020202020204" pitchFamily="34" charset="0"/>
              </a:rPr>
              <a:t>— Ruth Bader Ginsburg </a:t>
            </a:r>
          </a:p>
        </p:txBody>
      </p:sp>
    </p:spTree>
    <p:extLst>
      <p:ext uri="{BB962C8B-B14F-4D97-AF65-F5344CB8AC3E}">
        <p14:creationId xmlns:p14="http://schemas.microsoft.com/office/powerpoint/2010/main" val="81573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2537-A603-922D-E526-3018AF713C45}"/>
              </a:ext>
            </a:extLst>
          </p:cNvPr>
          <p:cNvSpPr>
            <a:spLocks noGrp="1"/>
          </p:cNvSpPr>
          <p:nvPr>
            <p:ph type="title"/>
          </p:nvPr>
        </p:nvSpPr>
        <p:spPr>
          <a:xfrm>
            <a:off x="838200" y="195943"/>
            <a:ext cx="10515600" cy="957943"/>
          </a:xfrm>
        </p:spPr>
        <p:txBody>
          <a:bodyPr/>
          <a:lstStyle/>
          <a:p>
            <a:r>
              <a:rPr lang="en-GB" dirty="0">
                <a:latin typeface="Century Gothic" panose="020B0502020202020204" pitchFamily="34" charset="0"/>
              </a:rPr>
              <a:t>Reading at home</a:t>
            </a:r>
          </a:p>
        </p:txBody>
      </p:sp>
      <p:sp>
        <p:nvSpPr>
          <p:cNvPr id="3" name="Content Placeholder 2">
            <a:extLst>
              <a:ext uri="{FF2B5EF4-FFF2-40B4-BE49-F238E27FC236}">
                <a16:creationId xmlns:a16="http://schemas.microsoft.com/office/drawing/2014/main" id="{D78E6115-4D5C-C8B3-1C81-41A14B812F9A}"/>
              </a:ext>
            </a:extLst>
          </p:cNvPr>
          <p:cNvSpPr>
            <a:spLocks noGrp="1"/>
          </p:cNvSpPr>
          <p:nvPr>
            <p:ph idx="1"/>
          </p:nvPr>
        </p:nvSpPr>
        <p:spPr>
          <a:xfrm>
            <a:off x="435428" y="1253331"/>
            <a:ext cx="11527972" cy="5408726"/>
          </a:xfrm>
        </p:spPr>
        <p:txBody>
          <a:bodyPr>
            <a:normAutofit fontScale="85000" lnSpcReduction="10000"/>
          </a:bodyPr>
          <a:lstStyle/>
          <a:p>
            <a:pPr>
              <a:lnSpc>
                <a:spcPct val="120000"/>
              </a:lnSpc>
            </a:pPr>
            <a:r>
              <a:rPr lang="en-GB" dirty="0">
                <a:latin typeface="Century Gothic" panose="020B0502020202020204" pitchFamily="34" charset="0"/>
              </a:rPr>
              <a:t>We expect children to read </a:t>
            </a:r>
            <a:r>
              <a:rPr lang="en-GB" u="sng" dirty="0">
                <a:latin typeface="Century Gothic" panose="020B0502020202020204" pitchFamily="34" charset="0"/>
              </a:rPr>
              <a:t>every day</a:t>
            </a:r>
            <a:r>
              <a:rPr lang="en-GB" dirty="0">
                <a:latin typeface="Century Gothic" panose="020B0502020202020204" pitchFamily="34" charset="0"/>
              </a:rPr>
              <a:t> at home – and this is to be recorded in the planner.</a:t>
            </a:r>
          </a:p>
          <a:p>
            <a:pPr>
              <a:lnSpc>
                <a:spcPct val="120000"/>
              </a:lnSpc>
            </a:pPr>
            <a:r>
              <a:rPr lang="en-GB" dirty="0">
                <a:latin typeface="Century Gothic" panose="020B0502020202020204" pitchFamily="34" charset="0"/>
              </a:rPr>
              <a:t>From September, we will be sending children home with levelled books until the end of year 4. </a:t>
            </a:r>
          </a:p>
          <a:p>
            <a:pPr>
              <a:lnSpc>
                <a:spcPct val="120000"/>
              </a:lnSpc>
            </a:pPr>
            <a:r>
              <a:rPr lang="en-GB" dirty="0">
                <a:latin typeface="Century Gothic" panose="020B0502020202020204" pitchFamily="34" charset="0"/>
              </a:rPr>
              <a:t>We have made this decision to ensure children are exposed to a wide diet of books. When selecting the books, we used the </a:t>
            </a:r>
            <a:r>
              <a:rPr lang="en-GB" i="1" dirty="0">
                <a:latin typeface="Century Gothic" panose="020B0502020202020204" pitchFamily="34" charset="0"/>
              </a:rPr>
              <a:t>‘windows, mirrors and doors’</a:t>
            </a:r>
            <a:r>
              <a:rPr lang="en-GB" dirty="0">
                <a:latin typeface="Century Gothic" panose="020B0502020202020204" pitchFamily="34" charset="0"/>
              </a:rPr>
              <a:t> approach, ensuring that children can see their own identities reflected in what they read, gain insight into the experiences of others, and explore different worlds and perspectives.</a:t>
            </a:r>
          </a:p>
          <a:p>
            <a:pPr>
              <a:lnSpc>
                <a:spcPct val="120000"/>
              </a:lnSpc>
            </a:pPr>
            <a:r>
              <a:rPr lang="en-GB" dirty="0">
                <a:latin typeface="Century Gothic" panose="020B0502020202020204" pitchFamily="34" charset="0"/>
              </a:rPr>
              <a:t>We will also continue to encourage children to read their library books and books from home – these can be recorded in the planner too. We support children to choose appropriate books from our school and class library.</a:t>
            </a:r>
          </a:p>
          <a:p>
            <a:pPr>
              <a:lnSpc>
                <a:spcPct val="120000"/>
              </a:lnSpc>
            </a:pPr>
            <a:endParaRPr lang="en-GB" dirty="0">
              <a:latin typeface="Century Gothic" panose="020B0502020202020204" pitchFamily="34" charset="0"/>
            </a:endParaRPr>
          </a:p>
        </p:txBody>
      </p:sp>
    </p:spTree>
    <p:extLst>
      <p:ext uri="{BB962C8B-B14F-4D97-AF65-F5344CB8AC3E}">
        <p14:creationId xmlns:p14="http://schemas.microsoft.com/office/powerpoint/2010/main" val="2072261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CBC2-5D91-59C7-F49E-F61AE6FE5F0C}"/>
              </a:ext>
            </a:extLst>
          </p:cNvPr>
          <p:cNvSpPr>
            <a:spLocks noGrp="1"/>
          </p:cNvSpPr>
          <p:nvPr>
            <p:ph type="title"/>
          </p:nvPr>
        </p:nvSpPr>
        <p:spPr>
          <a:xfrm>
            <a:off x="413657" y="1"/>
            <a:ext cx="10515600" cy="1132114"/>
          </a:xfrm>
        </p:spPr>
        <p:txBody>
          <a:bodyPr/>
          <a:lstStyle/>
          <a:p>
            <a:r>
              <a:rPr lang="en-GB" dirty="0">
                <a:latin typeface="Century Gothic" panose="020B0502020202020204" pitchFamily="34" charset="0"/>
              </a:rPr>
              <a:t>Home learning</a:t>
            </a:r>
          </a:p>
        </p:txBody>
      </p:sp>
      <p:sp>
        <p:nvSpPr>
          <p:cNvPr id="3" name="Content Placeholder 2">
            <a:extLst>
              <a:ext uri="{FF2B5EF4-FFF2-40B4-BE49-F238E27FC236}">
                <a16:creationId xmlns:a16="http://schemas.microsoft.com/office/drawing/2014/main" id="{A743360A-1306-2EF7-8DE8-795C81E54925}"/>
              </a:ext>
            </a:extLst>
          </p:cNvPr>
          <p:cNvSpPr>
            <a:spLocks noGrp="1"/>
          </p:cNvSpPr>
          <p:nvPr>
            <p:ph idx="1"/>
          </p:nvPr>
        </p:nvSpPr>
        <p:spPr>
          <a:xfrm>
            <a:off x="413657" y="1132115"/>
            <a:ext cx="11364686" cy="4604656"/>
          </a:xfrm>
        </p:spPr>
        <p:txBody>
          <a:bodyPr>
            <a:normAutofit/>
          </a:bodyPr>
          <a:lstStyle/>
          <a:p>
            <a:pPr marL="0" indent="0">
              <a:buNone/>
            </a:pPr>
            <a:r>
              <a:rPr lang="en-GB" u="sng" dirty="0">
                <a:latin typeface="Century Gothic" panose="020B0502020202020204" pitchFamily="34" charset="0"/>
              </a:rPr>
              <a:t>Key home learning </a:t>
            </a:r>
          </a:p>
          <a:p>
            <a:r>
              <a:rPr lang="en-GB" dirty="0">
                <a:latin typeface="Century Gothic" panose="020B0502020202020204" pitchFamily="34" charset="0"/>
              </a:rPr>
              <a:t>St Nic’s children read every day </a:t>
            </a:r>
          </a:p>
          <a:p>
            <a:r>
              <a:rPr lang="en-GB" dirty="0">
                <a:latin typeface="Century Gothic" panose="020B0502020202020204" pitchFamily="34" charset="0"/>
              </a:rPr>
              <a:t>Arithmetic and maths tasks</a:t>
            </a:r>
          </a:p>
          <a:p>
            <a:r>
              <a:rPr lang="en-GB" dirty="0">
                <a:latin typeface="Century Gothic" panose="020B0502020202020204" pitchFamily="34" charset="0"/>
              </a:rPr>
              <a:t>Reading comprehension</a:t>
            </a:r>
          </a:p>
          <a:p>
            <a:r>
              <a:rPr lang="en-GB" dirty="0">
                <a:latin typeface="Century Gothic" panose="020B0502020202020204" pitchFamily="34" charset="0"/>
              </a:rPr>
              <a:t>Times tables</a:t>
            </a:r>
          </a:p>
          <a:p>
            <a:r>
              <a:rPr lang="en-GB" dirty="0">
                <a:latin typeface="Century Gothic" panose="020B0502020202020204" pitchFamily="34" charset="0"/>
              </a:rPr>
              <a:t>Spellings </a:t>
            </a:r>
          </a:p>
          <a:p>
            <a:pPr marL="0" indent="0">
              <a:buNone/>
            </a:pPr>
            <a:r>
              <a:rPr lang="en-GB" u="sng" dirty="0">
                <a:latin typeface="Century Gothic" panose="020B0502020202020204" pitchFamily="34" charset="0"/>
              </a:rPr>
              <a:t>Going the extra mile</a:t>
            </a:r>
          </a:p>
          <a:p>
            <a:r>
              <a:rPr lang="en-GB" dirty="0">
                <a:latin typeface="Century Gothic" panose="020B0502020202020204" pitchFamily="34" charset="0"/>
              </a:rPr>
              <a:t>2 tasks set each week. Normally an English or maths focus.</a:t>
            </a:r>
          </a:p>
        </p:txBody>
      </p:sp>
      <p:sp>
        <p:nvSpPr>
          <p:cNvPr id="5" name="TextBox 4">
            <a:extLst>
              <a:ext uri="{FF2B5EF4-FFF2-40B4-BE49-F238E27FC236}">
                <a16:creationId xmlns:a16="http://schemas.microsoft.com/office/drawing/2014/main" id="{90F98CAE-DD76-EA68-D28C-94C928EEC44B}"/>
              </a:ext>
            </a:extLst>
          </p:cNvPr>
          <p:cNvSpPr txBox="1"/>
          <p:nvPr/>
        </p:nvSpPr>
        <p:spPr>
          <a:xfrm>
            <a:off x="1589314" y="6096392"/>
            <a:ext cx="8817428" cy="461665"/>
          </a:xfrm>
          <a:prstGeom prst="rect">
            <a:avLst/>
          </a:prstGeom>
          <a:noFill/>
        </p:spPr>
        <p:txBody>
          <a:bodyPr wrap="square">
            <a:spAutoFit/>
          </a:bodyPr>
          <a:lstStyle/>
          <a:p>
            <a:r>
              <a:rPr lang="en-GB" sz="2400" dirty="0">
                <a:latin typeface="Century Gothic" panose="020B0502020202020204" pitchFamily="34" charset="0"/>
              </a:rPr>
              <a:t>Goes out Tuesday and back in the following Monday</a:t>
            </a:r>
          </a:p>
        </p:txBody>
      </p:sp>
    </p:spTree>
    <p:extLst>
      <p:ext uri="{BB962C8B-B14F-4D97-AF65-F5344CB8AC3E}">
        <p14:creationId xmlns:p14="http://schemas.microsoft.com/office/powerpoint/2010/main" val="2394691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2537-A603-922D-E526-3018AF713C45}"/>
              </a:ext>
            </a:extLst>
          </p:cNvPr>
          <p:cNvSpPr>
            <a:spLocks noGrp="1"/>
          </p:cNvSpPr>
          <p:nvPr>
            <p:ph type="title"/>
          </p:nvPr>
        </p:nvSpPr>
        <p:spPr>
          <a:xfrm>
            <a:off x="838200" y="195943"/>
            <a:ext cx="10515600" cy="957943"/>
          </a:xfrm>
        </p:spPr>
        <p:txBody>
          <a:bodyPr/>
          <a:lstStyle/>
          <a:p>
            <a:r>
              <a:rPr lang="en-GB" dirty="0"/>
              <a:t>Spelling at home - update</a:t>
            </a:r>
          </a:p>
        </p:txBody>
      </p:sp>
      <p:sp>
        <p:nvSpPr>
          <p:cNvPr id="3" name="Content Placeholder 2">
            <a:extLst>
              <a:ext uri="{FF2B5EF4-FFF2-40B4-BE49-F238E27FC236}">
                <a16:creationId xmlns:a16="http://schemas.microsoft.com/office/drawing/2014/main" id="{D78E6115-4D5C-C8B3-1C81-41A14B812F9A}"/>
              </a:ext>
            </a:extLst>
          </p:cNvPr>
          <p:cNvSpPr>
            <a:spLocks noGrp="1"/>
          </p:cNvSpPr>
          <p:nvPr>
            <p:ph idx="1"/>
          </p:nvPr>
        </p:nvSpPr>
        <p:spPr>
          <a:xfrm>
            <a:off x="435428" y="1253331"/>
            <a:ext cx="11527972" cy="5408726"/>
          </a:xfrm>
        </p:spPr>
        <p:txBody>
          <a:bodyPr>
            <a:normAutofit/>
          </a:bodyPr>
          <a:lstStyle/>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Each half term, children will receive a list of key spellings they need to spell by the end of the half term. They will be assessed on these spellings throughout the term. You will </a:t>
            </a:r>
            <a:r>
              <a:rPr lang="en-GB" sz="2400" kern="100" dirty="0">
                <a:latin typeface="Century Gothic" panose="020B0502020202020204" pitchFamily="34" charset="0"/>
                <a:ea typeface="Aptos" panose="020B0004020202020204" pitchFamily="34" charset="0"/>
                <a:cs typeface="Times New Roman" panose="02020603050405020304" pitchFamily="18" charset="0"/>
              </a:rPr>
              <a:t>be able</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to see how well they achieved at the end of each half term.</a:t>
            </a:r>
          </a:p>
          <a:p>
            <a:pPr marL="0" indent="0">
              <a:lnSpc>
                <a:spcPct val="107000"/>
              </a:lnSpc>
              <a:spcAft>
                <a:spcPts val="800"/>
              </a:spcAft>
              <a:buNone/>
            </a:pPr>
            <a:endParaRPr lang="en-GB" sz="24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Please practise with your child as much as possible. You will receive a list of strategies to help your child learn these spellings.</a:t>
            </a:r>
          </a:p>
          <a:p>
            <a:pPr marL="0" indent="0">
              <a:lnSpc>
                <a:spcPct val="107000"/>
              </a:lnSpc>
              <a:spcAft>
                <a:spcPts val="800"/>
              </a:spcAft>
              <a:buNone/>
            </a:pPr>
            <a:endParaRPr lang="en-GB" sz="2400" kern="100" dirty="0">
              <a:effectLst/>
              <a:latin typeface="Century Gothic" panose="020B0502020202020204" pitchFamily="34" charset="0"/>
              <a:ea typeface="Aptos" panose="020B0004020202020204" pitchFamily="34" charset="0"/>
              <a:cs typeface="Times New Roman" panose="02020603050405020304" pitchFamily="18" charset="0"/>
            </a:endParaRPr>
          </a:p>
          <a:p>
            <a:pPr marL="0" indent="0">
              <a:lnSpc>
                <a:spcPct val="107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Sometimes, we may send some extra spelling home as part of the weekly home learning. We will let you know (via the home learning book) if this happens.</a:t>
            </a:r>
          </a:p>
        </p:txBody>
      </p:sp>
    </p:spTree>
    <p:extLst>
      <p:ext uri="{BB962C8B-B14F-4D97-AF65-F5344CB8AC3E}">
        <p14:creationId xmlns:p14="http://schemas.microsoft.com/office/powerpoint/2010/main" val="62268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69FC-88EA-8193-C136-D77B751D8B94}"/>
              </a:ext>
            </a:extLst>
          </p:cNvPr>
          <p:cNvSpPr>
            <a:spLocks noGrp="1"/>
          </p:cNvSpPr>
          <p:nvPr>
            <p:ph type="title"/>
          </p:nvPr>
        </p:nvSpPr>
        <p:spPr>
          <a:xfrm>
            <a:off x="533400" y="256268"/>
            <a:ext cx="11125200" cy="1325563"/>
          </a:xfrm>
        </p:spPr>
        <p:txBody>
          <a:bodyPr>
            <a:normAutofit/>
          </a:bodyPr>
          <a:lstStyle/>
          <a:p>
            <a:r>
              <a:rPr lang="en-GB" sz="4000" dirty="0">
                <a:latin typeface="Century Gothic" panose="020B0502020202020204" pitchFamily="34" charset="0"/>
              </a:rPr>
              <a:t>From September, on our class page you will find…</a:t>
            </a:r>
          </a:p>
        </p:txBody>
      </p:sp>
      <p:sp>
        <p:nvSpPr>
          <p:cNvPr id="3" name="Content Placeholder 2">
            <a:extLst>
              <a:ext uri="{FF2B5EF4-FFF2-40B4-BE49-F238E27FC236}">
                <a16:creationId xmlns:a16="http://schemas.microsoft.com/office/drawing/2014/main" id="{FC895393-9675-3FFC-7C1E-5392A34131B5}"/>
              </a:ext>
            </a:extLst>
          </p:cNvPr>
          <p:cNvSpPr>
            <a:spLocks noGrp="1"/>
          </p:cNvSpPr>
          <p:nvPr>
            <p:ph idx="1"/>
          </p:nvPr>
        </p:nvSpPr>
        <p:spPr/>
        <p:txBody>
          <a:bodyPr/>
          <a:lstStyle/>
          <a:p>
            <a:r>
              <a:rPr lang="en-GB" dirty="0">
                <a:latin typeface="Century Gothic" panose="020B0502020202020204" pitchFamily="34" charset="0"/>
              </a:rPr>
              <a:t>Photos of activities and learning</a:t>
            </a:r>
          </a:p>
          <a:p>
            <a:r>
              <a:rPr lang="en-GB" dirty="0">
                <a:latin typeface="Century Gothic" panose="020B0502020202020204" pitchFamily="34" charset="0"/>
              </a:rPr>
              <a:t>Our termly curriculum newsletters </a:t>
            </a:r>
          </a:p>
          <a:p>
            <a:r>
              <a:rPr lang="en-GB" dirty="0">
                <a:latin typeface="Century Gothic" panose="020B0502020202020204" pitchFamily="34" charset="0"/>
              </a:rPr>
              <a:t>Going the extra mile</a:t>
            </a:r>
          </a:p>
          <a:p>
            <a:r>
              <a:rPr lang="en-GB" dirty="0">
                <a:latin typeface="Century Gothic" panose="020B0502020202020204" pitchFamily="34" charset="0"/>
              </a:rPr>
              <a:t>Our curriculum overview</a:t>
            </a:r>
          </a:p>
          <a:p>
            <a:endParaRPr lang="en-GB" dirty="0">
              <a:latin typeface="Century Gothic" panose="020B0502020202020204" pitchFamily="34" charset="0"/>
            </a:endParaRPr>
          </a:p>
          <a:p>
            <a:endParaRPr lang="en-GB" dirty="0">
              <a:latin typeface="Century Gothic" panose="020B0502020202020204" pitchFamily="34" charset="0"/>
            </a:endParaRPr>
          </a:p>
          <a:p>
            <a:pPr marL="0" indent="0">
              <a:buNone/>
            </a:pPr>
            <a:r>
              <a:rPr lang="en-GB" dirty="0">
                <a:latin typeface="Century Gothic" panose="020B0502020202020204" pitchFamily="34" charset="0"/>
              </a:rPr>
              <a:t>Our website has a great source of information which includes: our calendar, what we do, term dates, birthday book wish list…</a:t>
            </a:r>
          </a:p>
        </p:txBody>
      </p:sp>
    </p:spTree>
    <p:extLst>
      <p:ext uri="{BB962C8B-B14F-4D97-AF65-F5344CB8AC3E}">
        <p14:creationId xmlns:p14="http://schemas.microsoft.com/office/powerpoint/2010/main" val="1639829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79415-8F14-EEA0-F2B9-73E92550F2E9}"/>
              </a:ext>
            </a:extLst>
          </p:cNvPr>
          <p:cNvSpPr>
            <a:spLocks noGrp="1"/>
          </p:cNvSpPr>
          <p:nvPr>
            <p:ph type="title"/>
          </p:nvPr>
        </p:nvSpPr>
        <p:spPr>
          <a:xfrm>
            <a:off x="729343" y="0"/>
            <a:ext cx="10515600" cy="766988"/>
          </a:xfrm>
        </p:spPr>
        <p:txBody>
          <a:bodyPr/>
          <a:lstStyle/>
          <a:p>
            <a:r>
              <a:rPr lang="en-GB" dirty="0">
                <a:latin typeface="Century Gothic" panose="020B0502020202020204" pitchFamily="34" charset="0"/>
              </a:rPr>
              <a:t>General reminders</a:t>
            </a:r>
          </a:p>
        </p:txBody>
      </p:sp>
      <p:sp>
        <p:nvSpPr>
          <p:cNvPr id="3" name="Content Placeholder 2">
            <a:extLst>
              <a:ext uri="{FF2B5EF4-FFF2-40B4-BE49-F238E27FC236}">
                <a16:creationId xmlns:a16="http://schemas.microsoft.com/office/drawing/2014/main" id="{8E51E833-BEA6-17C1-EF4A-A34683812F3C}"/>
              </a:ext>
            </a:extLst>
          </p:cNvPr>
          <p:cNvSpPr>
            <a:spLocks noGrp="1"/>
          </p:cNvSpPr>
          <p:nvPr>
            <p:ph idx="1"/>
          </p:nvPr>
        </p:nvSpPr>
        <p:spPr>
          <a:xfrm>
            <a:off x="108857" y="859971"/>
            <a:ext cx="11908972" cy="5867400"/>
          </a:xfrm>
        </p:spPr>
        <p:txBody>
          <a:bodyPr>
            <a:normAutofit fontScale="70000" lnSpcReduction="20000"/>
          </a:bodyPr>
          <a:lstStyle/>
          <a:p>
            <a:pPr marL="342900" indent="-342900">
              <a:buFont typeface="Wingdings" panose="05000000000000000000" pitchFamily="2" charset="2"/>
              <a:buChar char="v"/>
            </a:pPr>
            <a:r>
              <a:rPr lang="en-GB" dirty="0">
                <a:solidFill>
                  <a:schemeClr val="accent1">
                    <a:lumMod val="75000"/>
                  </a:schemeClr>
                </a:solidFill>
                <a:latin typeface="Century Gothic" panose="020B0502020202020204" pitchFamily="34" charset="0"/>
              </a:rPr>
              <a:t>Use the planner to communicate with us – encourage your child to show us their planner if there is a note.</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pPr marL="342900" indent="-342900">
              <a:buFont typeface="Wingdings" panose="05000000000000000000" pitchFamily="2" charset="2"/>
              <a:buChar char="v"/>
            </a:pPr>
            <a:r>
              <a:rPr lang="en-GB" dirty="0">
                <a:solidFill>
                  <a:schemeClr val="accent1">
                    <a:lumMod val="75000"/>
                  </a:schemeClr>
                </a:solidFill>
                <a:latin typeface="Century Gothic" panose="020B0502020202020204" pitchFamily="34" charset="0"/>
              </a:rPr>
              <a:t>Any urgent communications to go through the office please – email or phone.</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pPr marL="342900" indent="-342900">
              <a:buFont typeface="Wingdings" panose="05000000000000000000" pitchFamily="2" charset="2"/>
              <a:buChar char="v"/>
            </a:pPr>
            <a:r>
              <a:rPr lang="en-GB" dirty="0">
                <a:solidFill>
                  <a:schemeClr val="accent1">
                    <a:lumMod val="75000"/>
                  </a:schemeClr>
                </a:solidFill>
                <a:latin typeface="Century Gothic"/>
              </a:rPr>
              <a:t>Planners and levelled reading books to be in school everyday.</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pPr marL="342900" indent="-342900">
              <a:buFont typeface="Wingdings" panose="05000000000000000000" pitchFamily="2" charset="2"/>
              <a:buChar char="v"/>
            </a:pPr>
            <a:r>
              <a:rPr lang="en-GB" dirty="0">
                <a:solidFill>
                  <a:schemeClr val="accent1">
                    <a:lumMod val="75000"/>
                  </a:schemeClr>
                </a:solidFill>
                <a:latin typeface="Century Gothic" panose="020B0502020202020204" pitchFamily="34" charset="0"/>
              </a:rPr>
              <a:t>Birthday books instead of sweets – book wish list is on the school website.</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pPr marL="342900" indent="-342900">
              <a:buFont typeface="Wingdings" panose="05000000000000000000" pitchFamily="2" charset="2"/>
              <a:buChar char="v"/>
            </a:pPr>
            <a:r>
              <a:rPr lang="en-GB" dirty="0">
                <a:solidFill>
                  <a:schemeClr val="accent1">
                    <a:lumMod val="75000"/>
                  </a:schemeClr>
                </a:solidFill>
                <a:latin typeface="Century Gothic" panose="020B0502020202020204" pitchFamily="34" charset="0"/>
              </a:rPr>
              <a:t>Children should have a </a:t>
            </a:r>
            <a:r>
              <a:rPr lang="en-GB" b="1" dirty="0">
                <a:solidFill>
                  <a:schemeClr val="accent1">
                    <a:lumMod val="75000"/>
                  </a:schemeClr>
                </a:solidFill>
                <a:latin typeface="Century Gothic" panose="020B0502020202020204" pitchFamily="34" charset="0"/>
              </a:rPr>
              <a:t>named</a:t>
            </a:r>
            <a:r>
              <a:rPr lang="en-GB" dirty="0">
                <a:solidFill>
                  <a:schemeClr val="accent1">
                    <a:lumMod val="75000"/>
                  </a:schemeClr>
                </a:solidFill>
                <a:latin typeface="Century Gothic" panose="020B0502020202020204" pitchFamily="34" charset="0"/>
              </a:rPr>
              <a:t> bottle of water in school every day.</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pPr marL="342900" indent="-342900">
              <a:buFont typeface="Wingdings" panose="05000000000000000000" pitchFamily="2" charset="2"/>
              <a:buChar char="v"/>
            </a:pPr>
            <a:r>
              <a:rPr lang="en-GB" dirty="0">
                <a:solidFill>
                  <a:schemeClr val="accent1">
                    <a:lumMod val="75000"/>
                  </a:schemeClr>
                </a:solidFill>
                <a:latin typeface="Century Gothic"/>
              </a:rPr>
              <a:t>Please </a:t>
            </a:r>
            <a:r>
              <a:rPr lang="en-GB" b="1" dirty="0">
                <a:solidFill>
                  <a:schemeClr val="accent1">
                    <a:lumMod val="75000"/>
                  </a:schemeClr>
                </a:solidFill>
                <a:latin typeface="Century Gothic"/>
              </a:rPr>
              <a:t>label</a:t>
            </a:r>
            <a:r>
              <a:rPr lang="en-GB" dirty="0">
                <a:solidFill>
                  <a:schemeClr val="accent1">
                    <a:lumMod val="75000"/>
                  </a:schemeClr>
                </a:solidFill>
                <a:latin typeface="Century Gothic"/>
              </a:rPr>
              <a:t> all clothes with your child’s name so we can return if lost!</a:t>
            </a:r>
          </a:p>
          <a:p>
            <a:pPr marL="0" indent="0">
              <a:buNone/>
            </a:pPr>
            <a:endParaRPr lang="en-GB" dirty="0">
              <a:solidFill>
                <a:schemeClr val="accent1">
                  <a:lumMod val="75000"/>
                </a:schemeClr>
              </a:solidFill>
              <a:latin typeface="Century Gothic"/>
            </a:endParaRPr>
          </a:p>
          <a:p>
            <a:pPr marL="342900" indent="-342900">
              <a:buFont typeface="Wingdings" panose="05000000000000000000" pitchFamily="2" charset="2"/>
              <a:buChar char="v"/>
            </a:pPr>
            <a:r>
              <a:rPr lang="en-GB" dirty="0">
                <a:solidFill>
                  <a:schemeClr val="accent1">
                    <a:lumMod val="75000"/>
                  </a:schemeClr>
                </a:solidFill>
                <a:latin typeface="Century Gothic"/>
              </a:rPr>
              <a:t>Photo permission can be changed via the school office if you wish your child to be in the newsletter and on the class page of the website.</a:t>
            </a:r>
          </a:p>
          <a:p>
            <a:pPr marL="0" indent="0">
              <a:buNone/>
            </a:pPr>
            <a:endParaRPr lang="en-GB" dirty="0">
              <a:solidFill>
                <a:schemeClr val="accent1">
                  <a:lumMod val="75000"/>
                </a:schemeClr>
              </a:solidFill>
              <a:latin typeface="Century Gothic"/>
            </a:endParaRPr>
          </a:p>
          <a:p>
            <a:pPr marL="342900" indent="-342900">
              <a:buFont typeface="Wingdings" panose="05000000000000000000" pitchFamily="2" charset="2"/>
              <a:buChar char="v"/>
            </a:pPr>
            <a:r>
              <a:rPr lang="en-GB" sz="2800" dirty="0">
                <a:solidFill>
                  <a:schemeClr val="accent1">
                    <a:lumMod val="75000"/>
                  </a:schemeClr>
                </a:solidFill>
                <a:latin typeface="Century Gothic" panose="020B0502020202020204" pitchFamily="34" charset="0"/>
              </a:rPr>
              <a:t>It is expected that children should be in school everyday. Low attendance</a:t>
            </a:r>
          </a:p>
          <a:p>
            <a:pPr marL="0" indent="0">
              <a:buNone/>
            </a:pPr>
            <a:r>
              <a:rPr lang="en-GB" sz="2800" dirty="0">
                <a:solidFill>
                  <a:schemeClr val="accent1">
                    <a:lumMod val="75000"/>
                  </a:schemeClr>
                </a:solidFill>
                <a:latin typeface="Century Gothic" panose="020B0502020202020204" pitchFamily="34" charset="0"/>
              </a:rPr>
              <a:t>(below 90%) is a cause for concern.</a:t>
            </a:r>
          </a:p>
          <a:p>
            <a:pPr marL="342900" indent="-342900">
              <a:buFont typeface="Wingdings" panose="05000000000000000000" pitchFamily="2" charset="2"/>
              <a:buChar char="v"/>
            </a:pPr>
            <a:endParaRPr lang="en-GB" dirty="0">
              <a:solidFill>
                <a:schemeClr val="accent1">
                  <a:lumMod val="75000"/>
                </a:schemeClr>
              </a:solidFill>
              <a:latin typeface="Century Gothic" panose="020B0502020202020204" pitchFamily="34" charset="0"/>
            </a:endParaRPr>
          </a:p>
          <a:p>
            <a:endParaRPr lang="en-GB" dirty="0"/>
          </a:p>
        </p:txBody>
      </p:sp>
    </p:spTree>
    <p:extLst>
      <p:ext uri="{BB962C8B-B14F-4D97-AF65-F5344CB8AC3E}">
        <p14:creationId xmlns:p14="http://schemas.microsoft.com/office/powerpoint/2010/main" val="1965322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ea typeface="Hobo Std" charset="0"/>
                <a:cs typeface="Hobo Std" charset="0"/>
              </a:rPr>
              <a:t>We work in partnership with you</a:t>
            </a:r>
            <a:r>
              <a:rPr lang="mr-IN" dirty="0">
                <a:latin typeface="Century Gothic" panose="020B0502020202020204" pitchFamily="34" charset="0"/>
                <a:ea typeface="Hobo Std" charset="0"/>
                <a:cs typeface="Hobo Std" charset="0"/>
              </a:rPr>
              <a:t>…</a:t>
            </a:r>
            <a:endParaRPr lang="en-US" dirty="0">
              <a:latin typeface="Century Gothic" panose="020B0502020202020204" pitchFamily="34" charset="0"/>
              <a:ea typeface="Hobo Std" charset="0"/>
              <a:cs typeface="Hobo Std" charset="0"/>
            </a:endParaRPr>
          </a:p>
        </p:txBody>
      </p:sp>
      <p:sp>
        <p:nvSpPr>
          <p:cNvPr id="3" name="Content Placeholder 2"/>
          <p:cNvSpPr>
            <a:spLocks noGrp="1"/>
          </p:cNvSpPr>
          <p:nvPr>
            <p:ph idx="1"/>
          </p:nvPr>
        </p:nvSpPr>
        <p:spPr>
          <a:noFill/>
        </p:spPr>
        <p:txBody>
          <a:bodyPr>
            <a:normAutofit lnSpcReduction="10000"/>
          </a:bodyPr>
          <a:lstStyle/>
          <a:p>
            <a:r>
              <a:rPr lang="en-US" dirty="0">
                <a:latin typeface="Century Gothic" panose="020B0502020202020204" pitchFamily="34" charset="0"/>
              </a:rPr>
              <a:t>Children should be in school ready to learn by 8.45 am each day. Attendance of less that 90% is a safeguarding cause for concern, as defined by OFSTED </a:t>
            </a:r>
          </a:p>
          <a:p>
            <a:r>
              <a:rPr lang="en-US" dirty="0">
                <a:latin typeface="Century Gothic" panose="020B0502020202020204" pitchFamily="34" charset="0"/>
              </a:rPr>
              <a:t>Please make an appointment if you would like to discuss anything about your child’s welfare or learning </a:t>
            </a:r>
          </a:p>
          <a:p>
            <a:r>
              <a:rPr lang="en-US" dirty="0">
                <a:latin typeface="Century Gothic" panose="020B0502020202020204" pitchFamily="34" charset="0"/>
              </a:rPr>
              <a:t>If it is quick, catch us on the gate after school</a:t>
            </a:r>
          </a:p>
          <a:p>
            <a:r>
              <a:rPr lang="en-US" dirty="0">
                <a:latin typeface="Century Gothic" panose="020B0502020202020204" pitchFamily="34" charset="0"/>
              </a:rPr>
              <a:t>If you need a telephone appointment, please book it in with </a:t>
            </a:r>
            <a:r>
              <a:rPr lang="en-US" dirty="0" err="1">
                <a:latin typeface="Century Gothic" panose="020B0502020202020204" pitchFamily="34" charset="0"/>
              </a:rPr>
              <a:t>Mrs</a:t>
            </a:r>
            <a:r>
              <a:rPr lang="en-US" dirty="0">
                <a:latin typeface="Century Gothic" panose="020B0502020202020204" pitchFamily="34" charset="0"/>
              </a:rPr>
              <a:t> Ash</a:t>
            </a:r>
          </a:p>
          <a:p>
            <a:r>
              <a:rPr lang="en-US" dirty="0">
                <a:latin typeface="Century Gothic" panose="020B0502020202020204" pitchFamily="34" charset="0"/>
              </a:rPr>
              <a:t>If it is to let us know something, please write a note in the planner.</a:t>
            </a:r>
          </a:p>
        </p:txBody>
      </p:sp>
    </p:spTree>
    <p:extLst>
      <p:ext uri="{BB962C8B-B14F-4D97-AF65-F5344CB8AC3E}">
        <p14:creationId xmlns:p14="http://schemas.microsoft.com/office/powerpoint/2010/main" val="69267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656D4-E479-4B6A-BF0C-23974D06B2E5}"/>
              </a:ext>
            </a:extLst>
          </p:cNvPr>
          <p:cNvSpPr>
            <a:spLocks noGrp="1"/>
          </p:cNvSpPr>
          <p:nvPr>
            <p:ph type="title"/>
          </p:nvPr>
        </p:nvSpPr>
        <p:spPr>
          <a:xfrm>
            <a:off x="718931" y="0"/>
            <a:ext cx="10515600" cy="1325563"/>
          </a:xfrm>
        </p:spPr>
        <p:txBody>
          <a:bodyPr/>
          <a:lstStyle/>
          <a:p>
            <a:r>
              <a:rPr lang="en-GB" dirty="0">
                <a:latin typeface="Century Gothic" panose="020B0502020202020204" pitchFamily="34" charset="0"/>
              </a:rPr>
              <a:t>How to share concerns constructively</a:t>
            </a:r>
          </a:p>
        </p:txBody>
      </p:sp>
      <p:sp>
        <p:nvSpPr>
          <p:cNvPr id="3" name="Content Placeholder 2">
            <a:extLst>
              <a:ext uri="{FF2B5EF4-FFF2-40B4-BE49-F238E27FC236}">
                <a16:creationId xmlns:a16="http://schemas.microsoft.com/office/drawing/2014/main" id="{6258B36E-CB64-4F2F-86A5-C790B60F5096}"/>
              </a:ext>
            </a:extLst>
          </p:cNvPr>
          <p:cNvSpPr>
            <a:spLocks noGrp="1"/>
          </p:cNvSpPr>
          <p:nvPr>
            <p:ph idx="1"/>
          </p:nvPr>
        </p:nvSpPr>
        <p:spPr>
          <a:xfrm>
            <a:off x="157470" y="1505668"/>
            <a:ext cx="11877060" cy="5750668"/>
          </a:xfrm>
        </p:spPr>
        <p:txBody>
          <a:bodyPr>
            <a:normAutofit/>
          </a:bodyPr>
          <a:lstStyle/>
          <a:p>
            <a:pPr marL="0" marR="0" indent="0" algn="l">
              <a:spcBef>
                <a:spcPts val="0"/>
              </a:spcBef>
              <a:spcAft>
                <a:spcPts val="0"/>
              </a:spcAft>
              <a:buNone/>
            </a:pPr>
            <a:r>
              <a:rPr lang="en-GB" sz="2400" dirty="0">
                <a:solidFill>
                  <a:srgbClr val="000000"/>
                </a:solidFill>
                <a:effectLst/>
                <a:latin typeface="Century Gothic" panose="020B0502020202020204" pitchFamily="34" charset="0"/>
              </a:rPr>
              <a:t>Should you have any  concerns, please contact your child’s class teacher in the first instance, or Ms Holmes or Ms Jones if the class teacher is unable to help,  so your concern may be addressed promptly and effectively.</a:t>
            </a:r>
          </a:p>
          <a:p>
            <a:pPr marL="0" marR="0" indent="0" algn="l">
              <a:spcBef>
                <a:spcPts val="0"/>
              </a:spcBef>
              <a:spcAft>
                <a:spcPts val="0"/>
              </a:spcAft>
              <a:buNone/>
            </a:pPr>
            <a:endParaRPr lang="en-GB" sz="2400" dirty="0">
              <a:solidFill>
                <a:srgbClr val="000000"/>
              </a:solidFill>
              <a:effectLst/>
              <a:latin typeface="Century Gothic" panose="020B0502020202020204" pitchFamily="34" charset="0"/>
            </a:endParaRPr>
          </a:p>
          <a:p>
            <a:pPr marL="0" marR="0" indent="0" algn="l">
              <a:spcBef>
                <a:spcPts val="0"/>
              </a:spcBef>
              <a:spcAft>
                <a:spcPts val="0"/>
              </a:spcAft>
              <a:buNone/>
            </a:pPr>
            <a:r>
              <a:rPr lang="en-GB" sz="2400" dirty="0">
                <a:solidFill>
                  <a:srgbClr val="000000"/>
                </a:solidFill>
                <a:effectLst/>
                <a:latin typeface="Century Gothic" panose="020B0502020202020204" pitchFamily="34" charset="0"/>
              </a:rPr>
              <a:t>As a team, we are committed to supporting your child to communicate respectfully both in person and online; we ask that as parents, you role model this too.</a:t>
            </a:r>
          </a:p>
          <a:p>
            <a:pPr marL="0" marR="0" indent="0" algn="l">
              <a:spcBef>
                <a:spcPts val="0"/>
              </a:spcBef>
              <a:spcAft>
                <a:spcPts val="0"/>
              </a:spcAft>
              <a:buNone/>
            </a:pPr>
            <a:endParaRPr lang="en-GB" sz="2400" dirty="0">
              <a:latin typeface="Century Gothic" panose="020B0502020202020204" pitchFamily="34" charset="0"/>
            </a:endParaRPr>
          </a:p>
          <a:p>
            <a:pPr marL="0" indent="0">
              <a:buNone/>
            </a:pPr>
            <a:r>
              <a:rPr lang="en-GB" sz="2400" dirty="0">
                <a:latin typeface="Century Gothic" panose="020B0502020202020204" pitchFamily="34" charset="0"/>
              </a:rPr>
              <a:t>Thank you.</a:t>
            </a:r>
          </a:p>
          <a:p>
            <a:pPr marL="0" indent="0">
              <a:buNone/>
            </a:pPr>
            <a:endParaRPr lang="en-GB" sz="2400" dirty="0">
              <a:latin typeface="Century Gothic" panose="020B0502020202020204" pitchFamily="34" charset="0"/>
            </a:endParaRPr>
          </a:p>
          <a:p>
            <a:pPr marL="0" indent="0">
              <a:buNone/>
            </a:pPr>
            <a:endParaRPr lang="en-GB" sz="2400" dirty="0">
              <a:latin typeface="Century Gothic" panose="020B0502020202020204" pitchFamily="34" charset="0"/>
            </a:endParaRPr>
          </a:p>
        </p:txBody>
      </p:sp>
    </p:spTree>
    <p:extLst>
      <p:ext uri="{BB962C8B-B14F-4D97-AF65-F5344CB8AC3E}">
        <p14:creationId xmlns:p14="http://schemas.microsoft.com/office/powerpoint/2010/main" val="3589705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B4480F-D3A6-09BA-282F-084EC19D0809}"/>
              </a:ext>
            </a:extLst>
          </p:cNvPr>
          <p:cNvSpPr txBox="1"/>
          <p:nvPr/>
        </p:nvSpPr>
        <p:spPr>
          <a:xfrm>
            <a:off x="1469571" y="1347107"/>
            <a:ext cx="9168493" cy="1200329"/>
          </a:xfrm>
          <a:prstGeom prst="rect">
            <a:avLst/>
          </a:prstGeom>
          <a:noFill/>
        </p:spPr>
        <p:txBody>
          <a:bodyPr wrap="square" rtlCol="0">
            <a:spAutoFit/>
          </a:bodyPr>
          <a:lstStyle/>
          <a:p>
            <a:pPr algn="ctr"/>
            <a:r>
              <a:rPr lang="en-GB" sz="2400" dirty="0">
                <a:latin typeface="Century Gothic" panose="020B0502020202020204" pitchFamily="34" charset="0"/>
              </a:rPr>
              <a:t>Thank you.</a:t>
            </a:r>
          </a:p>
          <a:p>
            <a:pPr algn="ctr"/>
            <a:endParaRPr lang="en-GB" sz="2400" dirty="0">
              <a:latin typeface="Century Gothic" panose="020B0502020202020204" pitchFamily="34" charset="0"/>
            </a:endParaRPr>
          </a:p>
          <a:p>
            <a:pPr algn="ctr"/>
            <a:r>
              <a:rPr lang="en-GB" sz="2400">
                <a:latin typeface="Century Gothic" panose="020B0502020202020204" pitchFamily="34" charset="0"/>
              </a:rPr>
              <a:t>Any questions?</a:t>
            </a:r>
            <a:endParaRPr lang="en-GB" sz="2400" dirty="0">
              <a:latin typeface="Century Gothic" panose="020B0502020202020204" pitchFamily="34" charset="0"/>
            </a:endParaRPr>
          </a:p>
        </p:txBody>
      </p:sp>
    </p:spTree>
    <p:extLst>
      <p:ext uri="{BB962C8B-B14F-4D97-AF65-F5344CB8AC3E}">
        <p14:creationId xmlns:p14="http://schemas.microsoft.com/office/powerpoint/2010/main" val="1752209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3C4B19A6D165B49B69DFCCF4DFDCF9C" ma:contentTypeVersion="20" ma:contentTypeDescription="Create a new document." ma:contentTypeScope="" ma:versionID="0901e6b13b4b66a7ee8e8065abeb5f48">
  <xsd:schema xmlns:xsd="http://www.w3.org/2001/XMLSchema" xmlns:xs="http://www.w3.org/2001/XMLSchema" xmlns:p="http://schemas.microsoft.com/office/2006/metadata/properties" xmlns:ns2="33d67b07-7219-47a6-affa-1c07ef1012ef" xmlns:ns3="32d3a1e4-7586-423d-b78a-ecec02d7591f" targetNamespace="http://schemas.microsoft.com/office/2006/metadata/properties" ma:root="true" ma:fieldsID="21baec79b9a90f042d99bcf8f69df473" ns2:_="" ns3:_="">
    <xsd:import namespace="33d67b07-7219-47a6-affa-1c07ef1012ef"/>
    <xsd:import namespace="32d3a1e4-7586-423d-b78a-ecec02d759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67b07-7219-47a6-affa-1c07ef1012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d3a1e4-7586-423d-b78a-ecec02d759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454adf7-a58d-450c-a345-4747dd480a1c}" ma:internalName="TaxCatchAll" ma:showField="CatchAllData" ma:web="32d3a1e4-7586-423d-b78a-ecec02d759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2d3a1e4-7586-423d-b78a-ecec02d7591f" xsi:nil="true"/>
    <lcf76f155ced4ddcb4097134ff3c332f xmlns="33d67b07-7219-47a6-affa-1c07ef1012e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702D8D5-FE33-4184-AC15-DAD9EB20ED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d67b07-7219-47a6-affa-1c07ef1012ef"/>
    <ds:schemaRef ds:uri="32d3a1e4-7586-423d-b78a-ecec02d759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19CA9C5-787E-4101-9CDE-422BADA3F7F9}">
  <ds:schemaRefs>
    <ds:schemaRef ds:uri="http://schemas.microsoft.com/sharepoint/v3/contenttype/forms"/>
  </ds:schemaRefs>
</ds:datastoreItem>
</file>

<file path=customXml/itemProps3.xml><?xml version="1.0" encoding="utf-8"?>
<ds:datastoreItem xmlns:ds="http://schemas.openxmlformats.org/officeDocument/2006/customXml" ds:itemID="{DCE258FC-0BB4-44A9-8EDA-BB6B1CFAC29B}">
  <ds:schemaRefs>
    <ds:schemaRef ds:uri="http://schemas.microsoft.com/office/infopath/2007/PartnerControls"/>
    <ds:schemaRef ds:uri="http://schemas.microsoft.com/office/2006/metadata/properties"/>
    <ds:schemaRef ds:uri="http://purl.org/dc/elements/1.1/"/>
    <ds:schemaRef ds:uri="http://purl.org/dc/terms/"/>
    <ds:schemaRef ds:uri="http://purl.org/dc/dcmitype/"/>
    <ds:schemaRef ds:uri="http://schemas.microsoft.com/office/2006/documentManagement/types"/>
    <ds:schemaRef ds:uri="http://www.w3.org/XML/1998/namespace"/>
    <ds:schemaRef ds:uri="http://schemas.openxmlformats.org/package/2006/metadata/core-properties"/>
    <ds:schemaRef ds:uri="32d3a1e4-7586-423d-b78a-ecec02d7591f"/>
    <ds:schemaRef ds:uri="33d67b07-7219-47a6-affa-1c07ef1012ef"/>
  </ds:schemaRefs>
</ds:datastoreItem>
</file>

<file path=docProps/app.xml><?xml version="1.0" encoding="utf-8"?>
<Properties xmlns="http://schemas.openxmlformats.org/officeDocument/2006/extended-properties" xmlns:vt="http://schemas.openxmlformats.org/officeDocument/2006/docPropsVTypes">
  <TotalTime>266</TotalTime>
  <Words>934</Words>
  <Application>Microsoft Office PowerPoint</Application>
  <PresentationFormat>Widescreen</PresentationFormat>
  <Paragraphs>88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Century Gothic</vt:lpstr>
      <vt:lpstr>Wingdings</vt:lpstr>
      <vt:lpstr>Office Theme</vt:lpstr>
      <vt:lpstr>Welcome to Fir Class</vt:lpstr>
      <vt:lpstr>Who will be working with your child?</vt:lpstr>
      <vt:lpstr>A few things to look forward to…</vt:lpstr>
      <vt:lpstr>PowerPoint Presentation</vt:lpstr>
      <vt:lpstr>Reading</vt:lpstr>
      <vt:lpstr>Reading at home</vt:lpstr>
      <vt:lpstr>Home learning</vt:lpstr>
      <vt:lpstr>Spelling at home - update</vt:lpstr>
      <vt:lpstr>From September, on our class page you will find…</vt:lpstr>
      <vt:lpstr>General reminders</vt:lpstr>
      <vt:lpstr>We work in partnership with you…</vt:lpstr>
      <vt:lpstr>How to share concerns constructively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Anderson</dc:creator>
  <cp:lastModifiedBy>Kirsty Flynn</cp:lastModifiedBy>
  <cp:revision>4</cp:revision>
  <cp:lastPrinted>2026-06-18T11:48:38Z</cp:lastPrinted>
  <dcterms:created xsi:type="dcterms:W3CDTF">2026-05-31T19:46:32Z</dcterms:created>
  <dcterms:modified xsi:type="dcterms:W3CDTF">2026-07-03T08:14:21Z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0x01010053C4B19A6D165B49B69DFCCF4DFDCF9C</vt:lpwstr>
  </property>
  <property fmtid="{D5CDD505-2E9C-101B-9397-08002B2CF9AE}" pid="3" name="MediaServiceImageTags">
    <vt:lpwstr/>
  </property>
</Properties>
</file>