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84" r:id="rId4"/>
  </p:sldMasterIdLst>
  <p:notesMasterIdLst>
    <p:notesMasterId r:id="rId15"/>
  </p:notesMasterIdLst>
  <p:sldIdLst>
    <p:sldId id="267" r:id="rId5"/>
    <p:sldId id="268" r:id="rId6"/>
    <p:sldId id="269" r:id="rId7"/>
    <p:sldId id="270" r:id="rId8"/>
    <p:sldId id="271" r:id="rId9"/>
    <p:sldId id="272" r:id="rId10"/>
    <p:sldId id="273" r:id="rId11"/>
    <p:sldId id="274" r:id="rId12"/>
    <p:sldId id="275" r:id="rId13"/>
    <p:sldId id="276" r:id="rId14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7EA9FB0-EC0E-4106-A01B-EC765F807D7A}" v="3" dt="2024-07-16T13:15:25.48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947"/>
    <p:restoredTop sz="94694"/>
  </p:normalViewPr>
  <p:slideViewPr>
    <p:cSldViewPr snapToGrid="0">
      <p:cViewPr varScale="1">
        <p:scale>
          <a:sx n="59" d="100"/>
          <a:sy n="59" d="100"/>
        </p:scale>
        <p:origin x="1460" y="52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20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54F0E6-2E41-4263-A97F-E3658B8738B4}" type="datetimeFigureOut">
              <a:rPr lang="en-GB" smtClean="0"/>
              <a:t>15/12/2025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EF288B2-74D7-4D94-9DCB-7F5A86BDA3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15136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EF288B2-74D7-4D94-9DCB-7F5A86BDA320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726750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EF288B2-74D7-4D94-9DCB-7F5A86BDA320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568161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EF288B2-74D7-4D94-9DCB-7F5A86BDA320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459360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EF288B2-74D7-4D94-9DCB-7F5A86BDA320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183007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EF288B2-74D7-4D94-9DCB-7F5A86BDA320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565250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EF288B2-74D7-4D94-9DCB-7F5A86BDA320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227962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EF288B2-74D7-4D94-9DCB-7F5A86BDA320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125969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EF288B2-74D7-4D94-9DCB-7F5A86BDA320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771319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EF288B2-74D7-4D94-9DCB-7F5A86BDA320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882703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EF288B2-74D7-4D94-9DCB-7F5A86BDA320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943446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12/15/2025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32153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12/15/2025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63409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12/15/2025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62961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12/15/2025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61399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12/15/2025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50687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12/15/2025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80854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12/15/2025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755820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120" userDrawn="1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12/15/2025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64186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12/15/2025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71721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12/15/2025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15638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12/15/2025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40777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A65ADE-5277-3F4C-8E15-E0D760B83DD7}" type="datetimeFigureOut">
              <a:rPr lang="en-US" smtClean="0"/>
              <a:t>12/15/2025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0C76CCD-52DC-0D24-AB0B-7C2C51D7D127}"/>
              </a:ext>
            </a:extLst>
          </p:cNvPr>
          <p:cNvPicPr>
            <a:picLocks noChangeAspect="1"/>
          </p:cNvPicPr>
          <p:nvPr userDrawn="1"/>
        </p:nvPicPr>
        <p:blipFill>
          <a:blip r:embed="rId13"/>
          <a:srcRect/>
          <a:stretch/>
        </p:blipFill>
        <p:spPr>
          <a:xfrm>
            <a:off x="0" y="-75203"/>
            <a:ext cx="9906000" cy="70084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9733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12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image" Target="../media/image24.png"/><Relationship Id="rId7" Type="http://schemas.openxmlformats.org/officeDocument/2006/relationships/image" Target="../media/image2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1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7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2.png"/><Relationship Id="rId7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18.png"/><Relationship Id="rId9" Type="http://schemas.openxmlformats.org/officeDocument/2006/relationships/image" Target="../media/image21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18.png"/><Relationship Id="rId7" Type="http://schemas.openxmlformats.org/officeDocument/2006/relationships/image" Target="../media/image1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5.png"/><Relationship Id="rId4" Type="http://schemas.openxmlformats.org/officeDocument/2006/relationships/image" Target="../media/image4.png"/><Relationship Id="rId9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C6C9871-D946-9A2B-B663-289D020391C7}"/>
              </a:ext>
            </a:extLst>
          </p:cNvPr>
          <p:cNvSpPr txBox="1">
            <a:spLocks/>
          </p:cNvSpPr>
          <p:nvPr/>
        </p:nvSpPr>
        <p:spPr>
          <a:xfrm>
            <a:off x="-178402" y="636660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1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1768973-58A2-4C2C-6F69-6B22D01FFB3C}"/>
              </a:ext>
            </a:extLst>
          </p:cNvPr>
          <p:cNvSpPr txBox="1"/>
          <p:nvPr/>
        </p:nvSpPr>
        <p:spPr>
          <a:xfrm>
            <a:off x="227133" y="1470349"/>
            <a:ext cx="9780351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latin typeface="Comic Sans MS" panose="030F0702030302020204" pitchFamily="66" charset="0"/>
              </a:rPr>
              <a:t>1)		Which is the odd one out?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2)		What will the next shape be?</a:t>
            </a: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         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000" dirty="0">
              <a:latin typeface="Comic Sans MS" panose="030F0702030302020204" pitchFamily="66" charset="0"/>
            </a:endParaRP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3)     </a:t>
            </a:r>
          </a:p>
          <a:p>
            <a:pPr algn="l"/>
            <a:endParaRPr lang="en-GB" sz="14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4)		What is half of 24?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7" name="Hexagon 6">
            <a:extLst>
              <a:ext uri="{FF2B5EF4-FFF2-40B4-BE49-F238E27FC236}">
                <a16:creationId xmlns:a16="http://schemas.microsoft.com/office/drawing/2014/main" id="{44B12A9D-6A79-72EC-5830-C4889BD84207}"/>
              </a:ext>
            </a:extLst>
          </p:cNvPr>
          <p:cNvSpPr/>
          <p:nvPr/>
        </p:nvSpPr>
        <p:spPr>
          <a:xfrm>
            <a:off x="1286413" y="3865029"/>
            <a:ext cx="805469" cy="710962"/>
          </a:xfrm>
          <a:prstGeom prst="hexagon">
            <a:avLst/>
          </a:prstGeom>
          <a:solidFill>
            <a:schemeClr val="accent1">
              <a:lumMod val="40000"/>
              <a:lumOff val="6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Diamond 7">
            <a:extLst>
              <a:ext uri="{FF2B5EF4-FFF2-40B4-BE49-F238E27FC236}">
                <a16:creationId xmlns:a16="http://schemas.microsoft.com/office/drawing/2014/main" id="{00918A61-BF9F-4056-5544-55263EC046EE}"/>
              </a:ext>
            </a:extLst>
          </p:cNvPr>
          <p:cNvSpPr/>
          <p:nvPr/>
        </p:nvSpPr>
        <p:spPr>
          <a:xfrm>
            <a:off x="2231802" y="3804529"/>
            <a:ext cx="796948" cy="831962"/>
          </a:xfrm>
          <a:prstGeom prst="diamond">
            <a:avLst/>
          </a:prstGeom>
          <a:solidFill>
            <a:srgbClr val="F27A7F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B878EEEC-F591-2DDD-40C6-CBF96700A39F}"/>
              </a:ext>
            </a:extLst>
          </p:cNvPr>
          <p:cNvSpPr/>
          <p:nvPr/>
        </p:nvSpPr>
        <p:spPr>
          <a:xfrm>
            <a:off x="4114059" y="3804530"/>
            <a:ext cx="796948" cy="831961"/>
          </a:xfrm>
          <a:prstGeom prst="ellipse">
            <a:avLst/>
          </a:prstGeom>
          <a:solidFill>
            <a:srgbClr val="FFC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076E2AA1-5596-42F6-972F-98D66219DEB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64982" y="1201161"/>
            <a:ext cx="1642647" cy="1642647"/>
          </a:xfrm>
          <a:prstGeom prst="rect">
            <a:avLst/>
          </a:prstGeom>
        </p:spPr>
      </p:pic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286A81F0-48F8-F6E6-B303-5228D3BBE7CF}"/>
              </a:ext>
            </a:extLst>
          </p:cNvPr>
          <p:cNvCxnSpPr>
            <a:cxnSpLocks/>
          </p:cNvCxnSpPr>
          <p:nvPr/>
        </p:nvCxnSpPr>
        <p:spPr>
          <a:xfrm>
            <a:off x="8880627" y="2020968"/>
            <a:ext cx="366137" cy="210243"/>
          </a:xfrm>
          <a:prstGeom prst="straightConnector1">
            <a:avLst/>
          </a:prstGeom>
          <a:ln w="34925">
            <a:solidFill>
              <a:schemeClr val="tx1"/>
            </a:solidFill>
            <a:tailEnd type="triangle" w="sm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282FE536-7758-7E83-7012-41797221E6B2}"/>
              </a:ext>
            </a:extLst>
          </p:cNvPr>
          <p:cNvSpPr/>
          <p:nvPr/>
        </p:nvSpPr>
        <p:spPr>
          <a:xfrm>
            <a:off x="1194352" y="2077436"/>
            <a:ext cx="2027210" cy="801959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5ABDB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13894BC7-43C6-6695-8214-1B44139A1699}"/>
              </a:ext>
            </a:extLst>
          </p:cNvPr>
          <p:cNvSpPr/>
          <p:nvPr/>
        </p:nvSpPr>
        <p:spPr>
          <a:xfrm>
            <a:off x="3297021" y="2077436"/>
            <a:ext cx="2027210" cy="801959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5ABDB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E6299A80-99C8-BEF3-0BB5-05751E8527C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18956" y="2032618"/>
            <a:ext cx="869206" cy="869206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5D50E6F8-ECA2-5859-5B4D-793C3EDECF6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54450" y="2032619"/>
            <a:ext cx="872414" cy="869205"/>
          </a:xfrm>
          <a:prstGeom prst="rect">
            <a:avLst/>
          </a:prstGeom>
        </p:spPr>
      </p:pic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1A9F86DC-31F8-0222-1A8B-9CC1C3F4D170}"/>
              </a:ext>
            </a:extLst>
          </p:cNvPr>
          <p:cNvSpPr/>
          <p:nvPr/>
        </p:nvSpPr>
        <p:spPr>
          <a:xfrm>
            <a:off x="5399691" y="2077436"/>
            <a:ext cx="2027210" cy="801959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5ABDB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58829BED-8C1E-B69F-9595-42981644C58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08479" y="2018693"/>
            <a:ext cx="872414" cy="869205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39D7B43C-A57E-15AD-4374-86D583CAB0C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945818" y="2057111"/>
            <a:ext cx="924271" cy="823493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B1801B21-F1A7-7AD0-2DF4-593A79CC537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235016" y="2057111"/>
            <a:ext cx="924271" cy="823493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91A35EDA-DB13-FF06-3DFC-6A6648C67A7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81718" y="2034255"/>
            <a:ext cx="872414" cy="869205"/>
          </a:xfrm>
          <a:prstGeom prst="rect">
            <a:avLst/>
          </a:prstGeom>
        </p:spPr>
      </p:pic>
      <p:sp>
        <p:nvSpPr>
          <p:cNvPr id="21" name="Hexagon 20">
            <a:extLst>
              <a:ext uri="{FF2B5EF4-FFF2-40B4-BE49-F238E27FC236}">
                <a16:creationId xmlns:a16="http://schemas.microsoft.com/office/drawing/2014/main" id="{BAE53A4D-DD77-1CA4-A5CB-CF63CF240BA4}"/>
              </a:ext>
            </a:extLst>
          </p:cNvPr>
          <p:cNvSpPr/>
          <p:nvPr/>
        </p:nvSpPr>
        <p:spPr>
          <a:xfrm>
            <a:off x="3168670" y="3865029"/>
            <a:ext cx="805469" cy="710962"/>
          </a:xfrm>
          <a:prstGeom prst="hexagon">
            <a:avLst/>
          </a:prstGeom>
          <a:solidFill>
            <a:schemeClr val="accent1">
              <a:lumMod val="40000"/>
              <a:lumOff val="6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Hexagon 21">
            <a:extLst>
              <a:ext uri="{FF2B5EF4-FFF2-40B4-BE49-F238E27FC236}">
                <a16:creationId xmlns:a16="http://schemas.microsoft.com/office/drawing/2014/main" id="{C3992F59-6BD5-807B-F5B9-0466EE93A408}"/>
              </a:ext>
            </a:extLst>
          </p:cNvPr>
          <p:cNvSpPr/>
          <p:nvPr/>
        </p:nvSpPr>
        <p:spPr>
          <a:xfrm>
            <a:off x="5050927" y="3865029"/>
            <a:ext cx="805469" cy="710962"/>
          </a:xfrm>
          <a:prstGeom prst="hexagon">
            <a:avLst/>
          </a:prstGeom>
          <a:solidFill>
            <a:schemeClr val="accent1">
              <a:lumMod val="40000"/>
              <a:lumOff val="6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Diamond 22">
            <a:extLst>
              <a:ext uri="{FF2B5EF4-FFF2-40B4-BE49-F238E27FC236}">
                <a16:creationId xmlns:a16="http://schemas.microsoft.com/office/drawing/2014/main" id="{5C943CC9-20F3-57E5-FF68-785BA93146DE}"/>
              </a:ext>
            </a:extLst>
          </p:cNvPr>
          <p:cNvSpPr/>
          <p:nvPr/>
        </p:nvSpPr>
        <p:spPr>
          <a:xfrm>
            <a:off x="5996315" y="3804529"/>
            <a:ext cx="796948" cy="831962"/>
          </a:xfrm>
          <a:prstGeom prst="diamond">
            <a:avLst/>
          </a:prstGeom>
          <a:solidFill>
            <a:srgbClr val="F27A7F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4" name="Straight Arrow Connector 23">
            <a:extLst>
              <a:ext uri="{FF2B5EF4-FFF2-40B4-BE49-F238E27FC236}">
                <a16:creationId xmlns:a16="http://schemas.microsoft.com/office/drawing/2014/main" id="{EE921F50-2732-E6C0-8A51-6434F1239E34}"/>
              </a:ext>
            </a:extLst>
          </p:cNvPr>
          <p:cNvCxnSpPr>
            <a:cxnSpLocks/>
          </p:cNvCxnSpPr>
          <p:nvPr/>
        </p:nvCxnSpPr>
        <p:spPr>
          <a:xfrm flipV="1">
            <a:off x="8889604" y="1490300"/>
            <a:ext cx="3078" cy="528873"/>
          </a:xfrm>
          <a:prstGeom prst="straightConnector1">
            <a:avLst/>
          </a:prstGeom>
          <a:ln w="28575">
            <a:solidFill>
              <a:schemeClr val="tx1"/>
            </a:solidFill>
            <a:tailEnd type="triangle" w="sm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5" name="Picture 24">
            <a:extLst>
              <a:ext uri="{FF2B5EF4-FFF2-40B4-BE49-F238E27FC236}">
                <a16:creationId xmlns:a16="http://schemas.microsoft.com/office/drawing/2014/main" id="{7D0268F9-7871-FC21-6E7E-67DFB9EDDC4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92052" y="2018693"/>
            <a:ext cx="872414" cy="869205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83484494-6C64-25C0-45E3-CA3F5BED1A5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75626" y="2018693"/>
            <a:ext cx="872414" cy="869205"/>
          </a:xfrm>
          <a:prstGeom prst="rect">
            <a:avLst/>
          </a:prstGeom>
        </p:spPr>
      </p:pic>
      <p:graphicFrame>
        <p:nvGraphicFramePr>
          <p:cNvPr id="27" name="Table 26">
            <a:extLst>
              <a:ext uri="{FF2B5EF4-FFF2-40B4-BE49-F238E27FC236}">
                <a16:creationId xmlns:a16="http://schemas.microsoft.com/office/drawing/2014/main" id="{D8A3FE14-3423-863B-6D51-5516727A208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21448674"/>
              </p:ext>
            </p:extLst>
          </p:nvPr>
        </p:nvGraphicFramePr>
        <p:xfrm>
          <a:off x="1229272" y="5304893"/>
          <a:ext cx="5257554" cy="52303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76259">
                  <a:extLst>
                    <a:ext uri="{9D8B030D-6E8A-4147-A177-3AD203B41FA5}">
                      <a16:colId xmlns:a16="http://schemas.microsoft.com/office/drawing/2014/main" val="2753193911"/>
                    </a:ext>
                  </a:extLst>
                </a:gridCol>
                <a:gridCol w="876259">
                  <a:extLst>
                    <a:ext uri="{9D8B030D-6E8A-4147-A177-3AD203B41FA5}">
                      <a16:colId xmlns:a16="http://schemas.microsoft.com/office/drawing/2014/main" val="1606471372"/>
                    </a:ext>
                  </a:extLst>
                </a:gridCol>
                <a:gridCol w="876259">
                  <a:extLst>
                    <a:ext uri="{9D8B030D-6E8A-4147-A177-3AD203B41FA5}">
                      <a16:colId xmlns:a16="http://schemas.microsoft.com/office/drawing/2014/main" val="854489709"/>
                    </a:ext>
                  </a:extLst>
                </a:gridCol>
                <a:gridCol w="876259">
                  <a:extLst>
                    <a:ext uri="{9D8B030D-6E8A-4147-A177-3AD203B41FA5}">
                      <a16:colId xmlns:a16="http://schemas.microsoft.com/office/drawing/2014/main" val="834920893"/>
                    </a:ext>
                  </a:extLst>
                </a:gridCol>
                <a:gridCol w="876259">
                  <a:extLst>
                    <a:ext uri="{9D8B030D-6E8A-4147-A177-3AD203B41FA5}">
                      <a16:colId xmlns:a16="http://schemas.microsoft.com/office/drawing/2014/main" val="4213226393"/>
                    </a:ext>
                  </a:extLst>
                </a:gridCol>
                <a:gridCol w="876259">
                  <a:extLst>
                    <a:ext uri="{9D8B030D-6E8A-4147-A177-3AD203B41FA5}">
                      <a16:colId xmlns:a16="http://schemas.microsoft.com/office/drawing/2014/main" val="3859077835"/>
                    </a:ext>
                  </a:extLst>
                </a:gridCol>
              </a:tblGrid>
              <a:tr h="523032"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28</a:t>
                      </a: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26</a:t>
                      </a: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22</a:t>
                      </a: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20</a:t>
                      </a: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5081580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626714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C6C9871-D946-9A2B-B663-289D020391C7}"/>
              </a:ext>
            </a:extLst>
          </p:cNvPr>
          <p:cNvSpPr txBox="1">
            <a:spLocks/>
          </p:cNvSpPr>
          <p:nvPr/>
        </p:nvSpPr>
        <p:spPr>
          <a:xfrm>
            <a:off x="-178402" y="636660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1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2900A5C-69B7-DC55-262E-5FCF870DD118}"/>
              </a:ext>
            </a:extLst>
          </p:cNvPr>
          <p:cNvSpPr txBox="1"/>
          <p:nvPr/>
        </p:nvSpPr>
        <p:spPr>
          <a:xfrm>
            <a:off x="227133" y="1470344"/>
            <a:ext cx="9780351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latin typeface="Comic Sans MS" panose="030F0702030302020204" pitchFamily="66" charset="0"/>
              </a:rPr>
              <a:t>1)		Which is the odd one out?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2)		What will the next shape be?</a:t>
            </a: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         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000" dirty="0">
              <a:latin typeface="Comic Sans MS" panose="030F0702030302020204" pitchFamily="66" charset="0"/>
            </a:endParaRP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3)     </a:t>
            </a:r>
          </a:p>
          <a:p>
            <a:pPr algn="l"/>
            <a:endParaRPr lang="en-GB" sz="14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4)		What is half of 24?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7" name="Hexagon 6">
            <a:extLst>
              <a:ext uri="{FF2B5EF4-FFF2-40B4-BE49-F238E27FC236}">
                <a16:creationId xmlns:a16="http://schemas.microsoft.com/office/drawing/2014/main" id="{65FFFB45-77E7-D957-35FC-084F83DC95BE}"/>
              </a:ext>
            </a:extLst>
          </p:cNvPr>
          <p:cNvSpPr/>
          <p:nvPr/>
        </p:nvSpPr>
        <p:spPr>
          <a:xfrm>
            <a:off x="1286413" y="3865024"/>
            <a:ext cx="805469" cy="710962"/>
          </a:xfrm>
          <a:prstGeom prst="hexagon">
            <a:avLst/>
          </a:prstGeom>
          <a:solidFill>
            <a:schemeClr val="accent1">
              <a:lumMod val="40000"/>
              <a:lumOff val="6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Diamond 7">
            <a:extLst>
              <a:ext uri="{FF2B5EF4-FFF2-40B4-BE49-F238E27FC236}">
                <a16:creationId xmlns:a16="http://schemas.microsoft.com/office/drawing/2014/main" id="{D5D7682C-E14B-FB1D-9E10-5DC2EE9399E8}"/>
              </a:ext>
            </a:extLst>
          </p:cNvPr>
          <p:cNvSpPr/>
          <p:nvPr/>
        </p:nvSpPr>
        <p:spPr>
          <a:xfrm>
            <a:off x="2231802" y="3804524"/>
            <a:ext cx="796948" cy="831962"/>
          </a:xfrm>
          <a:prstGeom prst="diamond">
            <a:avLst/>
          </a:prstGeom>
          <a:solidFill>
            <a:srgbClr val="F27A7F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1D65A3E2-C7F0-80EC-8799-C6DFACDA2CAA}"/>
              </a:ext>
            </a:extLst>
          </p:cNvPr>
          <p:cNvSpPr/>
          <p:nvPr/>
        </p:nvSpPr>
        <p:spPr>
          <a:xfrm>
            <a:off x="4114059" y="3804525"/>
            <a:ext cx="796948" cy="831961"/>
          </a:xfrm>
          <a:prstGeom prst="ellipse">
            <a:avLst/>
          </a:prstGeom>
          <a:solidFill>
            <a:srgbClr val="FFC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Hexagon 11">
            <a:extLst>
              <a:ext uri="{FF2B5EF4-FFF2-40B4-BE49-F238E27FC236}">
                <a16:creationId xmlns:a16="http://schemas.microsoft.com/office/drawing/2014/main" id="{2C0FE6B9-5A11-D385-5E53-128FA6E177DF}"/>
              </a:ext>
            </a:extLst>
          </p:cNvPr>
          <p:cNvSpPr/>
          <p:nvPr/>
        </p:nvSpPr>
        <p:spPr>
          <a:xfrm>
            <a:off x="3168670" y="3865024"/>
            <a:ext cx="805469" cy="710962"/>
          </a:xfrm>
          <a:prstGeom prst="hexagon">
            <a:avLst/>
          </a:prstGeom>
          <a:solidFill>
            <a:schemeClr val="accent1">
              <a:lumMod val="40000"/>
              <a:lumOff val="6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Hexagon 12">
            <a:extLst>
              <a:ext uri="{FF2B5EF4-FFF2-40B4-BE49-F238E27FC236}">
                <a16:creationId xmlns:a16="http://schemas.microsoft.com/office/drawing/2014/main" id="{EE2EFF09-18C3-FB86-F803-1718AAA05206}"/>
              </a:ext>
            </a:extLst>
          </p:cNvPr>
          <p:cNvSpPr/>
          <p:nvPr/>
        </p:nvSpPr>
        <p:spPr>
          <a:xfrm>
            <a:off x="5050927" y="3865024"/>
            <a:ext cx="805469" cy="710962"/>
          </a:xfrm>
          <a:prstGeom prst="hexagon">
            <a:avLst/>
          </a:prstGeom>
          <a:solidFill>
            <a:schemeClr val="accent1">
              <a:lumMod val="40000"/>
              <a:lumOff val="6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Diamond 13">
            <a:extLst>
              <a:ext uri="{FF2B5EF4-FFF2-40B4-BE49-F238E27FC236}">
                <a16:creationId xmlns:a16="http://schemas.microsoft.com/office/drawing/2014/main" id="{9144D659-263B-ACC2-8015-DBF22C21D332}"/>
              </a:ext>
            </a:extLst>
          </p:cNvPr>
          <p:cNvSpPr/>
          <p:nvPr/>
        </p:nvSpPr>
        <p:spPr>
          <a:xfrm>
            <a:off x="5996315" y="3804524"/>
            <a:ext cx="796948" cy="831962"/>
          </a:xfrm>
          <a:prstGeom prst="diamond">
            <a:avLst/>
          </a:prstGeom>
          <a:solidFill>
            <a:srgbClr val="F27A7F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16" name="Table 15">
            <a:extLst>
              <a:ext uri="{FF2B5EF4-FFF2-40B4-BE49-F238E27FC236}">
                <a16:creationId xmlns:a16="http://schemas.microsoft.com/office/drawing/2014/main" id="{7DF48BF4-F232-78FF-8605-103CF1697B3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93963627"/>
              </p:ext>
            </p:extLst>
          </p:nvPr>
        </p:nvGraphicFramePr>
        <p:xfrm>
          <a:off x="1229272" y="5304888"/>
          <a:ext cx="5257554" cy="52303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76259">
                  <a:extLst>
                    <a:ext uri="{9D8B030D-6E8A-4147-A177-3AD203B41FA5}">
                      <a16:colId xmlns:a16="http://schemas.microsoft.com/office/drawing/2014/main" val="2753193911"/>
                    </a:ext>
                  </a:extLst>
                </a:gridCol>
                <a:gridCol w="876259">
                  <a:extLst>
                    <a:ext uri="{9D8B030D-6E8A-4147-A177-3AD203B41FA5}">
                      <a16:colId xmlns:a16="http://schemas.microsoft.com/office/drawing/2014/main" val="1606471372"/>
                    </a:ext>
                  </a:extLst>
                </a:gridCol>
                <a:gridCol w="876259">
                  <a:extLst>
                    <a:ext uri="{9D8B030D-6E8A-4147-A177-3AD203B41FA5}">
                      <a16:colId xmlns:a16="http://schemas.microsoft.com/office/drawing/2014/main" val="854489709"/>
                    </a:ext>
                  </a:extLst>
                </a:gridCol>
                <a:gridCol w="876259">
                  <a:extLst>
                    <a:ext uri="{9D8B030D-6E8A-4147-A177-3AD203B41FA5}">
                      <a16:colId xmlns:a16="http://schemas.microsoft.com/office/drawing/2014/main" val="834920893"/>
                    </a:ext>
                  </a:extLst>
                </a:gridCol>
                <a:gridCol w="876259">
                  <a:extLst>
                    <a:ext uri="{9D8B030D-6E8A-4147-A177-3AD203B41FA5}">
                      <a16:colId xmlns:a16="http://schemas.microsoft.com/office/drawing/2014/main" val="4213226393"/>
                    </a:ext>
                  </a:extLst>
                </a:gridCol>
                <a:gridCol w="876259">
                  <a:extLst>
                    <a:ext uri="{9D8B030D-6E8A-4147-A177-3AD203B41FA5}">
                      <a16:colId xmlns:a16="http://schemas.microsoft.com/office/drawing/2014/main" val="3859077835"/>
                    </a:ext>
                  </a:extLst>
                </a:gridCol>
              </a:tblGrid>
              <a:tr h="523032"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28</a:t>
                      </a: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26</a:t>
                      </a: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22</a:t>
                      </a: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20</a:t>
                      </a: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50815808"/>
                  </a:ext>
                </a:extLst>
              </a:tr>
            </a:tbl>
          </a:graphicData>
        </a:graphic>
      </p:graphicFrame>
      <p:pic>
        <p:nvPicPr>
          <p:cNvPr id="17" name="Picture 16">
            <a:extLst>
              <a:ext uri="{FF2B5EF4-FFF2-40B4-BE49-F238E27FC236}">
                <a16:creationId xmlns:a16="http://schemas.microsoft.com/office/drawing/2014/main" id="{B2952C19-4FE7-4C03-2483-A9FCF12D0AB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19409" y="3593157"/>
            <a:ext cx="1114138" cy="1261578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E728BF8B-DB69-27E4-7DB3-1AEAEB425B6C}"/>
              </a:ext>
            </a:extLst>
          </p:cNvPr>
          <p:cNvSpPr txBox="1"/>
          <p:nvPr/>
        </p:nvSpPr>
        <p:spPr>
          <a:xfrm>
            <a:off x="8008053" y="3826924"/>
            <a:ext cx="20302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hexagon</a:t>
            </a:r>
          </a:p>
        </p:txBody>
      </p:sp>
      <p:sp>
        <p:nvSpPr>
          <p:cNvPr id="19" name="Hexagon 18">
            <a:extLst>
              <a:ext uri="{FF2B5EF4-FFF2-40B4-BE49-F238E27FC236}">
                <a16:creationId xmlns:a16="http://schemas.microsoft.com/office/drawing/2014/main" id="{FEB41F6F-6123-5718-2EE0-68D2AF3A498D}"/>
              </a:ext>
            </a:extLst>
          </p:cNvPr>
          <p:cNvSpPr/>
          <p:nvPr/>
        </p:nvSpPr>
        <p:spPr>
          <a:xfrm>
            <a:off x="6983699" y="3841985"/>
            <a:ext cx="805469" cy="710962"/>
          </a:xfrm>
          <a:prstGeom prst="hexagon">
            <a:avLst/>
          </a:prstGeom>
          <a:solidFill>
            <a:schemeClr val="accent1">
              <a:lumMod val="40000"/>
              <a:lumOff val="6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040B0089-D7B5-726D-6ED0-678EFEB2C7E6}"/>
              </a:ext>
            </a:extLst>
          </p:cNvPr>
          <p:cNvSpPr txBox="1"/>
          <p:nvPr/>
        </p:nvSpPr>
        <p:spPr>
          <a:xfrm>
            <a:off x="3142650" y="5314413"/>
            <a:ext cx="6631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24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6A3356F3-C3FD-816B-FD15-EFDF082EAED9}"/>
              </a:ext>
            </a:extLst>
          </p:cNvPr>
          <p:cNvSpPr txBox="1"/>
          <p:nvPr/>
        </p:nvSpPr>
        <p:spPr>
          <a:xfrm>
            <a:off x="5781747" y="5304888"/>
            <a:ext cx="6631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18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88049FF8-39B3-2469-A613-3A61D0FDC918}"/>
              </a:ext>
            </a:extLst>
          </p:cNvPr>
          <p:cNvSpPr txBox="1"/>
          <p:nvPr/>
        </p:nvSpPr>
        <p:spPr>
          <a:xfrm>
            <a:off x="4642036" y="6263082"/>
            <a:ext cx="20302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12</a:t>
            </a: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B29EBD31-CC7C-9DA3-5E75-99DE84E8757E}"/>
              </a:ext>
            </a:extLst>
          </p:cNvPr>
          <p:cNvSpPr/>
          <p:nvPr/>
        </p:nvSpPr>
        <p:spPr>
          <a:xfrm>
            <a:off x="1194352" y="2077431"/>
            <a:ext cx="2027210" cy="801959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5ABDB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Rectangle: Rounded Corners 23">
            <a:extLst>
              <a:ext uri="{FF2B5EF4-FFF2-40B4-BE49-F238E27FC236}">
                <a16:creationId xmlns:a16="http://schemas.microsoft.com/office/drawing/2014/main" id="{B6A5F80B-5BA1-7BE6-D9A0-8952803260F3}"/>
              </a:ext>
            </a:extLst>
          </p:cNvPr>
          <p:cNvSpPr/>
          <p:nvPr/>
        </p:nvSpPr>
        <p:spPr>
          <a:xfrm>
            <a:off x="3297021" y="2077431"/>
            <a:ext cx="2027210" cy="801959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5ABDB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5" name="Picture 24">
            <a:extLst>
              <a:ext uri="{FF2B5EF4-FFF2-40B4-BE49-F238E27FC236}">
                <a16:creationId xmlns:a16="http://schemas.microsoft.com/office/drawing/2014/main" id="{CC99D6F1-608A-D975-C8BE-8A785B90D9A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18956" y="2032613"/>
            <a:ext cx="869206" cy="869206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7BB30D0B-62A7-9C27-5272-4B4D4EF5ED1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54450" y="2032614"/>
            <a:ext cx="872414" cy="869205"/>
          </a:xfrm>
          <a:prstGeom prst="rect">
            <a:avLst/>
          </a:prstGeom>
        </p:spPr>
      </p:pic>
      <p:sp>
        <p:nvSpPr>
          <p:cNvPr id="27" name="Rectangle: Rounded Corners 26">
            <a:extLst>
              <a:ext uri="{FF2B5EF4-FFF2-40B4-BE49-F238E27FC236}">
                <a16:creationId xmlns:a16="http://schemas.microsoft.com/office/drawing/2014/main" id="{47E179C6-7238-570F-D8F1-40E5B0C1305B}"/>
              </a:ext>
            </a:extLst>
          </p:cNvPr>
          <p:cNvSpPr/>
          <p:nvPr/>
        </p:nvSpPr>
        <p:spPr>
          <a:xfrm>
            <a:off x="5399691" y="2077431"/>
            <a:ext cx="2027210" cy="801959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5ABDB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8" name="Picture 27">
            <a:extLst>
              <a:ext uri="{FF2B5EF4-FFF2-40B4-BE49-F238E27FC236}">
                <a16:creationId xmlns:a16="http://schemas.microsoft.com/office/drawing/2014/main" id="{D55100B8-A140-0314-DE55-137B0212B32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08479" y="2018688"/>
            <a:ext cx="872414" cy="869205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F873D01A-81FE-EC25-2100-C620B5AE3F4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945818" y="2057106"/>
            <a:ext cx="924271" cy="823493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2D918DF3-040D-7B64-DD42-BF1B4F352DF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235016" y="2057106"/>
            <a:ext cx="924271" cy="823493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5312F649-2F4F-96E6-69E7-DB0CDAA3814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81718" y="2034250"/>
            <a:ext cx="872414" cy="869205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75F974AA-D8DB-E9BD-6446-28EC727E15B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92052" y="2018688"/>
            <a:ext cx="872414" cy="869205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B2C95623-6892-D4CC-C262-B71D7CF1963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75626" y="2018688"/>
            <a:ext cx="872414" cy="869205"/>
          </a:xfrm>
          <a:prstGeom prst="rect">
            <a:avLst/>
          </a:prstGeom>
        </p:spPr>
      </p:pic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FF97132C-9F53-ABE9-53F2-B479DED09A24}"/>
              </a:ext>
            </a:extLst>
          </p:cNvPr>
          <p:cNvSpPr/>
          <p:nvPr/>
        </p:nvSpPr>
        <p:spPr>
          <a:xfrm>
            <a:off x="5358312" y="2021863"/>
            <a:ext cx="2122581" cy="900329"/>
          </a:xfrm>
          <a:prstGeom prst="round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5" name="Picture 34">
            <a:extLst>
              <a:ext uri="{FF2B5EF4-FFF2-40B4-BE49-F238E27FC236}">
                <a16:creationId xmlns:a16="http://schemas.microsoft.com/office/drawing/2014/main" id="{62388BDD-B32C-7ABF-0326-0DCEDEE0424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64982" y="1201161"/>
            <a:ext cx="1642647" cy="1642647"/>
          </a:xfrm>
          <a:prstGeom prst="rect">
            <a:avLst/>
          </a:prstGeom>
        </p:spPr>
      </p:pic>
      <p:cxnSp>
        <p:nvCxnSpPr>
          <p:cNvPr id="36" name="Straight Arrow Connector 35">
            <a:extLst>
              <a:ext uri="{FF2B5EF4-FFF2-40B4-BE49-F238E27FC236}">
                <a16:creationId xmlns:a16="http://schemas.microsoft.com/office/drawing/2014/main" id="{04EA4838-B281-04B5-45F4-CA0F9D93E531}"/>
              </a:ext>
            </a:extLst>
          </p:cNvPr>
          <p:cNvCxnSpPr>
            <a:cxnSpLocks/>
          </p:cNvCxnSpPr>
          <p:nvPr/>
        </p:nvCxnSpPr>
        <p:spPr>
          <a:xfrm>
            <a:off x="8880627" y="2020968"/>
            <a:ext cx="366137" cy="210243"/>
          </a:xfrm>
          <a:prstGeom prst="straightConnector1">
            <a:avLst/>
          </a:prstGeom>
          <a:ln w="34925">
            <a:solidFill>
              <a:schemeClr val="tx1"/>
            </a:solidFill>
            <a:tailEnd type="triangle" w="sm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Arrow Connector 36">
            <a:extLst>
              <a:ext uri="{FF2B5EF4-FFF2-40B4-BE49-F238E27FC236}">
                <a16:creationId xmlns:a16="http://schemas.microsoft.com/office/drawing/2014/main" id="{39A48480-857D-E89D-A7EA-325D6C76074C}"/>
              </a:ext>
            </a:extLst>
          </p:cNvPr>
          <p:cNvCxnSpPr>
            <a:cxnSpLocks/>
          </p:cNvCxnSpPr>
          <p:nvPr/>
        </p:nvCxnSpPr>
        <p:spPr>
          <a:xfrm flipV="1">
            <a:off x="8889604" y="1490300"/>
            <a:ext cx="3078" cy="528873"/>
          </a:xfrm>
          <a:prstGeom prst="straightConnector1">
            <a:avLst/>
          </a:prstGeom>
          <a:ln w="28575">
            <a:solidFill>
              <a:schemeClr val="tx1"/>
            </a:solidFill>
            <a:tailEnd type="triangle" w="sm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315477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 animBg="1"/>
      <p:bldP spid="20" grpId="0"/>
      <p:bldP spid="21" grpId="0"/>
      <p:bldP spid="22" grpId="0"/>
      <p:bldP spid="3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C6C9871-D946-9A2B-B663-289D020391C7}"/>
              </a:ext>
            </a:extLst>
          </p:cNvPr>
          <p:cNvSpPr txBox="1">
            <a:spLocks/>
          </p:cNvSpPr>
          <p:nvPr/>
        </p:nvSpPr>
        <p:spPr>
          <a:xfrm>
            <a:off x="-178402" y="636660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2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FC32AD96-9606-87DE-9D9A-B36826209AC1}"/>
                  </a:ext>
                </a:extLst>
              </p:cNvPr>
              <p:cNvSpPr txBox="1"/>
              <p:nvPr/>
            </p:nvSpPr>
            <p:spPr>
              <a:xfrm>
                <a:off x="228600" y="1463861"/>
                <a:ext cx="9363456" cy="515525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indent="-514350" algn="l">
                  <a:buAutoNum type="arabicParenR"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+mn-cs"/>
                  </a:rPr>
                  <a:t>   </a:t>
                </a:r>
                <a:r>
                  <a:rPr kumimoji="0" lang="en-GB" sz="2800" b="0" i="0" u="none" strike="noStrike" kern="1200" cap="none" spc="0" normalizeH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+mn-cs"/>
                  </a:rPr>
                  <a:t> 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+mn-cs"/>
                  </a:rPr>
                  <a:t>Use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&lt;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+mn-cs"/>
                  </a:rPr>
                  <a:t>,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&gt;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+mn-cs"/>
                  </a:rPr>
                  <a:t> or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+mn-cs"/>
                  </a:rPr>
                  <a:t> to compare. </a:t>
                </a:r>
              </a:p>
              <a:p>
                <a:pPr algn="l"/>
                <a:endParaRPr lang="en-GB" sz="1400" dirty="0">
                  <a:latin typeface="Comic Sans MS" panose="030F0702030302020204" pitchFamily="66" charset="0"/>
                </a:endParaRP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         </a:t>
                </a: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2)		How much altogether? </a:t>
                </a:r>
              </a:p>
              <a:p>
                <a:pPr algn="l"/>
                <a:endParaRPr lang="en-GB" sz="14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14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14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14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14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14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1400" dirty="0">
                  <a:latin typeface="Comic Sans MS" panose="030F0702030302020204" pitchFamily="66" charset="0"/>
                </a:endParaRP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3)		A rectangle has        vertices.</a:t>
                </a: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       </a:t>
                </a:r>
              </a:p>
              <a:p>
                <a:pPr algn="l"/>
                <a:endParaRPr lang="en-GB" sz="14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700" dirty="0">
                  <a:latin typeface="Comic Sans MS" panose="030F0702030302020204" pitchFamily="66" charset="0"/>
                </a:endParaRP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4)		</a:t>
                </a:r>
              </a:p>
            </p:txBody>
          </p:sp>
        </mc:Choice>
        <mc:Fallback xmlns="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FC32AD96-9606-87DE-9D9A-B36826209AC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600" y="1463861"/>
                <a:ext cx="9363456" cy="5155257"/>
              </a:xfrm>
              <a:prstGeom prst="rect">
                <a:avLst/>
              </a:prstGeom>
              <a:blipFill>
                <a:blip r:embed="rId3"/>
                <a:stretch>
                  <a:fillRect l="-1693" t="-2600" b="-236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7" name="Picture 6">
            <a:extLst>
              <a:ext uri="{FF2B5EF4-FFF2-40B4-BE49-F238E27FC236}">
                <a16:creationId xmlns:a16="http://schemas.microsoft.com/office/drawing/2014/main" id="{373BB3DF-1ED9-D94D-B22B-F0BBB2B29B9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19301" y="1219266"/>
            <a:ext cx="1642647" cy="1642647"/>
          </a:xfrm>
          <a:prstGeom prst="rect">
            <a:avLst/>
          </a:prstGeom>
        </p:spPr>
      </p:pic>
      <p:graphicFrame>
        <p:nvGraphicFramePr>
          <p:cNvPr id="8" name="Table 16">
            <a:extLst>
              <a:ext uri="{FF2B5EF4-FFF2-40B4-BE49-F238E27FC236}">
                <a16:creationId xmlns:a16="http://schemas.microsoft.com/office/drawing/2014/main" id="{A5446B75-6020-B28D-D418-C9A2815EE76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50870492"/>
              </p:ext>
            </p:extLst>
          </p:nvPr>
        </p:nvGraphicFramePr>
        <p:xfrm>
          <a:off x="1332961" y="6034437"/>
          <a:ext cx="5257554" cy="52303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76259">
                  <a:extLst>
                    <a:ext uri="{9D8B030D-6E8A-4147-A177-3AD203B41FA5}">
                      <a16:colId xmlns:a16="http://schemas.microsoft.com/office/drawing/2014/main" val="796207727"/>
                    </a:ext>
                  </a:extLst>
                </a:gridCol>
                <a:gridCol w="876259">
                  <a:extLst>
                    <a:ext uri="{9D8B030D-6E8A-4147-A177-3AD203B41FA5}">
                      <a16:colId xmlns:a16="http://schemas.microsoft.com/office/drawing/2014/main" val="1362251202"/>
                    </a:ext>
                  </a:extLst>
                </a:gridCol>
                <a:gridCol w="876259">
                  <a:extLst>
                    <a:ext uri="{9D8B030D-6E8A-4147-A177-3AD203B41FA5}">
                      <a16:colId xmlns:a16="http://schemas.microsoft.com/office/drawing/2014/main" val="1190810013"/>
                    </a:ext>
                  </a:extLst>
                </a:gridCol>
                <a:gridCol w="876259">
                  <a:extLst>
                    <a:ext uri="{9D8B030D-6E8A-4147-A177-3AD203B41FA5}">
                      <a16:colId xmlns:a16="http://schemas.microsoft.com/office/drawing/2014/main" val="3535019813"/>
                    </a:ext>
                  </a:extLst>
                </a:gridCol>
                <a:gridCol w="876259">
                  <a:extLst>
                    <a:ext uri="{9D8B030D-6E8A-4147-A177-3AD203B41FA5}">
                      <a16:colId xmlns:a16="http://schemas.microsoft.com/office/drawing/2014/main" val="1910759875"/>
                    </a:ext>
                  </a:extLst>
                </a:gridCol>
                <a:gridCol w="876259">
                  <a:extLst>
                    <a:ext uri="{9D8B030D-6E8A-4147-A177-3AD203B41FA5}">
                      <a16:colId xmlns:a16="http://schemas.microsoft.com/office/drawing/2014/main" val="3437713819"/>
                    </a:ext>
                  </a:extLst>
                </a:gridCol>
              </a:tblGrid>
              <a:tr h="523032"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55</a:t>
                      </a: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50</a:t>
                      </a: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45</a:t>
                      </a: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35</a:t>
                      </a: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30</a:t>
                      </a: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42362783"/>
                  </a:ext>
                </a:extLst>
              </a:tr>
            </a:tbl>
          </a:graphicData>
        </a:graphic>
      </p:graphicFrame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2DE335CB-27F7-B7E8-9390-51CC817A360B}"/>
              </a:ext>
            </a:extLst>
          </p:cNvPr>
          <p:cNvCxnSpPr>
            <a:cxnSpLocks/>
          </p:cNvCxnSpPr>
          <p:nvPr/>
        </p:nvCxnSpPr>
        <p:spPr>
          <a:xfrm flipH="1" flipV="1">
            <a:off x="8421120" y="2044565"/>
            <a:ext cx="560249" cy="1"/>
          </a:xfrm>
          <a:prstGeom prst="straightConnector1">
            <a:avLst/>
          </a:prstGeom>
          <a:ln w="28575">
            <a:solidFill>
              <a:schemeClr val="tx1"/>
            </a:solidFill>
            <a:tailEnd type="triangle" w="sm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E05FE995-8DB1-AC85-A525-48B89613088B}"/>
              </a:ext>
            </a:extLst>
          </p:cNvPr>
          <p:cNvCxnSpPr>
            <a:cxnSpLocks/>
          </p:cNvCxnSpPr>
          <p:nvPr/>
        </p:nvCxnSpPr>
        <p:spPr>
          <a:xfrm flipH="1" flipV="1">
            <a:off x="8899432" y="1674392"/>
            <a:ext cx="51619" cy="370173"/>
          </a:xfrm>
          <a:prstGeom prst="straightConnector1">
            <a:avLst/>
          </a:prstGeom>
          <a:ln w="34925">
            <a:solidFill>
              <a:schemeClr val="tx1"/>
            </a:solidFill>
            <a:tailEnd type="triangle" w="sm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Oval 10">
            <a:extLst>
              <a:ext uri="{FF2B5EF4-FFF2-40B4-BE49-F238E27FC236}">
                <a16:creationId xmlns:a16="http://schemas.microsoft.com/office/drawing/2014/main" id="{04849F7C-9933-7CFD-1939-7573EBA2892D}"/>
              </a:ext>
            </a:extLst>
          </p:cNvPr>
          <p:cNvSpPr/>
          <p:nvPr/>
        </p:nvSpPr>
        <p:spPr>
          <a:xfrm>
            <a:off x="2960176" y="2098819"/>
            <a:ext cx="648000" cy="648000"/>
          </a:xfrm>
          <a:prstGeom prst="ellipse">
            <a:avLst/>
          </a:prstGeom>
          <a:solidFill>
            <a:schemeClr val="bg1"/>
          </a:solidFill>
          <a:ln w="19050">
            <a:solidFill>
              <a:srgbClr val="5ABDB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endParaRPr lang="en-GB" sz="2800" dirty="0">
              <a:solidFill>
                <a:srgbClr val="FF0000"/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1F219354-523F-ECFF-F4F2-1A8ACE93BAE1}"/>
              </a:ext>
            </a:extLst>
          </p:cNvPr>
          <p:cNvSpPr/>
          <p:nvPr/>
        </p:nvSpPr>
        <p:spPr>
          <a:xfrm>
            <a:off x="1205900" y="2151198"/>
            <a:ext cx="608371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prstClr val="black"/>
                </a:solidFill>
                <a:latin typeface="Comic Sans MS" panose="030F0702030302020204" pitchFamily="66" charset="0"/>
              </a:rPr>
              <a:t>£5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+ </a:t>
            </a:r>
            <a:r>
              <a:rPr lang="en-GB" sz="2800" dirty="0">
                <a:solidFill>
                  <a:prstClr val="black"/>
                </a:solidFill>
                <a:latin typeface="Comic Sans MS" panose="030F0702030302020204" pitchFamily="66" charset="0"/>
                <a:ea typeface="Cambria Math" panose="02040503050406030204" pitchFamily="18" charset="0"/>
              </a:rPr>
              <a:t>50p        </a:t>
            </a:r>
            <a:r>
              <a:rPr lang="en-GB" sz="2800" dirty="0" err="1">
                <a:solidFill>
                  <a:prstClr val="black"/>
                </a:solidFill>
                <a:latin typeface="Comic Sans MS" panose="030F0702030302020204" pitchFamily="66" charset="0"/>
                <a:ea typeface="Cambria Math" panose="02040503050406030204" pitchFamily="18" charset="0"/>
              </a:rPr>
              <a:t>50p</a:t>
            </a:r>
            <a:r>
              <a:rPr lang="en-GB" sz="2800" dirty="0">
                <a:solidFill>
                  <a:prstClr val="black"/>
                </a:solidFill>
                <a:latin typeface="Comic Sans MS" panose="030F0702030302020204" pitchFamily="66" charset="0"/>
                <a:ea typeface="Cambria Math" panose="02040503050406030204" pitchFamily="18" charset="0"/>
              </a:rPr>
              <a:t>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+ </a:t>
            </a:r>
            <a:r>
              <a:rPr lang="en-GB" sz="2800" dirty="0">
                <a:solidFill>
                  <a:prstClr val="black"/>
                </a:solidFill>
                <a:latin typeface="Comic Sans MS" panose="030F0702030302020204" pitchFamily="66" charset="0"/>
                <a:ea typeface="Cambria Math" panose="02040503050406030204" pitchFamily="18" charset="0"/>
              </a:rPr>
              <a:t>£2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+ </a:t>
            </a:r>
            <a:r>
              <a:rPr lang="en-GB" sz="2800" dirty="0">
                <a:solidFill>
                  <a:prstClr val="black"/>
                </a:solidFill>
                <a:latin typeface="Comic Sans MS" panose="030F0702030302020204" pitchFamily="66" charset="0"/>
                <a:ea typeface="Cambria Math" panose="02040503050406030204" pitchFamily="18" charset="0"/>
              </a:rPr>
              <a:t>£1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+ </a:t>
            </a:r>
            <a:r>
              <a:rPr lang="en-GB" sz="2800" dirty="0">
                <a:solidFill>
                  <a:prstClr val="black"/>
                </a:solidFill>
                <a:latin typeface="Comic Sans MS" panose="030F0702030302020204" pitchFamily="66" charset="0"/>
                <a:ea typeface="Cambria Math" panose="02040503050406030204" pitchFamily="18" charset="0"/>
              </a:rPr>
              <a:t>£2</a:t>
            </a:r>
            <a:endParaRPr lang="en-GB" sz="2800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1C1FF624-DF1C-E1E1-406F-2A193C5F8D76}"/>
              </a:ext>
            </a:extLst>
          </p:cNvPr>
          <p:cNvSpPr txBox="1"/>
          <p:nvPr/>
        </p:nvSpPr>
        <p:spPr>
          <a:xfrm>
            <a:off x="3942026" y="4827312"/>
            <a:ext cx="648000" cy="648000"/>
          </a:xfrm>
          <a:prstGeom prst="rect">
            <a:avLst/>
          </a:prstGeom>
          <a:noFill/>
          <a:ln w="19050">
            <a:solidFill>
              <a:srgbClr val="5ABDB8"/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en-GB" sz="28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9470506B-9386-0762-C991-2BFBBDD1D60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02249" y="3538494"/>
            <a:ext cx="1005927" cy="896190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DCB30654-E848-EA6D-47C5-A26ABEC0D9B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76508" y="3538494"/>
            <a:ext cx="1005927" cy="896190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38F06E45-9504-F0F2-5D3B-EC06D0331AB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50767" y="3538494"/>
            <a:ext cx="1005927" cy="896190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E02CBECF-E7B0-C5DF-0054-7958815ECD9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925026" y="3450095"/>
            <a:ext cx="1079086" cy="1072989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89C7FEBC-DD7B-F67C-F920-67CCC229AE5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772443" y="3517157"/>
            <a:ext cx="944962" cy="9388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998133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C6C9871-D946-9A2B-B663-289D020391C7}"/>
              </a:ext>
            </a:extLst>
          </p:cNvPr>
          <p:cNvSpPr txBox="1">
            <a:spLocks/>
          </p:cNvSpPr>
          <p:nvPr/>
        </p:nvSpPr>
        <p:spPr>
          <a:xfrm>
            <a:off x="-178402" y="636660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2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64540D9C-DC5E-D690-7D49-49E8ECF73CB5}"/>
                  </a:ext>
                </a:extLst>
              </p:cNvPr>
              <p:cNvSpPr txBox="1"/>
              <p:nvPr/>
            </p:nvSpPr>
            <p:spPr>
              <a:xfrm>
                <a:off x="228600" y="1463864"/>
                <a:ext cx="9363456" cy="515525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indent="-514350" algn="l">
                  <a:buAutoNum type="arabicParenR"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+mn-cs"/>
                  </a:rPr>
                  <a:t>   </a:t>
                </a:r>
                <a:r>
                  <a:rPr kumimoji="0" lang="en-GB" sz="2800" b="0" i="0" u="none" strike="noStrike" kern="1200" cap="none" spc="0" normalizeH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+mn-cs"/>
                  </a:rPr>
                  <a:t> 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+mn-cs"/>
                  </a:rPr>
                  <a:t>Use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&lt;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+mn-cs"/>
                  </a:rPr>
                  <a:t>,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&gt;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+mn-cs"/>
                  </a:rPr>
                  <a:t> or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+mn-cs"/>
                  </a:rPr>
                  <a:t> to compare. </a:t>
                </a:r>
              </a:p>
              <a:p>
                <a:pPr algn="l"/>
                <a:endParaRPr lang="en-GB" sz="1400" dirty="0">
                  <a:latin typeface="Comic Sans MS" panose="030F0702030302020204" pitchFamily="66" charset="0"/>
                </a:endParaRP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         </a:t>
                </a: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2)		How much altogether? </a:t>
                </a:r>
              </a:p>
              <a:p>
                <a:pPr algn="l"/>
                <a:endParaRPr lang="en-GB" sz="14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14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14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14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14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14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1400" dirty="0">
                  <a:latin typeface="Comic Sans MS" panose="030F0702030302020204" pitchFamily="66" charset="0"/>
                </a:endParaRP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3)		A rectangle has        vertices.</a:t>
                </a: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       </a:t>
                </a:r>
              </a:p>
              <a:p>
                <a:pPr algn="l"/>
                <a:endParaRPr lang="en-GB" sz="14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700" dirty="0">
                  <a:latin typeface="Comic Sans MS" panose="030F0702030302020204" pitchFamily="66" charset="0"/>
                </a:endParaRP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4)		</a:t>
                </a:r>
              </a:p>
            </p:txBody>
          </p:sp>
        </mc:Choice>
        <mc:Fallback xmlns="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64540D9C-DC5E-D690-7D49-49E8ECF73CB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600" y="1463864"/>
                <a:ext cx="9363456" cy="5155257"/>
              </a:xfrm>
              <a:prstGeom prst="rect">
                <a:avLst/>
              </a:prstGeom>
              <a:blipFill>
                <a:blip r:embed="rId3"/>
                <a:stretch>
                  <a:fillRect l="-1693" t="-2600" b="-236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7" name="Picture 6">
            <a:extLst>
              <a:ext uri="{FF2B5EF4-FFF2-40B4-BE49-F238E27FC236}">
                <a16:creationId xmlns:a16="http://schemas.microsoft.com/office/drawing/2014/main" id="{AA91F9F4-0068-EF9E-F56F-39FDA5D76B4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02249" y="3538497"/>
            <a:ext cx="1005927" cy="89619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8CE66173-5C1A-1315-00F4-08E9855EF1D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76508" y="3538497"/>
            <a:ext cx="1005927" cy="89619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CECD3E53-A919-9CF5-AFB4-EE6EF970562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50767" y="3538497"/>
            <a:ext cx="1005927" cy="89619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94A2450C-81D0-92E6-B3DD-30FE1A9D90C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25026" y="3450098"/>
            <a:ext cx="1079086" cy="1072989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45920820-46ED-2A21-ED8C-109D981D317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772443" y="3517160"/>
            <a:ext cx="944962" cy="938865"/>
          </a:xfrm>
          <a:prstGeom prst="rect">
            <a:avLst/>
          </a:prstGeom>
        </p:spPr>
      </p:pic>
      <p:graphicFrame>
        <p:nvGraphicFramePr>
          <p:cNvPr id="13" name="Table 16">
            <a:extLst>
              <a:ext uri="{FF2B5EF4-FFF2-40B4-BE49-F238E27FC236}">
                <a16:creationId xmlns:a16="http://schemas.microsoft.com/office/drawing/2014/main" id="{8F4D51A1-6866-BD7E-56A6-E826129126A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10834240"/>
              </p:ext>
            </p:extLst>
          </p:nvPr>
        </p:nvGraphicFramePr>
        <p:xfrm>
          <a:off x="1332961" y="6034440"/>
          <a:ext cx="5257554" cy="52303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76259">
                  <a:extLst>
                    <a:ext uri="{9D8B030D-6E8A-4147-A177-3AD203B41FA5}">
                      <a16:colId xmlns:a16="http://schemas.microsoft.com/office/drawing/2014/main" val="796207727"/>
                    </a:ext>
                  </a:extLst>
                </a:gridCol>
                <a:gridCol w="876259">
                  <a:extLst>
                    <a:ext uri="{9D8B030D-6E8A-4147-A177-3AD203B41FA5}">
                      <a16:colId xmlns:a16="http://schemas.microsoft.com/office/drawing/2014/main" val="1362251202"/>
                    </a:ext>
                  </a:extLst>
                </a:gridCol>
                <a:gridCol w="876259">
                  <a:extLst>
                    <a:ext uri="{9D8B030D-6E8A-4147-A177-3AD203B41FA5}">
                      <a16:colId xmlns:a16="http://schemas.microsoft.com/office/drawing/2014/main" val="1190810013"/>
                    </a:ext>
                  </a:extLst>
                </a:gridCol>
                <a:gridCol w="876259">
                  <a:extLst>
                    <a:ext uri="{9D8B030D-6E8A-4147-A177-3AD203B41FA5}">
                      <a16:colId xmlns:a16="http://schemas.microsoft.com/office/drawing/2014/main" val="3535019813"/>
                    </a:ext>
                  </a:extLst>
                </a:gridCol>
                <a:gridCol w="876259">
                  <a:extLst>
                    <a:ext uri="{9D8B030D-6E8A-4147-A177-3AD203B41FA5}">
                      <a16:colId xmlns:a16="http://schemas.microsoft.com/office/drawing/2014/main" val="1910759875"/>
                    </a:ext>
                  </a:extLst>
                </a:gridCol>
                <a:gridCol w="876259">
                  <a:extLst>
                    <a:ext uri="{9D8B030D-6E8A-4147-A177-3AD203B41FA5}">
                      <a16:colId xmlns:a16="http://schemas.microsoft.com/office/drawing/2014/main" val="3437713819"/>
                    </a:ext>
                  </a:extLst>
                </a:gridCol>
              </a:tblGrid>
              <a:tr h="523032"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55</a:t>
                      </a: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50</a:t>
                      </a: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45</a:t>
                      </a: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35</a:t>
                      </a: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30</a:t>
                      </a: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42362783"/>
                  </a:ext>
                </a:extLst>
              </a:tr>
            </a:tbl>
          </a:graphicData>
        </a:graphic>
      </p:graphicFrame>
      <p:sp>
        <p:nvSpPr>
          <p:cNvPr id="16" name="Oval 15">
            <a:extLst>
              <a:ext uri="{FF2B5EF4-FFF2-40B4-BE49-F238E27FC236}">
                <a16:creationId xmlns:a16="http://schemas.microsoft.com/office/drawing/2014/main" id="{6F672893-606B-9544-7533-B0F101E35E21}"/>
              </a:ext>
            </a:extLst>
          </p:cNvPr>
          <p:cNvSpPr/>
          <p:nvPr/>
        </p:nvSpPr>
        <p:spPr>
          <a:xfrm>
            <a:off x="2960176" y="2098822"/>
            <a:ext cx="648000" cy="648000"/>
          </a:xfrm>
          <a:prstGeom prst="ellipse">
            <a:avLst/>
          </a:prstGeom>
          <a:solidFill>
            <a:schemeClr val="bg1"/>
          </a:solidFill>
          <a:ln w="19050">
            <a:solidFill>
              <a:srgbClr val="5ABDB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endParaRPr lang="en-GB" sz="2800" dirty="0">
              <a:solidFill>
                <a:srgbClr val="FF0000"/>
              </a:solidFill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AAB939E5-E961-59F2-5656-5C83F2C3D1D3}"/>
              </a:ext>
            </a:extLst>
          </p:cNvPr>
          <p:cNvSpPr/>
          <p:nvPr/>
        </p:nvSpPr>
        <p:spPr>
          <a:xfrm>
            <a:off x="1205900" y="2151201"/>
            <a:ext cx="608371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prstClr val="black"/>
                </a:solidFill>
                <a:latin typeface="Comic Sans MS" panose="030F0702030302020204" pitchFamily="66" charset="0"/>
              </a:rPr>
              <a:t>£5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+ </a:t>
            </a:r>
            <a:r>
              <a:rPr lang="en-GB" sz="2800" dirty="0">
                <a:solidFill>
                  <a:prstClr val="black"/>
                </a:solidFill>
                <a:latin typeface="Comic Sans MS" panose="030F0702030302020204" pitchFamily="66" charset="0"/>
                <a:ea typeface="Cambria Math" panose="02040503050406030204" pitchFamily="18" charset="0"/>
              </a:rPr>
              <a:t>50p        </a:t>
            </a:r>
            <a:r>
              <a:rPr lang="en-GB" sz="2800" dirty="0" err="1">
                <a:solidFill>
                  <a:prstClr val="black"/>
                </a:solidFill>
                <a:latin typeface="Comic Sans MS" panose="030F0702030302020204" pitchFamily="66" charset="0"/>
                <a:ea typeface="Cambria Math" panose="02040503050406030204" pitchFamily="18" charset="0"/>
              </a:rPr>
              <a:t>50p</a:t>
            </a:r>
            <a:r>
              <a:rPr lang="en-GB" sz="2800" dirty="0">
                <a:solidFill>
                  <a:prstClr val="black"/>
                </a:solidFill>
                <a:latin typeface="Comic Sans MS" panose="030F0702030302020204" pitchFamily="66" charset="0"/>
                <a:ea typeface="Cambria Math" panose="02040503050406030204" pitchFamily="18" charset="0"/>
              </a:rPr>
              <a:t>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+ </a:t>
            </a:r>
            <a:r>
              <a:rPr lang="en-GB" sz="2800" dirty="0">
                <a:solidFill>
                  <a:prstClr val="black"/>
                </a:solidFill>
                <a:latin typeface="Comic Sans MS" panose="030F0702030302020204" pitchFamily="66" charset="0"/>
                <a:ea typeface="Cambria Math" panose="02040503050406030204" pitchFamily="18" charset="0"/>
              </a:rPr>
              <a:t>£2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+ </a:t>
            </a:r>
            <a:r>
              <a:rPr lang="en-GB" sz="2800" dirty="0">
                <a:solidFill>
                  <a:prstClr val="black"/>
                </a:solidFill>
                <a:latin typeface="Comic Sans MS" panose="030F0702030302020204" pitchFamily="66" charset="0"/>
                <a:ea typeface="Cambria Math" panose="02040503050406030204" pitchFamily="18" charset="0"/>
              </a:rPr>
              <a:t>£1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+ </a:t>
            </a:r>
            <a:r>
              <a:rPr lang="en-GB" sz="2800" dirty="0">
                <a:solidFill>
                  <a:prstClr val="black"/>
                </a:solidFill>
                <a:latin typeface="Comic Sans MS" panose="030F0702030302020204" pitchFamily="66" charset="0"/>
                <a:ea typeface="Cambria Math" panose="02040503050406030204" pitchFamily="18" charset="0"/>
              </a:rPr>
              <a:t>£2</a:t>
            </a:r>
            <a:endParaRPr lang="en-GB" sz="2800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E2293A72-BDD4-C035-FA14-60FE8174849A}"/>
              </a:ext>
            </a:extLst>
          </p:cNvPr>
          <p:cNvSpPr txBox="1"/>
          <p:nvPr/>
        </p:nvSpPr>
        <p:spPr>
          <a:xfrm>
            <a:off x="3942026" y="4827315"/>
            <a:ext cx="648000" cy="648000"/>
          </a:xfrm>
          <a:prstGeom prst="rect">
            <a:avLst/>
          </a:prstGeom>
          <a:noFill/>
          <a:ln w="19050">
            <a:solidFill>
              <a:srgbClr val="5ABDB8"/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en-GB" sz="28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486524FB-8D43-050F-0E68-FC3AAE360EBE}"/>
              </a:ext>
            </a:extLst>
          </p:cNvPr>
          <p:cNvSpPr txBox="1"/>
          <p:nvPr/>
        </p:nvSpPr>
        <p:spPr>
          <a:xfrm>
            <a:off x="6717405" y="3697190"/>
            <a:ext cx="8405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37p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663AF14F-CDA2-5F38-438C-6D23E9D05720}"/>
              </a:ext>
            </a:extLst>
          </p:cNvPr>
          <p:cNvSpPr txBox="1"/>
          <p:nvPr/>
        </p:nvSpPr>
        <p:spPr>
          <a:xfrm flipH="1">
            <a:off x="4045347" y="4908755"/>
            <a:ext cx="62110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B585C675-0AC7-A7A9-F1D7-9C52D7325824}"/>
              </a:ext>
            </a:extLst>
          </p:cNvPr>
          <p:cNvSpPr txBox="1"/>
          <p:nvPr/>
        </p:nvSpPr>
        <p:spPr>
          <a:xfrm>
            <a:off x="3951369" y="6026033"/>
            <a:ext cx="866208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40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Box 21">
                <a:extLst>
                  <a:ext uri="{FF2B5EF4-FFF2-40B4-BE49-F238E27FC236}">
                    <a16:creationId xmlns:a16="http://schemas.microsoft.com/office/drawing/2014/main" id="{B60DE21D-B43C-EB1C-322F-176CE14A2285}"/>
                  </a:ext>
                </a:extLst>
              </p:cNvPr>
              <p:cNvSpPr txBox="1"/>
              <p:nvPr/>
            </p:nvSpPr>
            <p:spPr>
              <a:xfrm>
                <a:off x="2960176" y="2118108"/>
                <a:ext cx="674260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l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GB" sz="3200" b="0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3200" dirty="0">
                  <a:solidFill>
                    <a:srgbClr val="FF0000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22" name="TextBox 21">
                <a:extLst>
                  <a:ext uri="{FF2B5EF4-FFF2-40B4-BE49-F238E27FC236}">
                    <a16:creationId xmlns:a16="http://schemas.microsoft.com/office/drawing/2014/main" id="{B60DE21D-B43C-EB1C-322F-176CE14A228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60176" y="2118108"/>
                <a:ext cx="674260" cy="584775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3" name="Picture 22">
            <a:extLst>
              <a:ext uri="{FF2B5EF4-FFF2-40B4-BE49-F238E27FC236}">
                <a16:creationId xmlns:a16="http://schemas.microsoft.com/office/drawing/2014/main" id="{36EFEE47-7D19-AF1E-7A09-CE525A2A13D9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19301" y="1219266"/>
            <a:ext cx="1642647" cy="1642647"/>
          </a:xfrm>
          <a:prstGeom prst="rect">
            <a:avLst/>
          </a:prstGeom>
        </p:spPr>
      </p:pic>
      <p:cxnSp>
        <p:nvCxnSpPr>
          <p:cNvPr id="24" name="Straight Arrow Connector 23">
            <a:extLst>
              <a:ext uri="{FF2B5EF4-FFF2-40B4-BE49-F238E27FC236}">
                <a16:creationId xmlns:a16="http://schemas.microsoft.com/office/drawing/2014/main" id="{33318570-9EBF-86D8-C309-2726A6837B8D}"/>
              </a:ext>
            </a:extLst>
          </p:cNvPr>
          <p:cNvCxnSpPr>
            <a:cxnSpLocks/>
          </p:cNvCxnSpPr>
          <p:nvPr/>
        </p:nvCxnSpPr>
        <p:spPr>
          <a:xfrm flipH="1" flipV="1">
            <a:off x="8421120" y="2044565"/>
            <a:ext cx="560249" cy="1"/>
          </a:xfrm>
          <a:prstGeom prst="straightConnector1">
            <a:avLst/>
          </a:prstGeom>
          <a:ln w="28575">
            <a:solidFill>
              <a:schemeClr val="tx1"/>
            </a:solidFill>
            <a:tailEnd type="triangle" w="sm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>
            <a:extLst>
              <a:ext uri="{FF2B5EF4-FFF2-40B4-BE49-F238E27FC236}">
                <a16:creationId xmlns:a16="http://schemas.microsoft.com/office/drawing/2014/main" id="{DC6D3317-C6F2-7570-EA7B-9BCDC138DC8E}"/>
              </a:ext>
            </a:extLst>
          </p:cNvPr>
          <p:cNvCxnSpPr>
            <a:cxnSpLocks/>
          </p:cNvCxnSpPr>
          <p:nvPr/>
        </p:nvCxnSpPr>
        <p:spPr>
          <a:xfrm flipH="1" flipV="1">
            <a:off x="8899432" y="1674392"/>
            <a:ext cx="51619" cy="370173"/>
          </a:xfrm>
          <a:prstGeom prst="straightConnector1">
            <a:avLst/>
          </a:prstGeom>
          <a:ln w="34925">
            <a:solidFill>
              <a:schemeClr val="tx1"/>
            </a:solidFill>
            <a:tailEnd type="triangle" w="sm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266225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0" grpId="0"/>
      <p:bldP spid="21" grpId="0"/>
      <p:bldP spid="2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C6C9871-D946-9A2B-B663-289D020391C7}"/>
              </a:ext>
            </a:extLst>
          </p:cNvPr>
          <p:cNvSpPr txBox="1">
            <a:spLocks/>
          </p:cNvSpPr>
          <p:nvPr/>
        </p:nvSpPr>
        <p:spPr>
          <a:xfrm>
            <a:off x="-178402" y="636660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3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FFCA32-DACC-0C9A-3B7E-E75B7D91168C}"/>
              </a:ext>
            </a:extLst>
          </p:cNvPr>
          <p:cNvSpPr txBox="1"/>
          <p:nvPr/>
        </p:nvSpPr>
        <p:spPr>
          <a:xfrm>
            <a:off x="225683" y="1464330"/>
            <a:ext cx="8859471" cy="45704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latin typeface="Comic Sans MS" panose="030F0702030302020204" pitchFamily="66" charset="0"/>
              </a:rPr>
              <a:t>1)		How much more does the drink cost?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  </a:t>
            </a: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                                     </a:t>
            </a:r>
            <a:endParaRPr lang="en-GB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2)		£5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>
                <a:latin typeface="Comic Sans MS" panose="030F0702030302020204" pitchFamily="66" charset="0"/>
              </a:rPr>
              <a:t> £5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>
                <a:latin typeface="Comic Sans MS" panose="030F0702030302020204" pitchFamily="66" charset="0"/>
              </a:rPr>
              <a:t> 20p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>
                <a:latin typeface="Comic Sans MS" panose="030F0702030302020204" pitchFamily="66" charset="0"/>
              </a:rPr>
              <a:t> £</a:t>
            </a:r>
            <a:r>
              <a:rPr lang="en-GB" sz="2800" u="sng" dirty="0">
                <a:latin typeface="Comic Sans MS" panose="030F0702030302020204" pitchFamily="66" charset="0"/>
              </a:rPr>
              <a:t>   </a:t>
            </a:r>
            <a:r>
              <a:rPr lang="en-GB" sz="2800" dirty="0">
                <a:latin typeface="Comic Sans MS" panose="030F0702030302020204" pitchFamily="66" charset="0"/>
              </a:rPr>
              <a:t> and </a:t>
            </a:r>
            <a:r>
              <a:rPr lang="en-GB" sz="2800" u="sng" dirty="0">
                <a:latin typeface="Comic Sans MS" panose="030F0702030302020204" pitchFamily="66" charset="0"/>
              </a:rPr>
              <a:t>    </a:t>
            </a:r>
            <a:r>
              <a:rPr lang="en-GB" sz="2800" dirty="0">
                <a:uFill>
                  <a:solidFill>
                    <a:schemeClr val="tx1"/>
                  </a:solidFill>
                </a:uFill>
                <a:latin typeface="Comic Sans MS" panose="030F0702030302020204" pitchFamily="66" charset="0"/>
              </a:rPr>
              <a:t>p</a:t>
            </a:r>
          </a:p>
          <a:p>
            <a:pPr algn="l"/>
            <a:endParaRPr lang="en-GB" sz="1300" dirty="0">
              <a:latin typeface="Comic Sans MS" panose="030F0702030302020204" pitchFamily="66" charset="0"/>
            </a:endParaRPr>
          </a:p>
          <a:p>
            <a:pPr algn="l"/>
            <a:endParaRPr lang="en-GB" sz="1300" dirty="0">
              <a:latin typeface="Comic Sans MS" panose="030F0702030302020204" pitchFamily="66" charset="0"/>
            </a:endParaRPr>
          </a:p>
          <a:p>
            <a:pPr algn="l"/>
            <a:endParaRPr lang="en-GB" sz="1300" dirty="0">
              <a:latin typeface="Comic Sans MS" panose="030F0702030302020204" pitchFamily="66" charset="0"/>
            </a:endParaRPr>
          </a:p>
          <a:p>
            <a:pPr marL="514350" indent="-514350" algn="l">
              <a:buAutoNum type="arabicParenR" startAt="3"/>
            </a:pPr>
            <a:r>
              <a:rPr lang="en-GB" sz="2800" dirty="0">
                <a:latin typeface="Comic Sans MS" panose="030F0702030302020204" pitchFamily="66" charset="0"/>
              </a:rPr>
              <a:t>    How many faces?</a:t>
            </a: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 </a:t>
            </a:r>
            <a:endParaRPr lang="en-GB" sz="1400" dirty="0">
              <a:latin typeface="Comic Sans MS" panose="030F0702030302020204" pitchFamily="66" charset="0"/>
            </a:endParaRP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4)		I can make        equal groups of 4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2B30EE0-A8CA-088D-3B99-F9C3AEE2103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46875" y="1201161"/>
            <a:ext cx="1642647" cy="1642647"/>
          </a:xfrm>
          <a:prstGeom prst="rect">
            <a:avLst/>
          </a:prstGeom>
        </p:spPr>
      </p:pic>
      <p:sp>
        <p:nvSpPr>
          <p:cNvPr id="8" name="AutoShape 2">
            <a:extLst>
              <a:ext uri="{FF2B5EF4-FFF2-40B4-BE49-F238E27FC236}">
                <a16:creationId xmlns:a16="http://schemas.microsoft.com/office/drawing/2014/main" id="{1E3B3AA1-E1B1-233F-4A6F-409CE83E7670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794920" y="352351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9" name="AutoShape 4">
            <a:extLst>
              <a:ext uri="{FF2B5EF4-FFF2-40B4-BE49-F238E27FC236}">
                <a16:creationId xmlns:a16="http://schemas.microsoft.com/office/drawing/2014/main" id="{741BEA06-089B-0C48-94F7-06B0A986A4A3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947320" y="367591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" name="AutoShape 6">
            <a:extLst>
              <a:ext uri="{FF2B5EF4-FFF2-40B4-BE49-F238E27FC236}">
                <a16:creationId xmlns:a16="http://schemas.microsoft.com/office/drawing/2014/main" id="{2CB4FFB4-94E2-466D-5FB7-4DC93E93A19D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099720" y="382831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3AA3293E-7082-867F-1134-EB85F836093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4353729">
            <a:off x="4222071" y="3865767"/>
            <a:ext cx="1198550" cy="1449094"/>
          </a:xfrm>
          <a:prstGeom prst="rect">
            <a:avLst/>
          </a:prstGeom>
        </p:spPr>
      </p:pic>
      <p:sp>
        <p:nvSpPr>
          <p:cNvPr id="12" name="AutoShape 8">
            <a:extLst>
              <a:ext uri="{FF2B5EF4-FFF2-40B4-BE49-F238E27FC236}">
                <a16:creationId xmlns:a16="http://schemas.microsoft.com/office/drawing/2014/main" id="{E83B53A8-BD63-ADA8-4966-3333CC87EAB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252120" y="398071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3" name="AutoShape 10">
            <a:extLst>
              <a:ext uri="{FF2B5EF4-FFF2-40B4-BE49-F238E27FC236}">
                <a16:creationId xmlns:a16="http://schemas.microsoft.com/office/drawing/2014/main" id="{8749A299-9158-11BB-D015-916E3EBEFAC5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404520" y="413311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4" name="AutoShape 12">
            <a:extLst>
              <a:ext uri="{FF2B5EF4-FFF2-40B4-BE49-F238E27FC236}">
                <a16:creationId xmlns:a16="http://schemas.microsoft.com/office/drawing/2014/main" id="{AD7D0C36-371A-D49C-1138-FC6CAA155786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6255434" y="4583441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5" name="AutoShape 12">
            <a:extLst>
              <a:ext uri="{FF2B5EF4-FFF2-40B4-BE49-F238E27FC236}">
                <a16:creationId xmlns:a16="http://schemas.microsoft.com/office/drawing/2014/main" id="{8489F352-1A65-5454-2583-1AB3B67746CD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6830740" y="4267158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6" name="AutoShape 12">
            <a:extLst>
              <a:ext uri="{FF2B5EF4-FFF2-40B4-BE49-F238E27FC236}">
                <a16:creationId xmlns:a16="http://schemas.microsoft.com/office/drawing/2014/main" id="{2D04021B-3892-793B-58E2-B18DF430A285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709320" y="443791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7" name="AutoShape 12">
            <a:extLst>
              <a:ext uri="{FF2B5EF4-FFF2-40B4-BE49-F238E27FC236}">
                <a16:creationId xmlns:a16="http://schemas.microsoft.com/office/drawing/2014/main" id="{1E301A04-30A7-9668-772B-9866CBE11FB7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7494683" y="437764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8" name="AutoShape 12">
            <a:extLst>
              <a:ext uri="{FF2B5EF4-FFF2-40B4-BE49-F238E27FC236}">
                <a16:creationId xmlns:a16="http://schemas.microsoft.com/office/drawing/2014/main" id="{5D8D4650-4F6E-D86D-9E2A-4BCE2E20D84A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0192600" y="4228718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9" name="AutoShape 12">
            <a:extLst>
              <a:ext uri="{FF2B5EF4-FFF2-40B4-BE49-F238E27FC236}">
                <a16:creationId xmlns:a16="http://schemas.microsoft.com/office/drawing/2014/main" id="{BF1DD8DB-92A7-4966-08C1-16401CF16CE4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565912" y="4695781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0" name="AutoShape 12">
            <a:extLst>
              <a:ext uri="{FF2B5EF4-FFF2-40B4-BE49-F238E27FC236}">
                <a16:creationId xmlns:a16="http://schemas.microsoft.com/office/drawing/2014/main" id="{292A4B21-6E48-896C-FA79-728FFE10725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6159674" y="4664288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098993D2-3653-DB4E-E672-0BD215C4602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46875" y="1201161"/>
            <a:ext cx="1642647" cy="1642647"/>
          </a:xfrm>
          <a:prstGeom prst="rect">
            <a:avLst/>
          </a:prstGeom>
        </p:spPr>
      </p:pic>
      <p:cxnSp>
        <p:nvCxnSpPr>
          <p:cNvPr id="22" name="Straight Arrow Connector 21">
            <a:extLst>
              <a:ext uri="{FF2B5EF4-FFF2-40B4-BE49-F238E27FC236}">
                <a16:creationId xmlns:a16="http://schemas.microsoft.com/office/drawing/2014/main" id="{CCE08D98-6194-CF75-B848-734636813E8B}"/>
              </a:ext>
            </a:extLst>
          </p:cNvPr>
          <p:cNvCxnSpPr>
            <a:cxnSpLocks/>
          </p:cNvCxnSpPr>
          <p:nvPr/>
        </p:nvCxnSpPr>
        <p:spPr>
          <a:xfrm flipV="1">
            <a:off x="8868198" y="2018509"/>
            <a:ext cx="516131" cy="7951"/>
          </a:xfrm>
          <a:prstGeom prst="straightConnector1">
            <a:avLst/>
          </a:prstGeom>
          <a:ln w="28575">
            <a:solidFill>
              <a:schemeClr val="tx1"/>
            </a:solidFill>
            <a:tailEnd type="triangle" w="sm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>
            <a:extLst>
              <a:ext uri="{FF2B5EF4-FFF2-40B4-BE49-F238E27FC236}">
                <a16:creationId xmlns:a16="http://schemas.microsoft.com/office/drawing/2014/main" id="{F47B3350-AE63-3A6A-40C4-E40E36CEE5E7}"/>
              </a:ext>
            </a:extLst>
          </p:cNvPr>
          <p:cNvCxnSpPr>
            <a:cxnSpLocks/>
          </p:cNvCxnSpPr>
          <p:nvPr/>
        </p:nvCxnSpPr>
        <p:spPr>
          <a:xfrm flipV="1">
            <a:off x="8878625" y="1724496"/>
            <a:ext cx="217930" cy="301964"/>
          </a:xfrm>
          <a:prstGeom prst="straightConnector1">
            <a:avLst/>
          </a:prstGeom>
          <a:ln w="34925">
            <a:solidFill>
              <a:schemeClr val="tx1"/>
            </a:solidFill>
            <a:tailEnd type="triangle" w="sm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4" name="Picture 23">
            <a:extLst>
              <a:ext uri="{FF2B5EF4-FFF2-40B4-BE49-F238E27FC236}">
                <a16:creationId xmlns:a16="http://schemas.microsoft.com/office/drawing/2014/main" id="{AEBE9ABF-0451-0589-CFC2-6F01C8A0578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33027" y="2478256"/>
            <a:ext cx="384326" cy="529921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4B9DDBE3-CEF2-7DEB-8143-2E9494675F2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13002" y="2094119"/>
            <a:ext cx="384326" cy="410422"/>
          </a:xfrm>
          <a:prstGeom prst="rect">
            <a:avLst/>
          </a:prstGeom>
        </p:spPr>
      </p:pic>
      <p:sp>
        <p:nvSpPr>
          <p:cNvPr id="26" name="Rectangle 25">
            <a:extLst>
              <a:ext uri="{FF2B5EF4-FFF2-40B4-BE49-F238E27FC236}">
                <a16:creationId xmlns:a16="http://schemas.microsoft.com/office/drawing/2014/main" id="{3863CC64-C6CC-7C83-865C-7D332D531841}"/>
              </a:ext>
            </a:extLst>
          </p:cNvPr>
          <p:cNvSpPr/>
          <p:nvPr/>
        </p:nvSpPr>
        <p:spPr>
          <a:xfrm>
            <a:off x="2173999" y="2558185"/>
            <a:ext cx="2229125" cy="432000"/>
          </a:xfrm>
          <a:prstGeom prst="rect">
            <a:avLst/>
          </a:prstGeom>
          <a:solidFill>
            <a:srgbClr val="D2EDFB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  <a:latin typeface="Comic Sans MS" panose="030F0702030302020204" pitchFamily="66" charset="0"/>
              </a:rPr>
              <a:t>75p</a:t>
            </a:r>
            <a:endParaRPr lang="en-GB" sz="20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2A3702AF-F8E2-A043-AA90-897F3A4B6F4F}"/>
              </a:ext>
            </a:extLst>
          </p:cNvPr>
          <p:cNvSpPr/>
          <p:nvPr/>
        </p:nvSpPr>
        <p:spPr>
          <a:xfrm>
            <a:off x="2177707" y="2076874"/>
            <a:ext cx="1467125" cy="43200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  <a:latin typeface="Comic Sans MS" panose="030F0702030302020204" pitchFamily="66" charset="0"/>
              </a:rPr>
              <a:t>50p</a:t>
            </a:r>
          </a:p>
        </p:txBody>
      </p:sp>
      <p:pic>
        <p:nvPicPr>
          <p:cNvPr id="28" name="Picture 27">
            <a:extLst>
              <a:ext uri="{FF2B5EF4-FFF2-40B4-BE49-F238E27FC236}">
                <a16:creationId xmlns:a16="http://schemas.microsoft.com/office/drawing/2014/main" id="{B1BFCAEC-B2D3-E59A-CD3E-E487D61EC4B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416303" y="5819812"/>
            <a:ext cx="713521" cy="557572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85D8B514-47AF-516B-CC64-9C41CFF6B81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986843" y="5834987"/>
            <a:ext cx="713521" cy="557572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934CDDB4-7626-A0AC-873B-2BC1EDBE7C5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425295" y="6230078"/>
            <a:ext cx="713521" cy="557572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F938E785-22A6-BA79-5869-FA0A53FDCFC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993266" y="6230078"/>
            <a:ext cx="713521" cy="557572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5B761D6D-45FE-28D5-3BF7-A409A3051A8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557383" y="5819812"/>
            <a:ext cx="713521" cy="557572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1CBD7CD3-F243-1F8F-6889-1CA42B753BA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127923" y="5834987"/>
            <a:ext cx="713521" cy="557572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1A957B0D-2004-E770-3254-DC9569E3C02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561237" y="6230078"/>
            <a:ext cx="713521" cy="557572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DCE83DD6-9A51-A5EA-020A-A4A77ED5910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129208" y="6230078"/>
            <a:ext cx="713521" cy="557572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0E47B42C-F284-0E78-E240-0E2DA1BDC84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698463" y="5819812"/>
            <a:ext cx="713521" cy="557572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E21B655A-76F9-B5AD-A6BB-67EBF7DD6A9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269003" y="5834987"/>
            <a:ext cx="713521" cy="557572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5CFB014B-515E-2B5C-A64E-5FE35BF50E3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697179" y="6230078"/>
            <a:ext cx="713521" cy="557572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B7786816-4B2F-BDDC-3167-1D8F046B43E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265150" y="6230078"/>
            <a:ext cx="713521" cy="557572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00A27EA2-3B50-2BED-5510-D74E8DD1DD5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839543" y="5844616"/>
            <a:ext cx="713521" cy="557572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F56511A3-6257-1E24-E0F9-523363B0966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410082" y="5859791"/>
            <a:ext cx="713521" cy="557572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62082E77-A359-07F4-1EC8-8379CF16201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833121" y="6254882"/>
            <a:ext cx="713521" cy="557572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E9A6C15F-D9D0-BD17-7BA3-FFCF5D43C97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401090" y="6254882"/>
            <a:ext cx="713521" cy="557572"/>
          </a:xfrm>
          <a:prstGeom prst="rect">
            <a:avLst/>
          </a:prstGeom>
        </p:spPr>
      </p:pic>
      <p:sp>
        <p:nvSpPr>
          <p:cNvPr id="44" name="TextBox 43">
            <a:extLst>
              <a:ext uri="{FF2B5EF4-FFF2-40B4-BE49-F238E27FC236}">
                <a16:creationId xmlns:a16="http://schemas.microsoft.com/office/drawing/2014/main" id="{4836F95B-B695-0D02-31CE-027CF55FA925}"/>
              </a:ext>
            </a:extLst>
          </p:cNvPr>
          <p:cNvSpPr txBox="1"/>
          <p:nvPr/>
        </p:nvSpPr>
        <p:spPr>
          <a:xfrm>
            <a:off x="3145765" y="4942077"/>
            <a:ext cx="648000" cy="648000"/>
          </a:xfrm>
          <a:prstGeom prst="rect">
            <a:avLst/>
          </a:prstGeom>
          <a:noFill/>
          <a:ln w="19050">
            <a:solidFill>
              <a:srgbClr val="5ABDB8"/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en-GB" sz="28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1388923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C6C9871-D946-9A2B-B663-289D020391C7}"/>
              </a:ext>
            </a:extLst>
          </p:cNvPr>
          <p:cNvSpPr txBox="1">
            <a:spLocks/>
          </p:cNvSpPr>
          <p:nvPr/>
        </p:nvSpPr>
        <p:spPr>
          <a:xfrm>
            <a:off x="-178402" y="636660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3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C5624F7-EB25-3D62-ECA3-86FF2761E4F4}"/>
              </a:ext>
            </a:extLst>
          </p:cNvPr>
          <p:cNvSpPr txBox="1"/>
          <p:nvPr/>
        </p:nvSpPr>
        <p:spPr>
          <a:xfrm>
            <a:off x="225683" y="1464331"/>
            <a:ext cx="8859471" cy="45704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latin typeface="Comic Sans MS" panose="030F0702030302020204" pitchFamily="66" charset="0"/>
              </a:rPr>
              <a:t>1)		How much more does the drink cost?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  </a:t>
            </a: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                                     </a:t>
            </a:r>
            <a:endParaRPr lang="en-GB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2)		£5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>
                <a:latin typeface="Comic Sans MS" panose="030F0702030302020204" pitchFamily="66" charset="0"/>
              </a:rPr>
              <a:t> £5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>
                <a:latin typeface="Comic Sans MS" panose="030F0702030302020204" pitchFamily="66" charset="0"/>
              </a:rPr>
              <a:t> 20p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>
                <a:latin typeface="Comic Sans MS" panose="030F0702030302020204" pitchFamily="66" charset="0"/>
              </a:rPr>
              <a:t> £</a:t>
            </a:r>
            <a:r>
              <a:rPr lang="en-GB" sz="2800" u="sng" dirty="0">
                <a:latin typeface="Comic Sans MS" panose="030F0702030302020204" pitchFamily="66" charset="0"/>
              </a:rPr>
              <a:t>   </a:t>
            </a:r>
            <a:r>
              <a:rPr lang="en-GB" sz="2800" dirty="0">
                <a:latin typeface="Comic Sans MS" panose="030F0702030302020204" pitchFamily="66" charset="0"/>
              </a:rPr>
              <a:t> and </a:t>
            </a:r>
            <a:r>
              <a:rPr lang="en-GB" sz="2800" u="sng" dirty="0">
                <a:latin typeface="Comic Sans MS" panose="030F0702030302020204" pitchFamily="66" charset="0"/>
              </a:rPr>
              <a:t>    </a:t>
            </a:r>
            <a:r>
              <a:rPr lang="en-GB" sz="2800" dirty="0">
                <a:uFill>
                  <a:solidFill>
                    <a:schemeClr val="tx1"/>
                  </a:solidFill>
                </a:uFill>
                <a:latin typeface="Comic Sans MS" panose="030F0702030302020204" pitchFamily="66" charset="0"/>
              </a:rPr>
              <a:t>p</a:t>
            </a:r>
          </a:p>
          <a:p>
            <a:pPr algn="l"/>
            <a:endParaRPr lang="en-GB" sz="1300" dirty="0">
              <a:latin typeface="Comic Sans MS" panose="030F0702030302020204" pitchFamily="66" charset="0"/>
            </a:endParaRPr>
          </a:p>
          <a:p>
            <a:pPr algn="l"/>
            <a:endParaRPr lang="en-GB" sz="1300" dirty="0">
              <a:latin typeface="Comic Sans MS" panose="030F0702030302020204" pitchFamily="66" charset="0"/>
            </a:endParaRPr>
          </a:p>
          <a:p>
            <a:pPr algn="l"/>
            <a:endParaRPr lang="en-GB" sz="1300" dirty="0">
              <a:latin typeface="Comic Sans MS" panose="030F0702030302020204" pitchFamily="66" charset="0"/>
            </a:endParaRPr>
          </a:p>
          <a:p>
            <a:pPr marL="514350" indent="-514350" algn="l">
              <a:buAutoNum type="arabicParenR" startAt="3"/>
            </a:pPr>
            <a:r>
              <a:rPr lang="en-GB" sz="2800" dirty="0">
                <a:latin typeface="Comic Sans MS" panose="030F0702030302020204" pitchFamily="66" charset="0"/>
              </a:rPr>
              <a:t>    How many faces?</a:t>
            </a: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 </a:t>
            </a:r>
            <a:endParaRPr lang="en-GB" sz="1400" dirty="0">
              <a:latin typeface="Comic Sans MS" panose="030F0702030302020204" pitchFamily="66" charset="0"/>
            </a:endParaRP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4)		I can make        equal groups of 4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</p:txBody>
      </p:sp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5D82B60B-403C-2B2C-96A2-06DE60598B22}"/>
              </a:ext>
            </a:extLst>
          </p:cNvPr>
          <p:cNvCxnSpPr>
            <a:cxnSpLocks/>
          </p:cNvCxnSpPr>
          <p:nvPr/>
        </p:nvCxnSpPr>
        <p:spPr>
          <a:xfrm>
            <a:off x="3641124" y="2385986"/>
            <a:ext cx="762000" cy="0"/>
          </a:xfrm>
          <a:prstGeom prst="straightConnector1">
            <a:avLst/>
          </a:prstGeom>
          <a:ln w="19050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04B5B8CE-3F4D-990C-C45C-6F900D4B9F8E}"/>
              </a:ext>
            </a:extLst>
          </p:cNvPr>
          <p:cNvSpPr txBox="1"/>
          <p:nvPr/>
        </p:nvSpPr>
        <p:spPr>
          <a:xfrm>
            <a:off x="3688620" y="1936760"/>
            <a:ext cx="8611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25p</a:t>
            </a:r>
            <a:endParaRPr lang="en-GB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10" name="AutoShape 2">
            <a:extLst>
              <a:ext uri="{FF2B5EF4-FFF2-40B4-BE49-F238E27FC236}">
                <a16:creationId xmlns:a16="http://schemas.microsoft.com/office/drawing/2014/main" id="{B54BF01E-D3C0-0264-8E79-9AA7F1E79C2A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794920" y="3523516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1" name="AutoShape 4">
            <a:extLst>
              <a:ext uri="{FF2B5EF4-FFF2-40B4-BE49-F238E27FC236}">
                <a16:creationId xmlns:a16="http://schemas.microsoft.com/office/drawing/2014/main" id="{C053736F-7A78-9BE4-5E6B-214887365005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947320" y="3675916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2" name="AutoShape 6">
            <a:extLst>
              <a:ext uri="{FF2B5EF4-FFF2-40B4-BE49-F238E27FC236}">
                <a16:creationId xmlns:a16="http://schemas.microsoft.com/office/drawing/2014/main" id="{4E62C47C-766D-5FF1-E448-B384F4FAF678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099720" y="3828316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3" name="AutoShape 8">
            <a:extLst>
              <a:ext uri="{FF2B5EF4-FFF2-40B4-BE49-F238E27FC236}">
                <a16:creationId xmlns:a16="http://schemas.microsoft.com/office/drawing/2014/main" id="{026C9BEA-AFF1-5773-01F7-35414CE66E91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252120" y="3980716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4" name="AutoShape 10">
            <a:extLst>
              <a:ext uri="{FF2B5EF4-FFF2-40B4-BE49-F238E27FC236}">
                <a16:creationId xmlns:a16="http://schemas.microsoft.com/office/drawing/2014/main" id="{7B3E7AC2-ABD8-115D-979C-49244FE593F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404520" y="4133116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5" name="AutoShape 12">
            <a:extLst>
              <a:ext uri="{FF2B5EF4-FFF2-40B4-BE49-F238E27FC236}">
                <a16:creationId xmlns:a16="http://schemas.microsoft.com/office/drawing/2014/main" id="{D2E916E0-282D-BE5D-1FC3-C94CF4E09C23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6255434" y="4583442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6" name="AutoShape 12">
            <a:extLst>
              <a:ext uri="{FF2B5EF4-FFF2-40B4-BE49-F238E27FC236}">
                <a16:creationId xmlns:a16="http://schemas.microsoft.com/office/drawing/2014/main" id="{C5CD0307-FBEA-7472-AE6F-3C45D9C78063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6830740" y="4267159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7" name="AutoShape 12">
            <a:extLst>
              <a:ext uri="{FF2B5EF4-FFF2-40B4-BE49-F238E27FC236}">
                <a16:creationId xmlns:a16="http://schemas.microsoft.com/office/drawing/2014/main" id="{0F391683-B59F-C9B1-95ED-9E02AF9263AF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709320" y="4437916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8" name="AutoShape 12">
            <a:extLst>
              <a:ext uri="{FF2B5EF4-FFF2-40B4-BE49-F238E27FC236}">
                <a16:creationId xmlns:a16="http://schemas.microsoft.com/office/drawing/2014/main" id="{051B9215-F9CB-A9CE-A669-A0A1020ECC34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7494683" y="4377641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9" name="AutoShape 12">
            <a:extLst>
              <a:ext uri="{FF2B5EF4-FFF2-40B4-BE49-F238E27FC236}">
                <a16:creationId xmlns:a16="http://schemas.microsoft.com/office/drawing/2014/main" id="{2C7D9517-DBA9-7CCA-6D24-7999AEE0DFFF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0192600" y="4228716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0" name="AutoShape 12">
            <a:extLst>
              <a:ext uri="{FF2B5EF4-FFF2-40B4-BE49-F238E27FC236}">
                <a16:creationId xmlns:a16="http://schemas.microsoft.com/office/drawing/2014/main" id="{358B908C-72E3-B36C-7CFC-94E84C4272E3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565912" y="4695782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1" name="AutoShape 12">
            <a:extLst>
              <a:ext uri="{FF2B5EF4-FFF2-40B4-BE49-F238E27FC236}">
                <a16:creationId xmlns:a16="http://schemas.microsoft.com/office/drawing/2014/main" id="{4CF9404E-90B8-80F0-A69E-19314DB6FE21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6159674" y="4664289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25" name="Picture 24">
            <a:extLst>
              <a:ext uri="{FF2B5EF4-FFF2-40B4-BE49-F238E27FC236}">
                <a16:creationId xmlns:a16="http://schemas.microsoft.com/office/drawing/2014/main" id="{5E82C26E-4C5F-03EF-AD4E-CA71446DB52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33027" y="2478257"/>
            <a:ext cx="384326" cy="529921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D75FFB66-B421-ADD4-913A-697319D213B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13002" y="2094120"/>
            <a:ext cx="384326" cy="410422"/>
          </a:xfrm>
          <a:prstGeom prst="rect">
            <a:avLst/>
          </a:prstGeom>
        </p:spPr>
      </p:pic>
      <p:sp>
        <p:nvSpPr>
          <p:cNvPr id="27" name="TextBox 26">
            <a:extLst>
              <a:ext uri="{FF2B5EF4-FFF2-40B4-BE49-F238E27FC236}">
                <a16:creationId xmlns:a16="http://schemas.microsoft.com/office/drawing/2014/main" id="{B4FA2A9F-5E2B-14EF-5091-A83FE33C9040}"/>
              </a:ext>
            </a:extLst>
          </p:cNvPr>
          <p:cNvSpPr txBox="1"/>
          <p:nvPr/>
        </p:nvSpPr>
        <p:spPr>
          <a:xfrm>
            <a:off x="4457910" y="3183533"/>
            <a:ext cx="6619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10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86ABA14B-A59F-2552-0C8C-1A620B7C9BA9}"/>
              </a:ext>
            </a:extLst>
          </p:cNvPr>
          <p:cNvSpPr txBox="1"/>
          <p:nvPr/>
        </p:nvSpPr>
        <p:spPr>
          <a:xfrm>
            <a:off x="5565523" y="3177366"/>
            <a:ext cx="6619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20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3BB9167B-5CA2-387E-1942-19C20BBBBD2F}"/>
              </a:ext>
            </a:extLst>
          </p:cNvPr>
          <p:cNvSpPr txBox="1"/>
          <p:nvPr/>
        </p:nvSpPr>
        <p:spPr>
          <a:xfrm flipH="1">
            <a:off x="5556920" y="4140411"/>
            <a:ext cx="645625" cy="5438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5</a:t>
            </a:r>
          </a:p>
        </p:txBody>
      </p:sp>
      <p:pic>
        <p:nvPicPr>
          <p:cNvPr id="30" name="Picture 29">
            <a:extLst>
              <a:ext uri="{FF2B5EF4-FFF2-40B4-BE49-F238E27FC236}">
                <a16:creationId xmlns:a16="http://schemas.microsoft.com/office/drawing/2014/main" id="{FF78248F-E7B2-FE0A-3727-E9CD5566BF8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16303" y="5819813"/>
            <a:ext cx="713521" cy="557572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11EB7FE3-36A8-D94D-ECFE-7898F890634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86843" y="5834988"/>
            <a:ext cx="713521" cy="557572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3F3CB71F-8D1C-76CE-0BCA-7EBA7B09882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25295" y="6230079"/>
            <a:ext cx="713521" cy="557572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2BB82230-3F29-582C-E5A1-4B252B66CCA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93266" y="6230079"/>
            <a:ext cx="713521" cy="557572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589A8D56-A46B-3FCC-DAD0-20E0597EA9F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57383" y="5819813"/>
            <a:ext cx="713521" cy="557572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2AEED1EA-B77C-701A-96BE-984B0E0FDDF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127923" y="5834988"/>
            <a:ext cx="713521" cy="557572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B3D31339-396F-3308-CCE2-8D4ED3E2676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61237" y="6230079"/>
            <a:ext cx="713521" cy="557572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BAF2D82E-25AD-E343-C2B3-38A5CB5B864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129208" y="6230079"/>
            <a:ext cx="713521" cy="557572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91174679-94DB-97E4-4F50-038B1820E24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698463" y="5819813"/>
            <a:ext cx="713521" cy="557572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13683008-6643-6F2D-2F0D-FB37300A0FE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69003" y="5834988"/>
            <a:ext cx="713521" cy="557572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DD69F0D4-7125-FA57-9D8A-9EB53199648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697179" y="6230079"/>
            <a:ext cx="713521" cy="557572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F3D54C09-A1B1-FF02-91FA-5F2333744A6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65150" y="6230079"/>
            <a:ext cx="713521" cy="557572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D017F5BF-F50D-8A6F-9366-5E22CD576A7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39543" y="5844617"/>
            <a:ext cx="713521" cy="557572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014018FF-6FE4-D25C-609A-0FBC2875A00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10082" y="5859792"/>
            <a:ext cx="713521" cy="557572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BEE487A6-73B1-548D-0DDD-8D543D82213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33121" y="6254883"/>
            <a:ext cx="713521" cy="557572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0984B219-F0C7-30A0-328B-9B427015CE5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01090" y="6254883"/>
            <a:ext cx="713521" cy="557572"/>
          </a:xfrm>
          <a:prstGeom prst="rect">
            <a:avLst/>
          </a:prstGeom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id="{AFB9BF89-1984-B485-5BB1-F6CFAB34593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25295" y="6230079"/>
            <a:ext cx="713521" cy="557572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DABE4B47-157F-E5F6-AF06-CB24CB16BBE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93266" y="6230079"/>
            <a:ext cx="713521" cy="557572"/>
          </a:xfrm>
          <a:prstGeom prst="rect">
            <a:avLst/>
          </a:prstGeom>
        </p:spPr>
      </p:pic>
      <p:pic>
        <p:nvPicPr>
          <p:cNvPr id="48" name="Picture 47">
            <a:extLst>
              <a:ext uri="{FF2B5EF4-FFF2-40B4-BE49-F238E27FC236}">
                <a16:creationId xmlns:a16="http://schemas.microsoft.com/office/drawing/2014/main" id="{1291303B-221F-87E3-79C4-113CEE8B1F9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16303" y="5819813"/>
            <a:ext cx="713521" cy="557572"/>
          </a:xfrm>
          <a:prstGeom prst="rect">
            <a:avLst/>
          </a:prstGeom>
        </p:spPr>
      </p:pic>
      <p:pic>
        <p:nvPicPr>
          <p:cNvPr id="49" name="Picture 48">
            <a:extLst>
              <a:ext uri="{FF2B5EF4-FFF2-40B4-BE49-F238E27FC236}">
                <a16:creationId xmlns:a16="http://schemas.microsoft.com/office/drawing/2014/main" id="{591731F2-03FA-D7C9-BF8C-F71FDAB1649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86843" y="5834988"/>
            <a:ext cx="713521" cy="557572"/>
          </a:xfrm>
          <a:prstGeom prst="rect">
            <a:avLst/>
          </a:prstGeom>
        </p:spPr>
      </p:pic>
      <p:pic>
        <p:nvPicPr>
          <p:cNvPr id="50" name="Picture 49">
            <a:extLst>
              <a:ext uri="{FF2B5EF4-FFF2-40B4-BE49-F238E27FC236}">
                <a16:creationId xmlns:a16="http://schemas.microsoft.com/office/drawing/2014/main" id="{9CA755E1-4C6E-2993-ECB3-F35C7B47B0A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21575" y="5820726"/>
            <a:ext cx="713521" cy="557572"/>
          </a:xfrm>
          <a:prstGeom prst="rect">
            <a:avLst/>
          </a:prstGeom>
        </p:spPr>
      </p:pic>
      <p:pic>
        <p:nvPicPr>
          <p:cNvPr id="51" name="Picture 50">
            <a:extLst>
              <a:ext uri="{FF2B5EF4-FFF2-40B4-BE49-F238E27FC236}">
                <a16:creationId xmlns:a16="http://schemas.microsoft.com/office/drawing/2014/main" id="{65355374-5C23-38AD-421D-3414C48004E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92115" y="5835901"/>
            <a:ext cx="713521" cy="557572"/>
          </a:xfrm>
          <a:prstGeom prst="rect">
            <a:avLst/>
          </a:prstGeom>
        </p:spPr>
      </p:pic>
      <p:pic>
        <p:nvPicPr>
          <p:cNvPr id="52" name="Picture 51">
            <a:extLst>
              <a:ext uri="{FF2B5EF4-FFF2-40B4-BE49-F238E27FC236}">
                <a16:creationId xmlns:a16="http://schemas.microsoft.com/office/drawing/2014/main" id="{EE26013B-63D7-F64B-9EBE-B80568EA901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30567" y="6230992"/>
            <a:ext cx="713521" cy="557572"/>
          </a:xfrm>
          <a:prstGeom prst="rect">
            <a:avLst/>
          </a:prstGeom>
        </p:spPr>
      </p:pic>
      <p:pic>
        <p:nvPicPr>
          <p:cNvPr id="53" name="Picture 52">
            <a:extLst>
              <a:ext uri="{FF2B5EF4-FFF2-40B4-BE49-F238E27FC236}">
                <a16:creationId xmlns:a16="http://schemas.microsoft.com/office/drawing/2014/main" id="{CBBA6F90-7918-265A-4752-230021322CC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98538" y="6230992"/>
            <a:ext cx="713521" cy="557572"/>
          </a:xfrm>
          <a:prstGeom prst="rect">
            <a:avLst/>
          </a:prstGeom>
        </p:spPr>
      </p:pic>
      <p:pic>
        <p:nvPicPr>
          <p:cNvPr id="54" name="Picture 53">
            <a:extLst>
              <a:ext uri="{FF2B5EF4-FFF2-40B4-BE49-F238E27FC236}">
                <a16:creationId xmlns:a16="http://schemas.microsoft.com/office/drawing/2014/main" id="{149B7A63-85A5-93F0-1770-1A4CE2FD921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52087" y="6232556"/>
            <a:ext cx="713521" cy="557572"/>
          </a:xfrm>
          <a:prstGeom prst="rect">
            <a:avLst/>
          </a:prstGeom>
        </p:spPr>
      </p:pic>
      <p:pic>
        <p:nvPicPr>
          <p:cNvPr id="55" name="Picture 54">
            <a:extLst>
              <a:ext uri="{FF2B5EF4-FFF2-40B4-BE49-F238E27FC236}">
                <a16:creationId xmlns:a16="http://schemas.microsoft.com/office/drawing/2014/main" id="{9031CCC1-68EF-B053-0C8F-0C52664DFCB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20058" y="6232556"/>
            <a:ext cx="713521" cy="557572"/>
          </a:xfrm>
          <a:prstGeom prst="rect">
            <a:avLst/>
          </a:prstGeom>
        </p:spPr>
      </p:pic>
      <p:pic>
        <p:nvPicPr>
          <p:cNvPr id="56" name="Picture 55">
            <a:extLst>
              <a:ext uri="{FF2B5EF4-FFF2-40B4-BE49-F238E27FC236}">
                <a16:creationId xmlns:a16="http://schemas.microsoft.com/office/drawing/2014/main" id="{DCD9F2C5-CB6A-75EF-8908-39E3283794A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43095" y="5822290"/>
            <a:ext cx="713521" cy="557572"/>
          </a:xfrm>
          <a:prstGeom prst="rect">
            <a:avLst/>
          </a:prstGeom>
        </p:spPr>
      </p:pic>
      <p:pic>
        <p:nvPicPr>
          <p:cNvPr id="57" name="Picture 56">
            <a:extLst>
              <a:ext uri="{FF2B5EF4-FFF2-40B4-BE49-F238E27FC236}">
                <a16:creationId xmlns:a16="http://schemas.microsoft.com/office/drawing/2014/main" id="{8329F867-8848-0186-49B3-3EF1BB1539C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13635" y="5837465"/>
            <a:ext cx="713521" cy="557572"/>
          </a:xfrm>
          <a:prstGeom prst="rect">
            <a:avLst/>
          </a:prstGeom>
        </p:spPr>
      </p:pic>
      <p:pic>
        <p:nvPicPr>
          <p:cNvPr id="58" name="Picture 57">
            <a:extLst>
              <a:ext uri="{FF2B5EF4-FFF2-40B4-BE49-F238E27FC236}">
                <a16:creationId xmlns:a16="http://schemas.microsoft.com/office/drawing/2014/main" id="{0630BDD2-C94E-5E0A-498D-66050873C67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48367" y="5823203"/>
            <a:ext cx="713521" cy="557572"/>
          </a:xfrm>
          <a:prstGeom prst="rect">
            <a:avLst/>
          </a:prstGeom>
        </p:spPr>
      </p:pic>
      <p:pic>
        <p:nvPicPr>
          <p:cNvPr id="59" name="Picture 58">
            <a:extLst>
              <a:ext uri="{FF2B5EF4-FFF2-40B4-BE49-F238E27FC236}">
                <a16:creationId xmlns:a16="http://schemas.microsoft.com/office/drawing/2014/main" id="{16843E87-6AD6-5758-BA0F-458318D7424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18907" y="5838378"/>
            <a:ext cx="713521" cy="557572"/>
          </a:xfrm>
          <a:prstGeom prst="rect">
            <a:avLst/>
          </a:prstGeom>
        </p:spPr>
      </p:pic>
      <p:pic>
        <p:nvPicPr>
          <p:cNvPr id="60" name="Picture 59">
            <a:extLst>
              <a:ext uri="{FF2B5EF4-FFF2-40B4-BE49-F238E27FC236}">
                <a16:creationId xmlns:a16="http://schemas.microsoft.com/office/drawing/2014/main" id="{DB1903FE-2BAA-1ED0-D085-5BFDCD893E8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57359" y="6233469"/>
            <a:ext cx="713521" cy="557572"/>
          </a:xfrm>
          <a:prstGeom prst="rect">
            <a:avLst/>
          </a:prstGeom>
        </p:spPr>
      </p:pic>
      <p:pic>
        <p:nvPicPr>
          <p:cNvPr id="61" name="Picture 60">
            <a:extLst>
              <a:ext uri="{FF2B5EF4-FFF2-40B4-BE49-F238E27FC236}">
                <a16:creationId xmlns:a16="http://schemas.microsoft.com/office/drawing/2014/main" id="{67F5E854-EA3F-1FE6-3622-1B7FCF2C531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25330" y="6233469"/>
            <a:ext cx="713521" cy="557572"/>
          </a:xfrm>
          <a:prstGeom prst="rect">
            <a:avLst/>
          </a:prstGeom>
        </p:spPr>
      </p:pic>
      <p:sp>
        <p:nvSpPr>
          <p:cNvPr id="62" name="TextBox 61">
            <a:extLst>
              <a:ext uri="{FF2B5EF4-FFF2-40B4-BE49-F238E27FC236}">
                <a16:creationId xmlns:a16="http://schemas.microsoft.com/office/drawing/2014/main" id="{CB74441D-35AB-020C-6747-9ACA10040DF5}"/>
              </a:ext>
            </a:extLst>
          </p:cNvPr>
          <p:cNvSpPr txBox="1"/>
          <p:nvPr/>
        </p:nvSpPr>
        <p:spPr>
          <a:xfrm>
            <a:off x="3261430" y="5031654"/>
            <a:ext cx="5679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2A72EB40-593C-2236-DC9F-97A54E322AEE}"/>
              </a:ext>
            </a:extLst>
          </p:cNvPr>
          <p:cNvSpPr txBox="1"/>
          <p:nvPr/>
        </p:nvSpPr>
        <p:spPr>
          <a:xfrm>
            <a:off x="3145765" y="4942078"/>
            <a:ext cx="648000" cy="648000"/>
          </a:xfrm>
          <a:prstGeom prst="rect">
            <a:avLst/>
          </a:prstGeom>
          <a:noFill/>
          <a:ln w="19050">
            <a:solidFill>
              <a:srgbClr val="5ABDB8"/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en-GB" sz="28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64" name="Picture 63">
            <a:extLst>
              <a:ext uri="{FF2B5EF4-FFF2-40B4-BE49-F238E27FC236}">
                <a16:creationId xmlns:a16="http://schemas.microsoft.com/office/drawing/2014/main" id="{46D05012-CDBE-B15B-83C3-A39D2BB0E49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4353729">
            <a:off x="4222071" y="3865768"/>
            <a:ext cx="1198550" cy="1449094"/>
          </a:xfrm>
          <a:prstGeom prst="rect">
            <a:avLst/>
          </a:prstGeom>
        </p:spPr>
      </p:pic>
      <p:sp>
        <p:nvSpPr>
          <p:cNvPr id="65" name="Rectangle 64">
            <a:extLst>
              <a:ext uri="{FF2B5EF4-FFF2-40B4-BE49-F238E27FC236}">
                <a16:creationId xmlns:a16="http://schemas.microsoft.com/office/drawing/2014/main" id="{B90208D1-A713-A13A-E5C4-BFAF83B82C32}"/>
              </a:ext>
            </a:extLst>
          </p:cNvPr>
          <p:cNvSpPr/>
          <p:nvPr/>
        </p:nvSpPr>
        <p:spPr>
          <a:xfrm>
            <a:off x="2173999" y="2558186"/>
            <a:ext cx="2229125" cy="432000"/>
          </a:xfrm>
          <a:prstGeom prst="rect">
            <a:avLst/>
          </a:prstGeom>
          <a:solidFill>
            <a:srgbClr val="D2EDFB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  <a:latin typeface="Comic Sans MS" panose="030F0702030302020204" pitchFamily="66" charset="0"/>
              </a:rPr>
              <a:t>75p</a:t>
            </a:r>
            <a:endParaRPr lang="en-GB" sz="20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66" name="Rectangle 65">
            <a:extLst>
              <a:ext uri="{FF2B5EF4-FFF2-40B4-BE49-F238E27FC236}">
                <a16:creationId xmlns:a16="http://schemas.microsoft.com/office/drawing/2014/main" id="{CC7E28C6-37AB-B9E4-8432-678B1D379224}"/>
              </a:ext>
            </a:extLst>
          </p:cNvPr>
          <p:cNvSpPr/>
          <p:nvPr/>
        </p:nvSpPr>
        <p:spPr>
          <a:xfrm>
            <a:off x="2177707" y="2076875"/>
            <a:ext cx="1467125" cy="43200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  <a:latin typeface="Comic Sans MS" panose="030F0702030302020204" pitchFamily="66" charset="0"/>
              </a:rPr>
              <a:t>50p</a:t>
            </a:r>
          </a:p>
        </p:txBody>
      </p:sp>
      <p:pic>
        <p:nvPicPr>
          <p:cNvPr id="67" name="Picture 66">
            <a:extLst>
              <a:ext uri="{FF2B5EF4-FFF2-40B4-BE49-F238E27FC236}">
                <a16:creationId xmlns:a16="http://schemas.microsoft.com/office/drawing/2014/main" id="{FE134D83-65CD-D5CC-FA95-94E7D2E97192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46875" y="1201161"/>
            <a:ext cx="1642647" cy="1642647"/>
          </a:xfrm>
          <a:prstGeom prst="rect">
            <a:avLst/>
          </a:prstGeom>
        </p:spPr>
      </p:pic>
      <p:pic>
        <p:nvPicPr>
          <p:cNvPr id="68" name="Picture 67">
            <a:extLst>
              <a:ext uri="{FF2B5EF4-FFF2-40B4-BE49-F238E27FC236}">
                <a16:creationId xmlns:a16="http://schemas.microsoft.com/office/drawing/2014/main" id="{292E547C-A71E-8D64-FB14-BE6D669557B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46875" y="1201161"/>
            <a:ext cx="1642647" cy="1642647"/>
          </a:xfrm>
          <a:prstGeom prst="rect">
            <a:avLst/>
          </a:prstGeom>
        </p:spPr>
      </p:pic>
      <p:cxnSp>
        <p:nvCxnSpPr>
          <p:cNvPr id="69" name="Straight Arrow Connector 68">
            <a:extLst>
              <a:ext uri="{FF2B5EF4-FFF2-40B4-BE49-F238E27FC236}">
                <a16:creationId xmlns:a16="http://schemas.microsoft.com/office/drawing/2014/main" id="{08861462-D7B6-CAAB-3C7A-088AB40FA2CA}"/>
              </a:ext>
            </a:extLst>
          </p:cNvPr>
          <p:cNvCxnSpPr>
            <a:cxnSpLocks/>
          </p:cNvCxnSpPr>
          <p:nvPr/>
        </p:nvCxnSpPr>
        <p:spPr>
          <a:xfrm flipV="1">
            <a:off x="8868198" y="2018509"/>
            <a:ext cx="516131" cy="7951"/>
          </a:xfrm>
          <a:prstGeom prst="straightConnector1">
            <a:avLst/>
          </a:prstGeom>
          <a:ln w="28575">
            <a:solidFill>
              <a:schemeClr val="tx1"/>
            </a:solidFill>
            <a:tailEnd type="triangle" w="sm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Straight Arrow Connector 69">
            <a:extLst>
              <a:ext uri="{FF2B5EF4-FFF2-40B4-BE49-F238E27FC236}">
                <a16:creationId xmlns:a16="http://schemas.microsoft.com/office/drawing/2014/main" id="{728A54B6-DEC8-E8A3-A163-A6EA1A506BBE}"/>
              </a:ext>
            </a:extLst>
          </p:cNvPr>
          <p:cNvCxnSpPr>
            <a:cxnSpLocks/>
          </p:cNvCxnSpPr>
          <p:nvPr/>
        </p:nvCxnSpPr>
        <p:spPr>
          <a:xfrm flipV="1">
            <a:off x="8878625" y="1724496"/>
            <a:ext cx="217930" cy="301964"/>
          </a:xfrm>
          <a:prstGeom prst="straightConnector1">
            <a:avLst/>
          </a:prstGeom>
          <a:ln w="34925">
            <a:solidFill>
              <a:schemeClr val="tx1"/>
            </a:solidFill>
            <a:tailEnd type="triangle" w="sm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917344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27" grpId="0"/>
      <p:bldP spid="28" grpId="0"/>
      <p:bldP spid="29" grpId="0"/>
      <p:bldP spid="6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C6C9871-D946-9A2B-B663-289D020391C7}"/>
              </a:ext>
            </a:extLst>
          </p:cNvPr>
          <p:cNvSpPr txBox="1">
            <a:spLocks/>
          </p:cNvSpPr>
          <p:nvPr/>
        </p:nvSpPr>
        <p:spPr>
          <a:xfrm>
            <a:off x="-178402" y="636660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4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D0A91F2-AD84-663D-255A-B36FBCA0A36B}"/>
              </a:ext>
            </a:extLst>
          </p:cNvPr>
          <p:cNvSpPr txBox="1"/>
          <p:nvPr/>
        </p:nvSpPr>
        <p:spPr>
          <a:xfrm>
            <a:off x="228599" y="1463859"/>
            <a:ext cx="9153143" cy="4832092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latin typeface="Comic Sans MS" panose="030F0702030302020204" pitchFamily="66" charset="0"/>
              </a:rPr>
              <a:t>1)		Complete the bar model.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2)		Find the total. </a:t>
            </a:r>
            <a:endParaRPr lang="en-GB" sz="2800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3)		How many edges? 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4)		A quarter is 4, what is the whole? </a:t>
            </a:r>
            <a:endParaRPr lang="en-GB" sz="2800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7" name="Picture 6" descr="A black and white clock&#10;&#10;Description automatically generated with medium confidence">
            <a:extLst>
              <a:ext uri="{FF2B5EF4-FFF2-40B4-BE49-F238E27FC236}">
                <a16:creationId xmlns:a16="http://schemas.microsoft.com/office/drawing/2014/main" id="{BD9EAAFA-AAF5-EF9D-BFEA-25783B02BF9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10250" y="1264534"/>
            <a:ext cx="1642647" cy="1642647"/>
          </a:xfrm>
          <a:prstGeom prst="rect">
            <a:avLst/>
          </a:prstGeom>
        </p:spPr>
      </p:pic>
      <p:pic>
        <p:nvPicPr>
          <p:cNvPr id="8" name="Picture 7" descr="A black and white clock&#10;&#10;Description automatically generated with medium confidence">
            <a:extLst>
              <a:ext uri="{FF2B5EF4-FFF2-40B4-BE49-F238E27FC236}">
                <a16:creationId xmlns:a16="http://schemas.microsoft.com/office/drawing/2014/main" id="{94274EAE-2C66-8A4C-C9FC-830493227D6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10250" y="1264534"/>
            <a:ext cx="1642647" cy="1642647"/>
          </a:xfrm>
          <a:prstGeom prst="rect">
            <a:avLst/>
          </a:prstGeom>
        </p:spPr>
      </p:pic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BEC7C071-EE17-CDAE-6A21-6EAD1FBB3CF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01090574"/>
              </p:ext>
            </p:extLst>
          </p:nvPr>
        </p:nvGraphicFramePr>
        <p:xfrm>
          <a:off x="4149550" y="1952311"/>
          <a:ext cx="3442458" cy="914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47486">
                  <a:extLst>
                    <a:ext uri="{9D8B030D-6E8A-4147-A177-3AD203B41FA5}">
                      <a16:colId xmlns:a16="http://schemas.microsoft.com/office/drawing/2014/main" val="2085327203"/>
                    </a:ext>
                  </a:extLst>
                </a:gridCol>
                <a:gridCol w="2294972">
                  <a:extLst>
                    <a:ext uri="{9D8B030D-6E8A-4147-A177-3AD203B41FA5}">
                      <a16:colId xmlns:a16="http://schemas.microsoft.com/office/drawing/2014/main" val="3220295721"/>
                    </a:ext>
                  </a:extLst>
                </a:gridCol>
              </a:tblGrid>
              <a:tr h="445326">
                <a:tc gridSpan="2"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£1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88619568"/>
                  </a:ext>
                </a:extLst>
              </a:tr>
              <a:tr h="445326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2400" dirty="0">
                          <a:latin typeface="Comic Sans MS" panose="030F0702030302020204" pitchFamily="66" charset="0"/>
                        </a:rPr>
                        <a:t>       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75p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2101746"/>
                  </a:ext>
                </a:extLst>
              </a:tr>
            </a:tbl>
          </a:graphicData>
        </a:graphic>
      </p:graphicFrame>
      <p:sp>
        <p:nvSpPr>
          <p:cNvPr id="10" name="AutoShape 2">
            <a:extLst>
              <a:ext uri="{FF2B5EF4-FFF2-40B4-BE49-F238E27FC236}">
                <a16:creationId xmlns:a16="http://schemas.microsoft.com/office/drawing/2014/main" id="{20883D5E-6026-AFA0-B26B-720D5A035CB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800600" y="3455356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1" name="AutoShape 4">
            <a:extLst>
              <a:ext uri="{FF2B5EF4-FFF2-40B4-BE49-F238E27FC236}">
                <a16:creationId xmlns:a16="http://schemas.microsoft.com/office/drawing/2014/main" id="{22DF7F4F-2060-3571-E801-61AB9177326D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953000" y="3607756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aphicFrame>
        <p:nvGraphicFramePr>
          <p:cNvPr id="12" name="Table 25">
            <a:extLst>
              <a:ext uri="{FF2B5EF4-FFF2-40B4-BE49-F238E27FC236}">
                <a16:creationId xmlns:a16="http://schemas.microsoft.com/office/drawing/2014/main" id="{7EB6B98D-BFBE-6635-E8D6-8AA5E808965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36975600"/>
              </p:ext>
            </p:extLst>
          </p:nvPr>
        </p:nvGraphicFramePr>
        <p:xfrm>
          <a:off x="1217905" y="5890638"/>
          <a:ext cx="6097280" cy="80388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24320">
                  <a:extLst>
                    <a:ext uri="{9D8B030D-6E8A-4147-A177-3AD203B41FA5}">
                      <a16:colId xmlns:a16="http://schemas.microsoft.com/office/drawing/2014/main" val="2099060470"/>
                    </a:ext>
                  </a:extLst>
                </a:gridCol>
                <a:gridCol w="1524320">
                  <a:extLst>
                    <a:ext uri="{9D8B030D-6E8A-4147-A177-3AD203B41FA5}">
                      <a16:colId xmlns:a16="http://schemas.microsoft.com/office/drawing/2014/main" val="2725433344"/>
                    </a:ext>
                  </a:extLst>
                </a:gridCol>
                <a:gridCol w="1524320">
                  <a:extLst>
                    <a:ext uri="{9D8B030D-6E8A-4147-A177-3AD203B41FA5}">
                      <a16:colId xmlns:a16="http://schemas.microsoft.com/office/drawing/2014/main" val="1637824113"/>
                    </a:ext>
                  </a:extLst>
                </a:gridCol>
                <a:gridCol w="1524320">
                  <a:extLst>
                    <a:ext uri="{9D8B030D-6E8A-4147-A177-3AD203B41FA5}">
                      <a16:colId xmlns:a16="http://schemas.microsoft.com/office/drawing/2014/main" val="2209665793"/>
                    </a:ext>
                  </a:extLst>
                </a:gridCol>
              </a:tblGrid>
              <a:tr h="803888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1556990"/>
                  </a:ext>
                </a:extLst>
              </a:tr>
            </a:tbl>
          </a:graphicData>
        </a:graphic>
      </p:graphicFrame>
      <p:sp>
        <p:nvSpPr>
          <p:cNvPr id="13" name="Oval 12">
            <a:extLst>
              <a:ext uri="{FF2B5EF4-FFF2-40B4-BE49-F238E27FC236}">
                <a16:creationId xmlns:a16="http://schemas.microsoft.com/office/drawing/2014/main" id="{09DC6761-DF88-FCFA-4E11-67ACE5D3745C}"/>
              </a:ext>
            </a:extLst>
          </p:cNvPr>
          <p:cNvSpPr/>
          <p:nvPr/>
        </p:nvSpPr>
        <p:spPr>
          <a:xfrm>
            <a:off x="1334288" y="5944573"/>
            <a:ext cx="360000" cy="360000"/>
          </a:xfrm>
          <a:prstGeom prst="ellipse">
            <a:avLst/>
          </a:prstGeom>
          <a:solidFill>
            <a:srgbClr val="FF0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A059F308-BB23-3404-DC3F-D2CC775DDC77}"/>
              </a:ext>
            </a:extLst>
          </p:cNvPr>
          <p:cNvSpPr/>
          <p:nvPr/>
        </p:nvSpPr>
        <p:spPr>
          <a:xfrm>
            <a:off x="1571151" y="6292101"/>
            <a:ext cx="360000" cy="360000"/>
          </a:xfrm>
          <a:prstGeom prst="ellipse">
            <a:avLst/>
          </a:prstGeom>
          <a:solidFill>
            <a:srgbClr val="FF0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D153C325-DB1F-0673-A0CD-4C460B5140F1}"/>
              </a:ext>
            </a:extLst>
          </p:cNvPr>
          <p:cNvSpPr/>
          <p:nvPr/>
        </p:nvSpPr>
        <p:spPr>
          <a:xfrm>
            <a:off x="2047534" y="6292101"/>
            <a:ext cx="360000" cy="360000"/>
          </a:xfrm>
          <a:prstGeom prst="ellipse">
            <a:avLst/>
          </a:prstGeom>
          <a:solidFill>
            <a:srgbClr val="FF0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6A4D7A14-9D75-401F-213F-B5BD198E1487}"/>
              </a:ext>
            </a:extLst>
          </p:cNvPr>
          <p:cNvSpPr/>
          <p:nvPr/>
        </p:nvSpPr>
        <p:spPr>
          <a:xfrm>
            <a:off x="2275373" y="5944573"/>
            <a:ext cx="360000" cy="360000"/>
          </a:xfrm>
          <a:prstGeom prst="ellipse">
            <a:avLst/>
          </a:prstGeom>
          <a:solidFill>
            <a:srgbClr val="FF0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7" name="Picture 16" descr="A black and white clock&#10;&#10;Description automatically generated with medium confidence">
            <a:extLst>
              <a:ext uri="{FF2B5EF4-FFF2-40B4-BE49-F238E27FC236}">
                <a16:creationId xmlns:a16="http://schemas.microsoft.com/office/drawing/2014/main" id="{6D96C068-C0B7-10A3-E7E2-D7147689150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10250" y="1264534"/>
            <a:ext cx="1642647" cy="1642647"/>
          </a:xfrm>
          <a:prstGeom prst="rect">
            <a:avLst/>
          </a:prstGeom>
        </p:spPr>
      </p:pic>
      <p:pic>
        <p:nvPicPr>
          <p:cNvPr id="18" name="Picture 17" descr="A black and white clock&#10;&#10;Description automatically generated with medium confidence">
            <a:extLst>
              <a:ext uri="{FF2B5EF4-FFF2-40B4-BE49-F238E27FC236}">
                <a16:creationId xmlns:a16="http://schemas.microsoft.com/office/drawing/2014/main" id="{CB4C8034-187E-1627-0E58-0F3C89EFF0A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10250" y="1264534"/>
            <a:ext cx="1642647" cy="1642647"/>
          </a:xfrm>
          <a:prstGeom prst="rect">
            <a:avLst/>
          </a:prstGeom>
        </p:spPr>
      </p:pic>
      <p:cxnSp>
        <p:nvCxnSpPr>
          <p:cNvPr id="19" name="Straight Arrow Connector 18">
            <a:extLst>
              <a:ext uri="{FF2B5EF4-FFF2-40B4-BE49-F238E27FC236}">
                <a16:creationId xmlns:a16="http://schemas.microsoft.com/office/drawing/2014/main" id="{0E83B9D9-F58A-F923-77F2-7A3554FE9041}"/>
              </a:ext>
            </a:extLst>
          </p:cNvPr>
          <p:cNvCxnSpPr>
            <a:cxnSpLocks/>
          </p:cNvCxnSpPr>
          <p:nvPr/>
        </p:nvCxnSpPr>
        <p:spPr>
          <a:xfrm flipV="1">
            <a:off x="8929051" y="1973597"/>
            <a:ext cx="410054" cy="100757"/>
          </a:xfrm>
          <a:prstGeom prst="straightConnector1">
            <a:avLst/>
          </a:prstGeom>
          <a:ln w="34925">
            <a:solidFill>
              <a:schemeClr val="tx1"/>
            </a:solidFill>
            <a:tailEnd type="triangle" w="sm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" name="Picture 19" descr="Text&#10;&#10;Description automatically generated">
            <a:extLst>
              <a:ext uri="{FF2B5EF4-FFF2-40B4-BE49-F238E27FC236}">
                <a16:creationId xmlns:a16="http://schemas.microsoft.com/office/drawing/2014/main" id="{86C85B87-2A0F-9424-3E4D-0744F6AC9F1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17905" y="3281664"/>
            <a:ext cx="1189630" cy="657876"/>
          </a:xfrm>
          <a:prstGeom prst="rect">
            <a:avLst/>
          </a:prstGeom>
        </p:spPr>
      </p:pic>
      <p:cxnSp>
        <p:nvCxnSpPr>
          <p:cNvPr id="21" name="Straight Arrow Connector 20">
            <a:extLst>
              <a:ext uri="{FF2B5EF4-FFF2-40B4-BE49-F238E27FC236}">
                <a16:creationId xmlns:a16="http://schemas.microsoft.com/office/drawing/2014/main" id="{CB73CDC8-9028-4110-15D0-DCB66A4379A6}"/>
              </a:ext>
            </a:extLst>
          </p:cNvPr>
          <p:cNvCxnSpPr>
            <a:cxnSpLocks/>
          </p:cNvCxnSpPr>
          <p:nvPr/>
        </p:nvCxnSpPr>
        <p:spPr>
          <a:xfrm>
            <a:off x="8927983" y="2069426"/>
            <a:ext cx="3590" cy="488129"/>
          </a:xfrm>
          <a:prstGeom prst="straightConnector1">
            <a:avLst/>
          </a:prstGeom>
          <a:ln w="28575">
            <a:solidFill>
              <a:schemeClr val="tx1"/>
            </a:solidFill>
            <a:tailEnd type="triangle" w="sm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2" name="Picture 21" descr="Shape&#10;&#10;Description automatically generated">
            <a:extLst>
              <a:ext uri="{FF2B5EF4-FFF2-40B4-BE49-F238E27FC236}">
                <a16:creationId xmlns:a16="http://schemas.microsoft.com/office/drawing/2014/main" id="{68079746-37C2-5818-8333-391A2916B28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81736">
            <a:off x="4330076" y="4172933"/>
            <a:ext cx="1190015" cy="1190015"/>
          </a:xfrm>
          <a:prstGeom prst="rect">
            <a:avLst/>
          </a:prstGeom>
        </p:spPr>
      </p:pic>
      <p:pic>
        <p:nvPicPr>
          <p:cNvPr id="23" name="Picture 2">
            <a:extLst>
              <a:ext uri="{FF2B5EF4-FFF2-40B4-BE49-F238E27FC236}">
                <a16:creationId xmlns:a16="http://schemas.microsoft.com/office/drawing/2014/main" id="{AEBCEE9F-7B04-CC80-5060-3A1BDC1512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3416" y="3265940"/>
            <a:ext cx="1187463" cy="6684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95261A27-87CB-FAD6-97A8-334442133B9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886760" y="3278166"/>
            <a:ext cx="1314557" cy="674525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F7B70B3D-2286-6313-7051-767545C745D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347197" y="3278166"/>
            <a:ext cx="1314557" cy="674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713869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C6C9871-D946-9A2B-B663-289D020391C7}"/>
              </a:ext>
            </a:extLst>
          </p:cNvPr>
          <p:cNvSpPr txBox="1">
            <a:spLocks/>
          </p:cNvSpPr>
          <p:nvPr/>
        </p:nvSpPr>
        <p:spPr>
          <a:xfrm>
            <a:off x="-178402" y="636660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4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286474C-C691-443A-FD52-6DA7BF4D59C8}"/>
              </a:ext>
            </a:extLst>
          </p:cNvPr>
          <p:cNvSpPr txBox="1"/>
          <p:nvPr/>
        </p:nvSpPr>
        <p:spPr>
          <a:xfrm>
            <a:off x="228599" y="1463858"/>
            <a:ext cx="9153143" cy="4832092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latin typeface="Comic Sans MS" panose="030F0702030302020204" pitchFamily="66" charset="0"/>
              </a:rPr>
              <a:t>1)		Complete the bar model.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2)		Find the total. </a:t>
            </a:r>
            <a:endParaRPr lang="en-GB" sz="2800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3)		How many edges? 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4)		A quarter is 4, what is the whole? </a:t>
            </a:r>
            <a:endParaRPr lang="en-GB" sz="2800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980EF919-9CC2-26D8-FD94-6E0EAAA97D1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21154067"/>
              </p:ext>
            </p:extLst>
          </p:nvPr>
        </p:nvGraphicFramePr>
        <p:xfrm>
          <a:off x="4149550" y="1952310"/>
          <a:ext cx="3442458" cy="914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47486">
                  <a:extLst>
                    <a:ext uri="{9D8B030D-6E8A-4147-A177-3AD203B41FA5}">
                      <a16:colId xmlns:a16="http://schemas.microsoft.com/office/drawing/2014/main" val="2085327203"/>
                    </a:ext>
                  </a:extLst>
                </a:gridCol>
                <a:gridCol w="2294972">
                  <a:extLst>
                    <a:ext uri="{9D8B030D-6E8A-4147-A177-3AD203B41FA5}">
                      <a16:colId xmlns:a16="http://schemas.microsoft.com/office/drawing/2014/main" val="3220295721"/>
                    </a:ext>
                  </a:extLst>
                </a:gridCol>
              </a:tblGrid>
              <a:tr h="445326">
                <a:tc gridSpan="2"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£1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88619568"/>
                  </a:ext>
                </a:extLst>
              </a:tr>
              <a:tr h="445326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2400" dirty="0">
                          <a:latin typeface="Comic Sans MS" panose="030F0702030302020204" pitchFamily="66" charset="0"/>
                        </a:rPr>
                        <a:t>       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75p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2101746"/>
                  </a:ext>
                </a:extLst>
              </a:tr>
            </a:tbl>
          </a:graphicData>
        </a:graphic>
      </p:graphicFrame>
      <p:graphicFrame>
        <p:nvGraphicFramePr>
          <p:cNvPr id="10" name="Table 25">
            <a:extLst>
              <a:ext uri="{FF2B5EF4-FFF2-40B4-BE49-F238E27FC236}">
                <a16:creationId xmlns:a16="http://schemas.microsoft.com/office/drawing/2014/main" id="{6A92870E-ABC7-6AF0-659F-60FA0CC4BDD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73037764"/>
              </p:ext>
            </p:extLst>
          </p:nvPr>
        </p:nvGraphicFramePr>
        <p:xfrm>
          <a:off x="1217905" y="5890637"/>
          <a:ext cx="6097280" cy="80388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24320">
                  <a:extLst>
                    <a:ext uri="{9D8B030D-6E8A-4147-A177-3AD203B41FA5}">
                      <a16:colId xmlns:a16="http://schemas.microsoft.com/office/drawing/2014/main" val="2099060470"/>
                    </a:ext>
                  </a:extLst>
                </a:gridCol>
                <a:gridCol w="1524320">
                  <a:extLst>
                    <a:ext uri="{9D8B030D-6E8A-4147-A177-3AD203B41FA5}">
                      <a16:colId xmlns:a16="http://schemas.microsoft.com/office/drawing/2014/main" val="2725433344"/>
                    </a:ext>
                  </a:extLst>
                </a:gridCol>
                <a:gridCol w="1524320">
                  <a:extLst>
                    <a:ext uri="{9D8B030D-6E8A-4147-A177-3AD203B41FA5}">
                      <a16:colId xmlns:a16="http://schemas.microsoft.com/office/drawing/2014/main" val="1637824113"/>
                    </a:ext>
                  </a:extLst>
                </a:gridCol>
                <a:gridCol w="1524320">
                  <a:extLst>
                    <a:ext uri="{9D8B030D-6E8A-4147-A177-3AD203B41FA5}">
                      <a16:colId xmlns:a16="http://schemas.microsoft.com/office/drawing/2014/main" val="2209665793"/>
                    </a:ext>
                  </a:extLst>
                </a:gridCol>
              </a:tblGrid>
              <a:tr h="803888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1556990"/>
                  </a:ext>
                </a:extLst>
              </a:tr>
            </a:tbl>
          </a:graphicData>
        </a:graphic>
      </p:graphicFrame>
      <p:sp>
        <p:nvSpPr>
          <p:cNvPr id="11" name="Oval 10">
            <a:extLst>
              <a:ext uri="{FF2B5EF4-FFF2-40B4-BE49-F238E27FC236}">
                <a16:creationId xmlns:a16="http://schemas.microsoft.com/office/drawing/2014/main" id="{5A118244-C506-73EC-DBF7-6AD5DF37874F}"/>
              </a:ext>
            </a:extLst>
          </p:cNvPr>
          <p:cNvSpPr/>
          <p:nvPr/>
        </p:nvSpPr>
        <p:spPr>
          <a:xfrm>
            <a:off x="1334288" y="5944572"/>
            <a:ext cx="360000" cy="360000"/>
          </a:xfrm>
          <a:prstGeom prst="ellipse">
            <a:avLst/>
          </a:prstGeom>
          <a:solidFill>
            <a:srgbClr val="FF0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BB15D427-C83B-8A43-6C91-318A83278176}"/>
              </a:ext>
            </a:extLst>
          </p:cNvPr>
          <p:cNvSpPr/>
          <p:nvPr/>
        </p:nvSpPr>
        <p:spPr>
          <a:xfrm>
            <a:off x="1571151" y="6292100"/>
            <a:ext cx="360000" cy="360000"/>
          </a:xfrm>
          <a:prstGeom prst="ellipse">
            <a:avLst/>
          </a:prstGeom>
          <a:solidFill>
            <a:srgbClr val="FF0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4F582F1B-0832-7E21-CD7D-D3222514CFCA}"/>
              </a:ext>
            </a:extLst>
          </p:cNvPr>
          <p:cNvSpPr/>
          <p:nvPr/>
        </p:nvSpPr>
        <p:spPr>
          <a:xfrm>
            <a:off x="2047534" y="6292100"/>
            <a:ext cx="360000" cy="360000"/>
          </a:xfrm>
          <a:prstGeom prst="ellipse">
            <a:avLst/>
          </a:prstGeom>
          <a:solidFill>
            <a:srgbClr val="FF0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020424FB-5BF0-F57F-1709-4784B0CCE3E3}"/>
              </a:ext>
            </a:extLst>
          </p:cNvPr>
          <p:cNvSpPr/>
          <p:nvPr/>
        </p:nvSpPr>
        <p:spPr>
          <a:xfrm>
            <a:off x="2275373" y="5944572"/>
            <a:ext cx="360000" cy="360000"/>
          </a:xfrm>
          <a:prstGeom prst="ellipse">
            <a:avLst/>
          </a:prstGeom>
          <a:solidFill>
            <a:srgbClr val="FF0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C2D5E4FC-B1BE-539E-E487-88ABF2FD8610}"/>
              </a:ext>
            </a:extLst>
          </p:cNvPr>
          <p:cNvSpPr/>
          <p:nvPr/>
        </p:nvSpPr>
        <p:spPr>
          <a:xfrm>
            <a:off x="2813599" y="5944572"/>
            <a:ext cx="360000" cy="360000"/>
          </a:xfrm>
          <a:prstGeom prst="ellipse">
            <a:avLst/>
          </a:prstGeom>
          <a:solidFill>
            <a:srgbClr val="FF0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3AE9BCF7-0B14-48EB-CF68-3BCE242F8E0A}"/>
              </a:ext>
            </a:extLst>
          </p:cNvPr>
          <p:cNvSpPr/>
          <p:nvPr/>
        </p:nvSpPr>
        <p:spPr>
          <a:xfrm>
            <a:off x="3050462" y="6292100"/>
            <a:ext cx="360000" cy="360000"/>
          </a:xfrm>
          <a:prstGeom prst="ellipse">
            <a:avLst/>
          </a:prstGeom>
          <a:solidFill>
            <a:srgbClr val="FF0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F7C962BB-A805-0C34-B6D6-5C166C8D82AE}"/>
              </a:ext>
            </a:extLst>
          </p:cNvPr>
          <p:cNvSpPr/>
          <p:nvPr/>
        </p:nvSpPr>
        <p:spPr>
          <a:xfrm>
            <a:off x="3526845" y="6292100"/>
            <a:ext cx="360000" cy="360000"/>
          </a:xfrm>
          <a:prstGeom prst="ellipse">
            <a:avLst/>
          </a:prstGeom>
          <a:solidFill>
            <a:srgbClr val="FF0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16B84B10-B41F-587B-6774-26F8699A3B4C}"/>
              </a:ext>
            </a:extLst>
          </p:cNvPr>
          <p:cNvSpPr/>
          <p:nvPr/>
        </p:nvSpPr>
        <p:spPr>
          <a:xfrm>
            <a:off x="3754684" y="5944572"/>
            <a:ext cx="360000" cy="360000"/>
          </a:xfrm>
          <a:prstGeom prst="ellipse">
            <a:avLst/>
          </a:prstGeom>
          <a:solidFill>
            <a:srgbClr val="FF0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718698A9-B8A7-89A2-A4FD-B0998D028BFC}"/>
              </a:ext>
            </a:extLst>
          </p:cNvPr>
          <p:cNvSpPr/>
          <p:nvPr/>
        </p:nvSpPr>
        <p:spPr>
          <a:xfrm>
            <a:off x="4394473" y="5961474"/>
            <a:ext cx="360000" cy="360000"/>
          </a:xfrm>
          <a:prstGeom prst="ellipse">
            <a:avLst/>
          </a:prstGeom>
          <a:solidFill>
            <a:srgbClr val="FF0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875DCCA1-5E5C-865B-4CEF-B215E1A65625}"/>
              </a:ext>
            </a:extLst>
          </p:cNvPr>
          <p:cNvSpPr/>
          <p:nvPr/>
        </p:nvSpPr>
        <p:spPr>
          <a:xfrm>
            <a:off x="4631336" y="6309002"/>
            <a:ext cx="360000" cy="360000"/>
          </a:xfrm>
          <a:prstGeom prst="ellipse">
            <a:avLst/>
          </a:prstGeom>
          <a:solidFill>
            <a:srgbClr val="FF0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7DAED767-C244-B21D-B9F7-5DED6A513E92}"/>
              </a:ext>
            </a:extLst>
          </p:cNvPr>
          <p:cNvSpPr/>
          <p:nvPr/>
        </p:nvSpPr>
        <p:spPr>
          <a:xfrm>
            <a:off x="5107719" y="6309002"/>
            <a:ext cx="360000" cy="360000"/>
          </a:xfrm>
          <a:prstGeom prst="ellipse">
            <a:avLst/>
          </a:prstGeom>
          <a:solidFill>
            <a:srgbClr val="FF0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C7BE865A-8FA5-C8C8-6475-21D54464A455}"/>
              </a:ext>
            </a:extLst>
          </p:cNvPr>
          <p:cNvSpPr/>
          <p:nvPr/>
        </p:nvSpPr>
        <p:spPr>
          <a:xfrm>
            <a:off x="5335558" y="5961474"/>
            <a:ext cx="360000" cy="360000"/>
          </a:xfrm>
          <a:prstGeom prst="ellipse">
            <a:avLst/>
          </a:prstGeom>
          <a:solidFill>
            <a:srgbClr val="FF0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A96A2FA1-FC2A-48A8-E9AA-2584765AEAA2}"/>
              </a:ext>
            </a:extLst>
          </p:cNvPr>
          <p:cNvSpPr/>
          <p:nvPr/>
        </p:nvSpPr>
        <p:spPr>
          <a:xfrm>
            <a:off x="5882808" y="5949002"/>
            <a:ext cx="360000" cy="360000"/>
          </a:xfrm>
          <a:prstGeom prst="ellipse">
            <a:avLst/>
          </a:prstGeom>
          <a:solidFill>
            <a:srgbClr val="FF0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5374344A-C464-AC2D-E67A-6C50A362C9F1}"/>
              </a:ext>
            </a:extLst>
          </p:cNvPr>
          <p:cNvSpPr/>
          <p:nvPr/>
        </p:nvSpPr>
        <p:spPr>
          <a:xfrm>
            <a:off x="6119671" y="6296530"/>
            <a:ext cx="360000" cy="360000"/>
          </a:xfrm>
          <a:prstGeom prst="ellipse">
            <a:avLst/>
          </a:prstGeom>
          <a:solidFill>
            <a:srgbClr val="FF0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E9EA41A1-133A-0D84-BAE2-03E1BC6DBB2D}"/>
              </a:ext>
            </a:extLst>
          </p:cNvPr>
          <p:cNvSpPr/>
          <p:nvPr/>
        </p:nvSpPr>
        <p:spPr>
          <a:xfrm>
            <a:off x="6596054" y="6296530"/>
            <a:ext cx="360000" cy="360000"/>
          </a:xfrm>
          <a:prstGeom prst="ellipse">
            <a:avLst/>
          </a:prstGeom>
          <a:solidFill>
            <a:srgbClr val="FF0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0899129E-6A34-D637-B545-0EE1D98D1E25}"/>
              </a:ext>
            </a:extLst>
          </p:cNvPr>
          <p:cNvSpPr/>
          <p:nvPr/>
        </p:nvSpPr>
        <p:spPr>
          <a:xfrm>
            <a:off x="6823893" y="5949002"/>
            <a:ext cx="360000" cy="360000"/>
          </a:xfrm>
          <a:prstGeom prst="ellipse">
            <a:avLst/>
          </a:prstGeom>
          <a:solidFill>
            <a:srgbClr val="FF0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1" name="Picture 30" descr="Shape&#10;&#10;Description automatically generated">
            <a:extLst>
              <a:ext uri="{FF2B5EF4-FFF2-40B4-BE49-F238E27FC236}">
                <a16:creationId xmlns:a16="http://schemas.microsoft.com/office/drawing/2014/main" id="{22C1470A-70F6-9F84-D3FC-FE6993A25CC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81736">
            <a:off x="4330076" y="4172932"/>
            <a:ext cx="1190015" cy="1190015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A050389D-D772-8EFB-EBFF-90389E32B1B9}"/>
              </a:ext>
            </a:extLst>
          </p:cNvPr>
          <p:cNvSpPr txBox="1"/>
          <p:nvPr/>
        </p:nvSpPr>
        <p:spPr>
          <a:xfrm>
            <a:off x="5738573" y="4521268"/>
            <a:ext cx="158367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8 edges</a:t>
            </a:r>
          </a:p>
          <a:p>
            <a:pPr algn="l"/>
            <a:endParaRPr lang="en-GB" sz="28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EEEB26A-FED9-A01F-D39B-96607F68408E}"/>
              </a:ext>
            </a:extLst>
          </p:cNvPr>
          <p:cNvSpPr txBox="1"/>
          <p:nvPr/>
        </p:nvSpPr>
        <p:spPr>
          <a:xfrm>
            <a:off x="6823893" y="5306300"/>
            <a:ext cx="8070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16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51F2682D-2E4A-93E5-33F0-C709A693B7AD}"/>
              </a:ext>
            </a:extLst>
          </p:cNvPr>
          <p:cNvSpPr txBox="1"/>
          <p:nvPr/>
        </p:nvSpPr>
        <p:spPr>
          <a:xfrm>
            <a:off x="4149550" y="2409510"/>
            <a:ext cx="112951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25p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5CA2CF52-980A-B260-C1FA-5608171FF770}"/>
              </a:ext>
            </a:extLst>
          </p:cNvPr>
          <p:cNvSpPr txBox="1"/>
          <p:nvPr/>
        </p:nvSpPr>
        <p:spPr>
          <a:xfrm>
            <a:off x="6774929" y="3385434"/>
            <a:ext cx="158367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£40</a:t>
            </a:r>
          </a:p>
          <a:p>
            <a:pPr algn="l"/>
            <a:endParaRPr lang="en-GB" sz="28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36" name="Picture 35" descr="Text&#10;&#10;Description automatically generated">
            <a:extLst>
              <a:ext uri="{FF2B5EF4-FFF2-40B4-BE49-F238E27FC236}">
                <a16:creationId xmlns:a16="http://schemas.microsoft.com/office/drawing/2014/main" id="{EB3F8D9B-8E01-4261-9CD0-F13BE08FD99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17905" y="3281663"/>
            <a:ext cx="1189630" cy="657876"/>
          </a:xfrm>
          <a:prstGeom prst="rect">
            <a:avLst/>
          </a:prstGeom>
        </p:spPr>
      </p:pic>
      <p:pic>
        <p:nvPicPr>
          <p:cNvPr id="37" name="Picture 2">
            <a:extLst>
              <a:ext uri="{FF2B5EF4-FFF2-40B4-BE49-F238E27FC236}">
                <a16:creationId xmlns:a16="http://schemas.microsoft.com/office/drawing/2014/main" id="{18AC9A5A-9A9A-EA56-2E26-AB761B52C4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3416" y="3265939"/>
            <a:ext cx="1187463" cy="6684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3B4A091D-54F4-E45D-5D01-6A88B39B7BE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886760" y="3278165"/>
            <a:ext cx="1314557" cy="674525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4E05C337-F743-1E4A-6C07-C7EB817456F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347197" y="3278165"/>
            <a:ext cx="1314557" cy="674525"/>
          </a:xfrm>
          <a:prstGeom prst="rect">
            <a:avLst/>
          </a:prstGeom>
        </p:spPr>
      </p:pic>
      <p:pic>
        <p:nvPicPr>
          <p:cNvPr id="40" name="Picture 39" descr="A black and white clock&#10;&#10;Description automatically generated with medium confidence">
            <a:extLst>
              <a:ext uri="{FF2B5EF4-FFF2-40B4-BE49-F238E27FC236}">
                <a16:creationId xmlns:a16="http://schemas.microsoft.com/office/drawing/2014/main" id="{CAEA534D-6B58-F73F-77D5-AFB5E9BCB47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10250" y="1264534"/>
            <a:ext cx="1642647" cy="1642647"/>
          </a:xfrm>
          <a:prstGeom prst="rect">
            <a:avLst/>
          </a:prstGeom>
        </p:spPr>
      </p:pic>
      <p:pic>
        <p:nvPicPr>
          <p:cNvPr id="41" name="Picture 40" descr="A black and white clock&#10;&#10;Description automatically generated with medium confidence">
            <a:extLst>
              <a:ext uri="{FF2B5EF4-FFF2-40B4-BE49-F238E27FC236}">
                <a16:creationId xmlns:a16="http://schemas.microsoft.com/office/drawing/2014/main" id="{A0F82DF9-CF22-85CB-DFCB-A10A2993A49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10250" y="1264534"/>
            <a:ext cx="1642647" cy="1642647"/>
          </a:xfrm>
          <a:prstGeom prst="rect">
            <a:avLst/>
          </a:prstGeom>
        </p:spPr>
      </p:pic>
      <p:pic>
        <p:nvPicPr>
          <p:cNvPr id="42" name="Picture 41" descr="A black and white clock&#10;&#10;Description automatically generated with medium confidence">
            <a:extLst>
              <a:ext uri="{FF2B5EF4-FFF2-40B4-BE49-F238E27FC236}">
                <a16:creationId xmlns:a16="http://schemas.microsoft.com/office/drawing/2014/main" id="{34770B3A-5311-E82E-9423-8EE370B6D36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10250" y="1264534"/>
            <a:ext cx="1642647" cy="1642647"/>
          </a:xfrm>
          <a:prstGeom prst="rect">
            <a:avLst/>
          </a:prstGeom>
        </p:spPr>
      </p:pic>
      <p:pic>
        <p:nvPicPr>
          <p:cNvPr id="43" name="Picture 42" descr="A black and white clock&#10;&#10;Description automatically generated with medium confidence">
            <a:extLst>
              <a:ext uri="{FF2B5EF4-FFF2-40B4-BE49-F238E27FC236}">
                <a16:creationId xmlns:a16="http://schemas.microsoft.com/office/drawing/2014/main" id="{73A6ABEE-6877-F416-2EF3-4B658609213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10250" y="1264534"/>
            <a:ext cx="1642647" cy="1642647"/>
          </a:xfrm>
          <a:prstGeom prst="rect">
            <a:avLst/>
          </a:prstGeom>
        </p:spPr>
      </p:pic>
      <p:cxnSp>
        <p:nvCxnSpPr>
          <p:cNvPr id="44" name="Straight Arrow Connector 43">
            <a:extLst>
              <a:ext uri="{FF2B5EF4-FFF2-40B4-BE49-F238E27FC236}">
                <a16:creationId xmlns:a16="http://schemas.microsoft.com/office/drawing/2014/main" id="{E1517B54-F91D-7A44-EEA6-2C3B8DF6E57A}"/>
              </a:ext>
            </a:extLst>
          </p:cNvPr>
          <p:cNvCxnSpPr>
            <a:cxnSpLocks/>
          </p:cNvCxnSpPr>
          <p:nvPr/>
        </p:nvCxnSpPr>
        <p:spPr>
          <a:xfrm flipV="1">
            <a:off x="8929051" y="1973597"/>
            <a:ext cx="410054" cy="100757"/>
          </a:xfrm>
          <a:prstGeom prst="straightConnector1">
            <a:avLst/>
          </a:prstGeom>
          <a:ln w="34925">
            <a:solidFill>
              <a:schemeClr val="tx1"/>
            </a:solidFill>
            <a:tailEnd type="triangle" w="sm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Arrow Connector 44">
            <a:extLst>
              <a:ext uri="{FF2B5EF4-FFF2-40B4-BE49-F238E27FC236}">
                <a16:creationId xmlns:a16="http://schemas.microsoft.com/office/drawing/2014/main" id="{A7157F94-4F4A-3667-CE08-86C4A2F71A00}"/>
              </a:ext>
            </a:extLst>
          </p:cNvPr>
          <p:cNvCxnSpPr>
            <a:cxnSpLocks/>
          </p:cNvCxnSpPr>
          <p:nvPr/>
        </p:nvCxnSpPr>
        <p:spPr>
          <a:xfrm>
            <a:off x="8927983" y="2069426"/>
            <a:ext cx="3590" cy="488129"/>
          </a:xfrm>
          <a:prstGeom prst="straightConnector1">
            <a:avLst/>
          </a:prstGeom>
          <a:ln w="28575">
            <a:solidFill>
              <a:schemeClr val="tx1"/>
            </a:solidFill>
            <a:tailEnd type="triangle" w="sm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85646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32" grpId="0"/>
      <p:bldP spid="33" grpId="0"/>
      <p:bldP spid="34" grpId="0"/>
      <p:bldP spid="3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C6C9871-D946-9A2B-B663-289D020391C7}"/>
              </a:ext>
            </a:extLst>
          </p:cNvPr>
          <p:cNvSpPr txBox="1">
            <a:spLocks/>
          </p:cNvSpPr>
          <p:nvPr/>
        </p:nvSpPr>
        <p:spPr>
          <a:xfrm>
            <a:off x="-178402" y="636660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5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20D65AE-C864-EAA7-CB77-FE4E748540C9}"/>
              </a:ext>
            </a:extLst>
          </p:cNvPr>
          <p:cNvSpPr txBox="1"/>
          <p:nvPr/>
        </p:nvSpPr>
        <p:spPr>
          <a:xfrm>
            <a:off x="226104" y="1463861"/>
            <a:ext cx="7673546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latin typeface="Comic Sans MS" panose="030F0702030302020204" pitchFamily="66" charset="0"/>
              </a:rPr>
              <a:t>1)		How much change?</a:t>
            </a: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                                            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1400" dirty="0">
              <a:latin typeface="Comic Sans MS" panose="030F0702030302020204" pitchFamily="66" charset="0"/>
            </a:endParaRP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2)		Which </a:t>
            </a:r>
            <a:r>
              <a:rPr lang="en-GB" sz="2800" b="1" dirty="0">
                <a:latin typeface="Comic Sans MS" panose="030F0702030302020204" pitchFamily="66" charset="0"/>
              </a:rPr>
              <a:t>does not </a:t>
            </a:r>
            <a:r>
              <a:rPr lang="en-GB" sz="2800" dirty="0">
                <a:latin typeface="Comic Sans MS" panose="030F0702030302020204" pitchFamily="66" charset="0"/>
              </a:rPr>
              <a:t>show 30p?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3)     </a:t>
            </a:r>
            <a:r>
              <a:rPr lang="en-GB" sz="300" dirty="0">
                <a:latin typeface="Comic Sans MS" panose="030F0702030302020204" pitchFamily="66" charset="0"/>
              </a:rPr>
              <a:t>  </a:t>
            </a:r>
            <a:r>
              <a:rPr lang="en-GB" sz="2800" dirty="0">
                <a:latin typeface="Comic Sans MS" panose="030F0702030302020204" pitchFamily="66" charset="0"/>
              </a:rPr>
              <a:t>How many vertices?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14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4)	     100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>
                <a:latin typeface="Comic Sans MS" panose="030F0702030302020204" pitchFamily="66" charset="0"/>
                <a:ea typeface="Cambria Math" panose="02040503050406030204" pitchFamily="18" charset="0"/>
              </a:rPr>
              <a:t> </a:t>
            </a:r>
            <a:r>
              <a:rPr lang="en-GB" sz="2800" dirty="0">
                <a:latin typeface="Comic Sans MS" panose="030F0702030302020204" pitchFamily="66" charset="0"/>
              </a:rPr>
              <a:t>       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>
                <a:latin typeface="Comic Sans MS" panose="030F0702030302020204" pitchFamily="66" charset="0"/>
                <a:ea typeface="Cambria Math" panose="02040503050406030204" pitchFamily="18" charset="0"/>
              </a:rPr>
              <a:t> 70</a:t>
            </a:r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FFE3EFC8-4C4B-A747-3903-E0ECCD7ABCE2}"/>
              </a:ext>
            </a:extLst>
          </p:cNvPr>
          <p:cNvSpPr/>
          <p:nvPr/>
        </p:nvSpPr>
        <p:spPr>
          <a:xfrm>
            <a:off x="5660872" y="3462054"/>
            <a:ext cx="1964603" cy="1210856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5ABDB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" name="Picture 7" descr="A black and white clock&#10;&#10;Description automatically generated with medium confidence">
            <a:extLst>
              <a:ext uri="{FF2B5EF4-FFF2-40B4-BE49-F238E27FC236}">
                <a16:creationId xmlns:a16="http://schemas.microsoft.com/office/drawing/2014/main" id="{3F85660D-3A16-6714-5F35-11A07755ADD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55928" y="1228322"/>
            <a:ext cx="1642647" cy="1642647"/>
          </a:xfrm>
          <a:prstGeom prst="rect">
            <a:avLst/>
          </a:prstGeom>
        </p:spPr>
      </p:pic>
      <p:pic>
        <p:nvPicPr>
          <p:cNvPr id="9" name="Picture 8" descr="A black and white clock&#10;&#10;Description automatically generated with medium confidence">
            <a:extLst>
              <a:ext uri="{FF2B5EF4-FFF2-40B4-BE49-F238E27FC236}">
                <a16:creationId xmlns:a16="http://schemas.microsoft.com/office/drawing/2014/main" id="{409E7414-B29F-1BA1-E988-15BF8BDC1A2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55928" y="1228322"/>
            <a:ext cx="1642647" cy="1642647"/>
          </a:xfrm>
          <a:prstGeom prst="rect">
            <a:avLst/>
          </a:prstGeom>
        </p:spPr>
      </p:pic>
      <p:pic>
        <p:nvPicPr>
          <p:cNvPr id="10" name="Picture 9" descr="A black and white clock&#10;&#10;Description automatically generated with medium confidence">
            <a:extLst>
              <a:ext uri="{FF2B5EF4-FFF2-40B4-BE49-F238E27FC236}">
                <a16:creationId xmlns:a16="http://schemas.microsoft.com/office/drawing/2014/main" id="{70812D33-ECD3-13FC-7AB4-D38E3183148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55928" y="1228322"/>
            <a:ext cx="1642647" cy="1642647"/>
          </a:xfrm>
          <a:prstGeom prst="rect">
            <a:avLst/>
          </a:prstGeom>
        </p:spPr>
      </p:pic>
      <p:pic>
        <p:nvPicPr>
          <p:cNvPr id="11" name="Picture 10" descr="A black and white clock&#10;&#10;Description automatically generated with medium confidence">
            <a:extLst>
              <a:ext uri="{FF2B5EF4-FFF2-40B4-BE49-F238E27FC236}">
                <a16:creationId xmlns:a16="http://schemas.microsoft.com/office/drawing/2014/main" id="{4241CFD2-7606-EA3D-CE72-95F90862287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55928" y="1228322"/>
            <a:ext cx="1642647" cy="1642647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BBA37451-AA4C-1127-54AE-DA3C960D876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98436" y="1795970"/>
            <a:ext cx="1000729" cy="961131"/>
          </a:xfrm>
          <a:prstGeom prst="rect">
            <a:avLst/>
          </a:prstGeom>
        </p:spPr>
      </p:pic>
      <p:sp>
        <p:nvSpPr>
          <p:cNvPr id="13" name="Flowchart: Off-page Connector 12">
            <a:extLst>
              <a:ext uri="{FF2B5EF4-FFF2-40B4-BE49-F238E27FC236}">
                <a16:creationId xmlns:a16="http://schemas.microsoft.com/office/drawing/2014/main" id="{6CA8B823-BA53-BC57-5957-BD35F46C21EB}"/>
              </a:ext>
            </a:extLst>
          </p:cNvPr>
          <p:cNvSpPr/>
          <p:nvPr/>
        </p:nvSpPr>
        <p:spPr>
          <a:xfrm rot="5400000">
            <a:off x="3422908" y="1869920"/>
            <a:ext cx="468772" cy="1000728"/>
          </a:xfrm>
          <a:prstGeom prst="flowChartOffpageConnector">
            <a:avLst/>
          </a:prstGeom>
          <a:solidFill>
            <a:schemeClr val="accent4">
              <a:lumMod val="20000"/>
              <a:lumOff val="8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C0AED41B-14C6-D01E-F2CB-6E3ABFA92180}"/>
              </a:ext>
            </a:extLst>
          </p:cNvPr>
          <p:cNvSpPr/>
          <p:nvPr/>
        </p:nvSpPr>
        <p:spPr>
          <a:xfrm>
            <a:off x="3231108" y="2328399"/>
            <a:ext cx="72000" cy="72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B12FECDE-8DF4-FF99-DE03-F58FDCD7900B}"/>
              </a:ext>
            </a:extLst>
          </p:cNvPr>
          <p:cNvSpPr txBox="1"/>
          <p:nvPr/>
        </p:nvSpPr>
        <p:spPr>
          <a:xfrm>
            <a:off x="3475542" y="2179733"/>
            <a:ext cx="10007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000" b="1" dirty="0">
                <a:latin typeface="Comic Sans MS" panose="030F0702030302020204" pitchFamily="66" charset="0"/>
              </a:rPr>
              <a:t>30p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1A5C2D64-E15A-28BF-5262-2BCCDE3445F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55928" y="1228322"/>
            <a:ext cx="1642647" cy="1642647"/>
          </a:xfrm>
          <a:prstGeom prst="rect">
            <a:avLst/>
          </a:prstGeom>
        </p:spPr>
      </p:pic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B55E493D-1E65-120D-5911-4A98C5FB0786}"/>
              </a:ext>
            </a:extLst>
          </p:cNvPr>
          <p:cNvCxnSpPr>
            <a:cxnSpLocks/>
          </p:cNvCxnSpPr>
          <p:nvPr/>
        </p:nvCxnSpPr>
        <p:spPr>
          <a:xfrm flipH="1">
            <a:off x="8599562" y="2045669"/>
            <a:ext cx="280164" cy="313457"/>
          </a:xfrm>
          <a:prstGeom prst="straightConnector1">
            <a:avLst/>
          </a:prstGeom>
          <a:ln w="34925">
            <a:solidFill>
              <a:schemeClr val="tx1"/>
            </a:solidFill>
            <a:tailEnd type="triangle" w="sm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>
            <a:extLst>
              <a:ext uri="{FF2B5EF4-FFF2-40B4-BE49-F238E27FC236}">
                <a16:creationId xmlns:a16="http://schemas.microsoft.com/office/drawing/2014/main" id="{62DF83CF-33DD-4C35-A302-B59FFA6762BE}"/>
              </a:ext>
            </a:extLst>
          </p:cNvPr>
          <p:cNvCxnSpPr>
            <a:cxnSpLocks/>
          </p:cNvCxnSpPr>
          <p:nvPr/>
        </p:nvCxnSpPr>
        <p:spPr>
          <a:xfrm flipV="1">
            <a:off x="8877251" y="2045670"/>
            <a:ext cx="516131" cy="7951"/>
          </a:xfrm>
          <a:prstGeom prst="straightConnector1">
            <a:avLst/>
          </a:prstGeom>
          <a:ln w="28575">
            <a:solidFill>
              <a:schemeClr val="tx1"/>
            </a:solidFill>
            <a:tailEnd type="triangle" w="sm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id="{9529B099-7153-F99A-BDF0-EA2B17C09F26}"/>
              </a:ext>
            </a:extLst>
          </p:cNvPr>
          <p:cNvSpPr/>
          <p:nvPr/>
        </p:nvSpPr>
        <p:spPr>
          <a:xfrm>
            <a:off x="1248217" y="3452529"/>
            <a:ext cx="1964603" cy="1210856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5ABDB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03AD99F1-1A21-7278-F9FA-36D63C0B2A6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13360" y="3930121"/>
            <a:ext cx="872414" cy="869205"/>
          </a:xfrm>
          <a:prstGeom prst="rect">
            <a:avLst/>
          </a:prstGeom>
        </p:spPr>
      </p:pic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id="{2A5DAA81-36AA-D2B7-C20E-E96DE8CC5311}"/>
              </a:ext>
            </a:extLst>
          </p:cNvPr>
          <p:cNvSpPr/>
          <p:nvPr/>
        </p:nvSpPr>
        <p:spPr>
          <a:xfrm>
            <a:off x="3423527" y="3452529"/>
            <a:ext cx="1964603" cy="1210856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5ABDB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91099C5D-185C-13A7-7E2A-C9574F4DF72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47981" y="3930121"/>
            <a:ext cx="872414" cy="869205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AA1C9149-46CE-2E24-9909-7738D525288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29763" y="3376175"/>
            <a:ext cx="924271" cy="823493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F3A61854-9381-FB8C-CD5A-825D6104E63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84331" y="3349705"/>
            <a:ext cx="872414" cy="869205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92205DA5-B435-78A2-983C-8FF1635CEAA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27052" y="3330463"/>
            <a:ext cx="872414" cy="869205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BE3C588A-CAE6-FFC7-AAF8-03285479BCD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408047" y="3573320"/>
            <a:ext cx="869206" cy="869206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CA0510E0-AA9A-3A82-7B30-CA6B2D62279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00169" y="3623355"/>
            <a:ext cx="872414" cy="869205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15EFFCCB-F50A-EA25-40ED-44F051E2546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479339" y="3594976"/>
            <a:ext cx="924271" cy="823493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CFCEA491-546E-DAB8-AD5A-CCF28D56BB4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603714" y="3623354"/>
            <a:ext cx="869206" cy="869206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A0FDED27-2B73-4F03-41ED-DD2FA420BA3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267895" y="1379202"/>
            <a:ext cx="816383" cy="719329"/>
          </a:xfrm>
          <a:prstGeom prst="rect">
            <a:avLst/>
          </a:prstGeom>
        </p:spPr>
      </p:pic>
      <p:pic>
        <p:nvPicPr>
          <p:cNvPr id="31" name="Picture 2">
            <a:extLst>
              <a:ext uri="{FF2B5EF4-FFF2-40B4-BE49-F238E27FC236}">
                <a16:creationId xmlns:a16="http://schemas.microsoft.com/office/drawing/2014/main" id="{01B5F56D-661B-A201-9342-72C8229247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651697" y="4760482"/>
            <a:ext cx="1168278" cy="14124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05D0F58-171D-1B7D-EB81-CCDF68009B2F}"/>
              </a:ext>
            </a:extLst>
          </p:cNvPr>
          <p:cNvSpPr txBox="1"/>
          <p:nvPr/>
        </p:nvSpPr>
        <p:spPr>
          <a:xfrm>
            <a:off x="2437774" y="6104754"/>
            <a:ext cx="648000" cy="648000"/>
          </a:xfrm>
          <a:prstGeom prst="rect">
            <a:avLst/>
          </a:prstGeom>
          <a:noFill/>
          <a:ln w="19050">
            <a:solidFill>
              <a:srgbClr val="5ABDB8"/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en-GB" sz="28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1971601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C6C9871-D946-9A2B-B663-289D020391C7}"/>
              </a:ext>
            </a:extLst>
          </p:cNvPr>
          <p:cNvSpPr txBox="1">
            <a:spLocks/>
          </p:cNvSpPr>
          <p:nvPr/>
        </p:nvSpPr>
        <p:spPr>
          <a:xfrm>
            <a:off x="-178402" y="636660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5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8251DDE-AE43-37EC-DA73-92A53024F68E}"/>
              </a:ext>
            </a:extLst>
          </p:cNvPr>
          <p:cNvSpPr txBox="1"/>
          <p:nvPr/>
        </p:nvSpPr>
        <p:spPr>
          <a:xfrm>
            <a:off x="226104" y="1463861"/>
            <a:ext cx="7673546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latin typeface="Comic Sans MS" panose="030F0702030302020204" pitchFamily="66" charset="0"/>
              </a:rPr>
              <a:t>1)		How much change?</a:t>
            </a: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                                            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1400" dirty="0">
              <a:latin typeface="Comic Sans MS" panose="030F0702030302020204" pitchFamily="66" charset="0"/>
            </a:endParaRP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2)		Which </a:t>
            </a:r>
            <a:r>
              <a:rPr lang="en-GB" sz="2800" b="1" dirty="0">
                <a:latin typeface="Comic Sans MS" panose="030F0702030302020204" pitchFamily="66" charset="0"/>
              </a:rPr>
              <a:t>does not </a:t>
            </a:r>
            <a:r>
              <a:rPr lang="en-GB" sz="2800" dirty="0">
                <a:latin typeface="Comic Sans MS" panose="030F0702030302020204" pitchFamily="66" charset="0"/>
              </a:rPr>
              <a:t>show 30p?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3)     </a:t>
            </a:r>
            <a:r>
              <a:rPr lang="en-GB" sz="300" dirty="0">
                <a:latin typeface="Comic Sans MS" panose="030F0702030302020204" pitchFamily="66" charset="0"/>
              </a:rPr>
              <a:t>  </a:t>
            </a:r>
            <a:r>
              <a:rPr lang="en-GB" sz="2800" dirty="0">
                <a:latin typeface="Comic Sans MS" panose="030F0702030302020204" pitchFamily="66" charset="0"/>
              </a:rPr>
              <a:t>How many vertices?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14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4)	     100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>
                <a:latin typeface="Comic Sans MS" panose="030F0702030302020204" pitchFamily="66" charset="0"/>
                <a:ea typeface="Cambria Math" panose="02040503050406030204" pitchFamily="18" charset="0"/>
              </a:rPr>
              <a:t> </a:t>
            </a:r>
            <a:r>
              <a:rPr lang="en-GB" sz="2800" dirty="0">
                <a:latin typeface="Comic Sans MS" panose="030F0702030302020204" pitchFamily="66" charset="0"/>
              </a:rPr>
              <a:t>       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>
                <a:latin typeface="Comic Sans MS" panose="030F0702030302020204" pitchFamily="66" charset="0"/>
                <a:ea typeface="Cambria Math" panose="02040503050406030204" pitchFamily="18" charset="0"/>
              </a:rPr>
              <a:t> 70</a:t>
            </a:r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C4F47D0F-4F35-042E-5F9C-44E4A4660581}"/>
              </a:ext>
            </a:extLst>
          </p:cNvPr>
          <p:cNvSpPr/>
          <p:nvPr/>
        </p:nvSpPr>
        <p:spPr>
          <a:xfrm>
            <a:off x="5557230" y="3346491"/>
            <a:ext cx="2132757" cy="1423151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A6CFF2E4-0757-2305-3CBF-9539F5F4AB68}"/>
              </a:ext>
            </a:extLst>
          </p:cNvPr>
          <p:cNvSpPr/>
          <p:nvPr/>
        </p:nvSpPr>
        <p:spPr>
          <a:xfrm>
            <a:off x="5651347" y="3452529"/>
            <a:ext cx="1964603" cy="1210856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5ABDB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71ED1B25-3456-DAF6-548C-0B3AC3F6032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98436" y="1795970"/>
            <a:ext cx="1000729" cy="961131"/>
          </a:xfrm>
          <a:prstGeom prst="rect">
            <a:avLst/>
          </a:prstGeom>
        </p:spPr>
      </p:pic>
      <p:sp>
        <p:nvSpPr>
          <p:cNvPr id="14" name="Flowchart: Off-page Connector 13">
            <a:extLst>
              <a:ext uri="{FF2B5EF4-FFF2-40B4-BE49-F238E27FC236}">
                <a16:creationId xmlns:a16="http://schemas.microsoft.com/office/drawing/2014/main" id="{8D32A8F2-A847-34CB-B49C-C653A383561A}"/>
              </a:ext>
            </a:extLst>
          </p:cNvPr>
          <p:cNvSpPr/>
          <p:nvPr/>
        </p:nvSpPr>
        <p:spPr>
          <a:xfrm rot="5400000">
            <a:off x="3422908" y="1869920"/>
            <a:ext cx="468772" cy="1000728"/>
          </a:xfrm>
          <a:prstGeom prst="flowChartOffpageConnector">
            <a:avLst/>
          </a:prstGeom>
          <a:solidFill>
            <a:schemeClr val="accent4">
              <a:lumMod val="20000"/>
              <a:lumOff val="8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70145501-0345-7A7F-EB27-012F663624FB}"/>
              </a:ext>
            </a:extLst>
          </p:cNvPr>
          <p:cNvSpPr/>
          <p:nvPr/>
        </p:nvSpPr>
        <p:spPr>
          <a:xfrm>
            <a:off x="3231108" y="2328399"/>
            <a:ext cx="72000" cy="72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DB645A63-9422-1A70-3A49-DA62BA89B0FD}"/>
              </a:ext>
            </a:extLst>
          </p:cNvPr>
          <p:cNvSpPr txBox="1"/>
          <p:nvPr/>
        </p:nvSpPr>
        <p:spPr>
          <a:xfrm>
            <a:off x="3475542" y="2179733"/>
            <a:ext cx="10007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000" b="1" dirty="0">
                <a:latin typeface="Comic Sans MS" panose="030F0702030302020204" pitchFamily="66" charset="0"/>
              </a:rPr>
              <a:t>30p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BE7BB455-F3FF-4B72-8870-74735A881273}"/>
              </a:ext>
            </a:extLst>
          </p:cNvPr>
          <p:cNvSpPr txBox="1"/>
          <p:nvPr/>
        </p:nvSpPr>
        <p:spPr>
          <a:xfrm>
            <a:off x="6029256" y="5335628"/>
            <a:ext cx="21433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10</a:t>
            </a:r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id="{8F549A1E-2EB3-3ED2-A1B7-E16C128EE078}"/>
              </a:ext>
            </a:extLst>
          </p:cNvPr>
          <p:cNvSpPr/>
          <p:nvPr/>
        </p:nvSpPr>
        <p:spPr>
          <a:xfrm>
            <a:off x="1248217" y="3452529"/>
            <a:ext cx="1964603" cy="1210856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5ABDB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D3347AD0-7A70-C293-F3EF-6B6D586EE7C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13360" y="3930121"/>
            <a:ext cx="872414" cy="869205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4669FAC4-D3C5-0BA7-BD6E-41FDA1660299}"/>
              </a:ext>
            </a:extLst>
          </p:cNvPr>
          <p:cNvSpPr/>
          <p:nvPr/>
        </p:nvSpPr>
        <p:spPr>
          <a:xfrm>
            <a:off x="3423527" y="3452529"/>
            <a:ext cx="1964603" cy="1210856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5ABDB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BE521EF3-F424-97AF-A03E-1F9148FB586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47981" y="3930121"/>
            <a:ext cx="872414" cy="869205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74564ABC-3DF6-C5D2-912C-D83BDC2DDF9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29763" y="3376175"/>
            <a:ext cx="924271" cy="823493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2B46BE51-84B1-C34C-2820-AC050C6E8C3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84331" y="3349705"/>
            <a:ext cx="872414" cy="869205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5664C3D5-11AE-C7C9-9046-CC70119CD14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27052" y="3330463"/>
            <a:ext cx="872414" cy="869205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A50FFD8D-90B4-C087-89AF-D1620F862CF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408047" y="3573320"/>
            <a:ext cx="869206" cy="869206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3FFDD539-48E4-A477-9B8F-AB92C896F87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00169" y="3623355"/>
            <a:ext cx="872414" cy="869205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FB25AD07-CCDD-825A-6B9E-80AA053CCDE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79339" y="3594976"/>
            <a:ext cx="924271" cy="823493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C412D45D-F4FF-9D32-C23F-3433645E415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603714" y="3623354"/>
            <a:ext cx="869206" cy="869206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B532D919-BCDE-FC89-1470-A9563BBEB231}"/>
              </a:ext>
            </a:extLst>
          </p:cNvPr>
          <p:cNvSpPr txBox="1"/>
          <p:nvPr/>
        </p:nvSpPr>
        <p:spPr>
          <a:xfrm>
            <a:off x="4449189" y="2084072"/>
            <a:ext cx="10757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70p</a:t>
            </a:r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E123BFD5-7240-4C85-5663-E93CF5BAF51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267895" y="1379202"/>
            <a:ext cx="816383" cy="719329"/>
          </a:xfrm>
          <a:prstGeom prst="rect">
            <a:avLst/>
          </a:prstGeom>
        </p:spPr>
      </p:pic>
      <p:pic>
        <p:nvPicPr>
          <p:cNvPr id="34" name="Picture 2">
            <a:extLst>
              <a:ext uri="{FF2B5EF4-FFF2-40B4-BE49-F238E27FC236}">
                <a16:creationId xmlns:a16="http://schemas.microsoft.com/office/drawing/2014/main" id="{2BA71CCD-7596-C9D4-818A-C958350947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651697" y="4760482"/>
            <a:ext cx="1168278" cy="14124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5" name="TextBox 34">
            <a:extLst>
              <a:ext uri="{FF2B5EF4-FFF2-40B4-BE49-F238E27FC236}">
                <a16:creationId xmlns:a16="http://schemas.microsoft.com/office/drawing/2014/main" id="{47F33904-BEF5-2B32-D0A5-C60A67DFD93D}"/>
              </a:ext>
            </a:extLst>
          </p:cNvPr>
          <p:cNvSpPr txBox="1"/>
          <p:nvPr/>
        </p:nvSpPr>
        <p:spPr>
          <a:xfrm>
            <a:off x="2437774" y="6104754"/>
            <a:ext cx="648000" cy="648000"/>
          </a:xfrm>
          <a:prstGeom prst="rect">
            <a:avLst/>
          </a:prstGeom>
          <a:noFill/>
          <a:ln w="19050">
            <a:solidFill>
              <a:srgbClr val="5ABDB8"/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en-GB" sz="28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2060C7C4-762B-B860-AFBF-7D031F6F7FDC}"/>
              </a:ext>
            </a:extLst>
          </p:cNvPr>
          <p:cNvSpPr txBox="1"/>
          <p:nvPr/>
        </p:nvSpPr>
        <p:spPr>
          <a:xfrm>
            <a:off x="2435158" y="6170411"/>
            <a:ext cx="21433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30</a:t>
            </a:r>
          </a:p>
        </p:txBody>
      </p:sp>
      <p:pic>
        <p:nvPicPr>
          <p:cNvPr id="37" name="Picture 36" descr="A black and white clock&#10;&#10;Description automatically generated with medium confidence">
            <a:extLst>
              <a:ext uri="{FF2B5EF4-FFF2-40B4-BE49-F238E27FC236}">
                <a16:creationId xmlns:a16="http://schemas.microsoft.com/office/drawing/2014/main" id="{C9F43DCD-80BB-F17F-67D6-83DE8F09EB47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55928" y="1228322"/>
            <a:ext cx="1642647" cy="1642647"/>
          </a:xfrm>
          <a:prstGeom prst="rect">
            <a:avLst/>
          </a:prstGeom>
        </p:spPr>
      </p:pic>
      <p:pic>
        <p:nvPicPr>
          <p:cNvPr id="38" name="Picture 37" descr="A black and white clock&#10;&#10;Description automatically generated with medium confidence">
            <a:extLst>
              <a:ext uri="{FF2B5EF4-FFF2-40B4-BE49-F238E27FC236}">
                <a16:creationId xmlns:a16="http://schemas.microsoft.com/office/drawing/2014/main" id="{D398312F-09DF-C11D-B102-FBEA8827EBD9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55928" y="1228322"/>
            <a:ext cx="1642647" cy="1642647"/>
          </a:xfrm>
          <a:prstGeom prst="rect">
            <a:avLst/>
          </a:prstGeom>
        </p:spPr>
      </p:pic>
      <p:pic>
        <p:nvPicPr>
          <p:cNvPr id="39" name="Picture 38" descr="A black and white clock&#10;&#10;Description automatically generated with medium confidence">
            <a:extLst>
              <a:ext uri="{FF2B5EF4-FFF2-40B4-BE49-F238E27FC236}">
                <a16:creationId xmlns:a16="http://schemas.microsoft.com/office/drawing/2014/main" id="{1070F0F3-69CD-7747-3714-25E699391B5E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55928" y="1228322"/>
            <a:ext cx="1642647" cy="1642647"/>
          </a:xfrm>
          <a:prstGeom prst="rect">
            <a:avLst/>
          </a:prstGeom>
        </p:spPr>
      </p:pic>
      <p:pic>
        <p:nvPicPr>
          <p:cNvPr id="40" name="Picture 39" descr="A black and white clock&#10;&#10;Description automatically generated with medium confidence">
            <a:extLst>
              <a:ext uri="{FF2B5EF4-FFF2-40B4-BE49-F238E27FC236}">
                <a16:creationId xmlns:a16="http://schemas.microsoft.com/office/drawing/2014/main" id="{6BC6604D-6A29-3C0C-B4C2-C521C42606B1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55928" y="1228322"/>
            <a:ext cx="1642647" cy="1642647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A5F09925-26BB-DB36-8776-50C91F81E379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55928" y="1228322"/>
            <a:ext cx="1642647" cy="1642647"/>
          </a:xfrm>
          <a:prstGeom prst="rect">
            <a:avLst/>
          </a:prstGeom>
        </p:spPr>
      </p:pic>
      <p:cxnSp>
        <p:nvCxnSpPr>
          <p:cNvPr id="42" name="Straight Arrow Connector 41">
            <a:extLst>
              <a:ext uri="{FF2B5EF4-FFF2-40B4-BE49-F238E27FC236}">
                <a16:creationId xmlns:a16="http://schemas.microsoft.com/office/drawing/2014/main" id="{C7BD7D9A-B0D2-7895-6299-93DA317C9EAC}"/>
              </a:ext>
            </a:extLst>
          </p:cNvPr>
          <p:cNvCxnSpPr>
            <a:cxnSpLocks/>
          </p:cNvCxnSpPr>
          <p:nvPr/>
        </p:nvCxnSpPr>
        <p:spPr>
          <a:xfrm flipH="1">
            <a:off x="8599562" y="2045669"/>
            <a:ext cx="280164" cy="313457"/>
          </a:xfrm>
          <a:prstGeom prst="straightConnector1">
            <a:avLst/>
          </a:prstGeom>
          <a:ln w="34925">
            <a:solidFill>
              <a:schemeClr val="tx1"/>
            </a:solidFill>
            <a:tailEnd type="triangle" w="sm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Arrow Connector 42">
            <a:extLst>
              <a:ext uri="{FF2B5EF4-FFF2-40B4-BE49-F238E27FC236}">
                <a16:creationId xmlns:a16="http://schemas.microsoft.com/office/drawing/2014/main" id="{E96FEFDA-94A0-B5CA-6226-D0548AE526A9}"/>
              </a:ext>
            </a:extLst>
          </p:cNvPr>
          <p:cNvCxnSpPr>
            <a:cxnSpLocks/>
          </p:cNvCxnSpPr>
          <p:nvPr/>
        </p:nvCxnSpPr>
        <p:spPr>
          <a:xfrm flipV="1">
            <a:off x="8877251" y="2045670"/>
            <a:ext cx="516131" cy="7951"/>
          </a:xfrm>
          <a:prstGeom prst="straightConnector1">
            <a:avLst/>
          </a:prstGeom>
          <a:ln w="28575">
            <a:solidFill>
              <a:schemeClr val="tx1"/>
            </a:solidFill>
            <a:tailEnd type="triangle" w="sm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700618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8" grpId="0"/>
      <p:bldP spid="32" grpId="0"/>
      <p:bldP spid="36" grpId="0"/>
    </p:bldLst>
  </p:timing>
</p:sld>
</file>

<file path=ppt/theme/theme1.xml><?xml version="1.0" encoding="utf-8"?>
<a:theme xmlns:a="http://schemas.openxmlformats.org/drawingml/2006/main" name="Office 2013 - 2022 Theme">
  <a:themeElements>
    <a:clrScheme name="Office 2013 - 2022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2013 - 2022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2013 - 2022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3C4B19A6D165B49B69DFCCF4DFDCF9C" ma:contentTypeVersion="20" ma:contentTypeDescription="Create a new document." ma:contentTypeScope="" ma:versionID="e33e9e8ebe52fcac084127bd3f8ce90d">
  <xsd:schema xmlns:xsd="http://www.w3.org/2001/XMLSchema" xmlns:xs="http://www.w3.org/2001/XMLSchema" xmlns:p="http://schemas.microsoft.com/office/2006/metadata/properties" xmlns:ns2="33d67b07-7219-47a6-affa-1c07ef1012ef" xmlns:ns3="32d3a1e4-7586-423d-b78a-ecec02d7591f" targetNamespace="http://schemas.microsoft.com/office/2006/metadata/properties" ma:root="true" ma:fieldsID="af00a1bb72f1a37c1a59e6f768522586" ns2:_="" ns3:_="">
    <xsd:import namespace="33d67b07-7219-47a6-affa-1c07ef1012ef"/>
    <xsd:import namespace="32d3a1e4-7586-423d-b78a-ecec02d7591f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OCR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  <xsd:element ref="ns2:MediaServiceLocation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3d67b07-7219-47a6-affa-1c07ef1012ef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MediaServiceAutoTags" ma:internalName="MediaServiceAutoTags" ma:readOnly="true">
      <xsd:simpleType>
        <xsd:restriction base="dms:Text"/>
      </xsd:simpleType>
    </xsd:element>
    <xsd:element name="MediaServiceOCR" ma:index="11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497b015f-629b-4474-aa67-56c809d6911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2d3a1e4-7586-423d-b78a-ecec02d7591f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2454adf7-a58d-450c-a345-4747dd480a1c}" ma:internalName="TaxCatchAll" ma:showField="CatchAllData" ma:web="32d3a1e4-7586-423d-b78a-ecec02d7591f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33d67b07-7219-47a6-affa-1c07ef1012ef">
      <Terms xmlns="http://schemas.microsoft.com/office/infopath/2007/PartnerControls"/>
    </lcf76f155ced4ddcb4097134ff3c332f>
    <TaxCatchAll xmlns="32d3a1e4-7586-423d-b78a-ecec02d7591f" xsi:nil="true"/>
  </documentManagement>
</p:properties>
</file>

<file path=customXml/itemProps1.xml><?xml version="1.0" encoding="utf-8"?>
<ds:datastoreItem xmlns:ds="http://schemas.openxmlformats.org/officeDocument/2006/customXml" ds:itemID="{B25D64A3-78E4-4270-A1C0-88EEF1F1758D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B118B751-15FB-435E-A4A9-A2353EBB0A83}"/>
</file>

<file path=customXml/itemProps3.xml><?xml version="1.0" encoding="utf-8"?>
<ds:datastoreItem xmlns:ds="http://schemas.openxmlformats.org/officeDocument/2006/customXml" ds:itemID="{E86A4D00-F961-4636-AFA2-1A40FDCADE09}">
  <ds:schemaRefs>
    <ds:schemaRef ds:uri="http://schemas.microsoft.com/office/2006/metadata/properties"/>
    <ds:schemaRef ds:uri="http://schemas.microsoft.com/office/infopath/2007/PartnerControls"/>
    <ds:schemaRef ds:uri="e9e213f7-a068-4185-ae5b-85aa76b56dbd"/>
    <ds:schemaRef ds:uri="1773a752-338d-48d4-aab1-fb5d939e1fab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376</TotalTime>
  <Words>546</Words>
  <Application>Microsoft Office PowerPoint</Application>
  <PresentationFormat>A4 Paper (210x297 mm)</PresentationFormat>
  <Paragraphs>200</Paragraphs>
  <Slides>10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7" baseType="lpstr">
      <vt:lpstr>Aptos</vt:lpstr>
      <vt:lpstr>Arial</vt:lpstr>
      <vt:lpstr>Calibri</vt:lpstr>
      <vt:lpstr>Calibri Light</vt:lpstr>
      <vt:lpstr>Cambria Math</vt:lpstr>
      <vt:lpstr>Comic Sans MS</vt:lpstr>
      <vt:lpstr>Office 2013 - 2022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Sarah Anderson</cp:lastModifiedBy>
  <cp:revision>19</cp:revision>
  <dcterms:created xsi:type="dcterms:W3CDTF">2022-08-25T17:50:02Z</dcterms:created>
  <dcterms:modified xsi:type="dcterms:W3CDTF">2025-12-15T21:44:19Z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0x01010053C4B19A6D165B49B69DFCCF4DFDCF9C</vt:lpwstr>
  </property>
</Properties>
</file>