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80" r:id="rId5"/>
    <p:sldId id="382" r:id="rId6"/>
    <p:sldId id="403" r:id="rId7"/>
    <p:sldId id="334" r:id="rId8"/>
    <p:sldId id="384" r:id="rId9"/>
    <p:sldId id="404" r:id="rId10"/>
    <p:sldId id="405" r:id="rId11"/>
    <p:sldId id="374" r:id="rId12"/>
    <p:sldId id="406" r:id="rId13"/>
    <p:sldId id="355" r:id="rId14"/>
    <p:sldId id="385" r:id="rId15"/>
    <p:sldId id="40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CE"/>
    <a:srgbClr val="FEF8E8"/>
    <a:srgbClr val="F76756"/>
    <a:srgbClr val="1D619C"/>
    <a:srgbClr val="FFF8E6"/>
    <a:srgbClr val="7FD8E6"/>
    <a:srgbClr val="B7E1B5"/>
    <a:srgbClr val="6FC36C"/>
    <a:srgbClr val="616160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1FDA13-D1D8-4540-98F9-94DB063375F8}" v="27" dt="2023-04-17T13:37:32.660"/>
    <p1510:client id="{8F5013F6-6950-4123-9A8F-7727598AF899}" v="5" dt="2023-04-17T15:45:30.058"/>
    <p1510:client id="{EBC4F3B6-CAA2-4894-B704-B2B0A6E1F59A}" v="3" dt="2023-04-17T15:39:25.6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86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44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7363099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7040728B-2519-A028-6A47-4FCC6E9248E2}"/>
              </a:ext>
            </a:extLst>
          </p:cNvPr>
          <p:cNvSpPr txBox="1">
            <a:spLocks/>
          </p:cNvSpPr>
          <p:nvPr/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800" b="1" dirty="0">
                <a:solidFill>
                  <a:schemeClr val="bg1"/>
                </a:solidFill>
              </a:rPr>
              <a:t>S37 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24E2B9FA-754D-3D52-BE89-E51CED0576F4}"/>
              </a:ext>
            </a:extLst>
          </p:cNvPr>
          <p:cNvSpPr txBox="1">
            <a:spLocks/>
          </p:cNvSpPr>
          <p:nvPr/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200" b="1" dirty="0">
                <a:solidFill>
                  <a:srgbClr val="1D619C"/>
                </a:solidFill>
                <a:latin typeface="Century Gothic" panose="020B0502020202020204" pitchFamily="34" charset="0"/>
              </a:rPr>
              <a:t>Common exception words  Pack 4</a:t>
            </a:r>
            <a:endParaRPr lang="en-GB" sz="3200" b="1" dirty="0">
              <a:solidFill>
                <a:srgbClr val="1D619C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01190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CD205A5-BB04-229A-400D-B7758A9A8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1BC82A-FB9E-CCFB-723F-D0273AC85D83}"/>
              </a:ext>
            </a:extLst>
          </p:cNvPr>
          <p:cNvSpPr txBox="1"/>
          <p:nvPr/>
        </p:nvSpPr>
        <p:spPr>
          <a:xfrm>
            <a:off x="261257" y="272141"/>
            <a:ext cx="1166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effectLst/>
                <a:latin typeface="Century Gothic" panose="020B0502020202020204" pitchFamily="34" charset="0"/>
              </a:rPr>
              <a:t>Key Information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10F4E0-3A9F-0887-717C-937C0B9A54F5}"/>
              </a:ext>
            </a:extLst>
          </p:cNvPr>
          <p:cNvSpPr txBox="1"/>
          <p:nvPr/>
        </p:nvSpPr>
        <p:spPr>
          <a:xfrm>
            <a:off x="854528" y="2125450"/>
            <a:ext cx="10482943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Affixes 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are prefixes or suffixes added to a root word.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6080111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CECB17F-7398-3E79-0ADB-2D9E7A71C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5D2562-B4F5-BCF6-EA23-4D0F5A1B4430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previously learnt root words and suffixes, which is linked to the new learning later in this lesson.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597476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33D025F-1FEB-487D-908E-D3A9949D0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9132938-6814-A44F-E042-96E658FECE31}"/>
              </a:ext>
            </a:extLst>
          </p:cNvPr>
          <p:cNvSpPr/>
          <p:nvPr/>
        </p:nvSpPr>
        <p:spPr>
          <a:xfrm>
            <a:off x="2016088" y="1112700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equip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FFA2F05-AF9C-2D1F-B230-6FC7DD666BCF}"/>
              </a:ext>
            </a:extLst>
          </p:cNvPr>
          <p:cNvSpPr/>
          <p:nvPr/>
        </p:nvSpPr>
        <p:spPr>
          <a:xfrm>
            <a:off x="2016088" y="2168483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poison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CE8DFB7-BD78-2A69-52D8-D17D1BC7465F}"/>
              </a:ext>
            </a:extLst>
          </p:cNvPr>
          <p:cNvSpPr/>
          <p:nvPr/>
        </p:nvSpPr>
        <p:spPr>
          <a:xfrm>
            <a:off x="2016088" y="3224266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confident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5F12210-575B-DCB3-5805-3CA5B2C476BF}"/>
              </a:ext>
            </a:extLst>
          </p:cNvPr>
          <p:cNvSpPr/>
          <p:nvPr/>
        </p:nvSpPr>
        <p:spPr>
          <a:xfrm>
            <a:off x="2016088" y="4280049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vary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3227C43-1385-6E0C-739A-2DA5CF8D0781}"/>
              </a:ext>
            </a:extLst>
          </p:cNvPr>
          <p:cNvSpPr/>
          <p:nvPr/>
        </p:nvSpPr>
        <p:spPr>
          <a:xfrm>
            <a:off x="7324382" y="1639673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ous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623D236-1302-8B9B-B714-E7832B79EAFF}"/>
              </a:ext>
            </a:extLst>
          </p:cNvPr>
          <p:cNvSpPr/>
          <p:nvPr/>
        </p:nvSpPr>
        <p:spPr>
          <a:xfrm>
            <a:off x="7324382" y="2719547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ment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D61F26-64BF-0ABD-4161-7193B983B23C}"/>
              </a:ext>
            </a:extLst>
          </p:cNvPr>
          <p:cNvSpPr/>
          <p:nvPr/>
        </p:nvSpPr>
        <p:spPr>
          <a:xfrm>
            <a:off x="7324382" y="3799421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ence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839B96-630B-394E-8183-51A6BE94DDC9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Match each root word to a correct suffix to make a new word.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Write the new words. Some letters may change or be omitted when</a:t>
            </a:r>
            <a:b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add the suffix.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447282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F7B50552-2295-CD37-E443-7603CF643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9132938-6814-A44F-E042-96E658FECE31}"/>
              </a:ext>
            </a:extLst>
          </p:cNvPr>
          <p:cNvSpPr/>
          <p:nvPr/>
        </p:nvSpPr>
        <p:spPr>
          <a:xfrm>
            <a:off x="2016088" y="1112700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equip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600A1C3-FD9D-E531-DC74-60D97FBB1F6C}"/>
              </a:ext>
            </a:extLst>
          </p:cNvPr>
          <p:cNvSpPr/>
          <p:nvPr/>
        </p:nvSpPr>
        <p:spPr>
          <a:xfrm>
            <a:off x="7324382" y="1639673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ous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1D552AB-F313-4640-AE6E-EAE8E6C3B19B}"/>
              </a:ext>
            </a:extLst>
          </p:cNvPr>
          <p:cNvSpPr/>
          <p:nvPr/>
        </p:nvSpPr>
        <p:spPr>
          <a:xfrm>
            <a:off x="7324382" y="2719547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ment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4478F3E-B208-F4F0-B727-F9ADBCB6B298}"/>
              </a:ext>
            </a:extLst>
          </p:cNvPr>
          <p:cNvSpPr/>
          <p:nvPr/>
        </p:nvSpPr>
        <p:spPr>
          <a:xfrm>
            <a:off x="7324382" y="3799421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–</a:t>
            </a:r>
            <a:r>
              <a:rPr lang="en-GB" sz="2200" b="1" dirty="0" err="1">
                <a:solidFill>
                  <a:schemeClr val="tx1"/>
                </a:solidFill>
                <a:latin typeface="+mj-lt"/>
              </a:rPr>
              <a:t>ence</a:t>
            </a:r>
            <a:endParaRPr lang="en-GB" sz="2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FFA2F05-AF9C-2D1F-B230-6FC7DD666BCF}"/>
              </a:ext>
            </a:extLst>
          </p:cNvPr>
          <p:cNvSpPr/>
          <p:nvPr/>
        </p:nvSpPr>
        <p:spPr>
          <a:xfrm>
            <a:off x="2016088" y="2168483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poison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CE8DFB7-BD78-2A69-52D8-D17D1BC7465F}"/>
              </a:ext>
            </a:extLst>
          </p:cNvPr>
          <p:cNvSpPr/>
          <p:nvPr/>
        </p:nvSpPr>
        <p:spPr>
          <a:xfrm>
            <a:off x="2016088" y="3224266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confident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5F12210-575B-DCB3-5805-3CA5B2C476BF}"/>
              </a:ext>
            </a:extLst>
          </p:cNvPr>
          <p:cNvSpPr/>
          <p:nvPr/>
        </p:nvSpPr>
        <p:spPr>
          <a:xfrm>
            <a:off x="2016088" y="4280049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vary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40F8D40-1F09-7198-2C93-1E204A460A72}"/>
              </a:ext>
            </a:extLst>
          </p:cNvPr>
          <p:cNvCxnSpPr>
            <a:stCxn id="3" idx="3"/>
            <a:endCxn id="5" idx="1"/>
          </p:cNvCxnSpPr>
          <p:nvPr/>
        </p:nvCxnSpPr>
        <p:spPr>
          <a:xfrm>
            <a:off x="3767770" y="1514816"/>
            <a:ext cx="3556612" cy="160684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C7C1691-ECD1-D964-DB3B-ABACEF3EDD37}"/>
              </a:ext>
            </a:extLst>
          </p:cNvPr>
          <p:cNvCxnSpPr>
            <a:cxnSpLocks/>
            <a:stCxn id="7" idx="3"/>
            <a:endCxn id="4" idx="1"/>
          </p:cNvCxnSpPr>
          <p:nvPr/>
        </p:nvCxnSpPr>
        <p:spPr>
          <a:xfrm flipV="1">
            <a:off x="3767770" y="2041789"/>
            <a:ext cx="3556612" cy="52881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B0A8369-57DF-689E-E6BA-1BAE98D023E1}"/>
              </a:ext>
            </a:extLst>
          </p:cNvPr>
          <p:cNvCxnSpPr>
            <a:cxnSpLocks/>
            <a:stCxn id="8" idx="3"/>
            <a:endCxn id="6" idx="1"/>
          </p:cNvCxnSpPr>
          <p:nvPr/>
        </p:nvCxnSpPr>
        <p:spPr>
          <a:xfrm>
            <a:off x="3767770" y="3626382"/>
            <a:ext cx="3556612" cy="57515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2C42E70-661F-A527-0339-069BFDEE892E}"/>
              </a:ext>
            </a:extLst>
          </p:cNvPr>
          <p:cNvCxnSpPr>
            <a:cxnSpLocks/>
            <a:stCxn id="9" idx="3"/>
            <a:endCxn id="4" idx="1"/>
          </p:cNvCxnSpPr>
          <p:nvPr/>
        </p:nvCxnSpPr>
        <p:spPr>
          <a:xfrm flipV="1">
            <a:off x="3767770" y="2041789"/>
            <a:ext cx="3556612" cy="26403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1B98AF1-1359-59F5-8D03-5C44375A3834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Match each root word to a correct suffix to make a new word.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equipment, poisonous, confidence, various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F76756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8809927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D93226-ACED-4C1A-362A-557A0A636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262197-391D-ED62-1BC2-24EAF09554EA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learn more common exception words.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37538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898C2CC-6088-ED7A-27A5-85F7513CC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EE54EA4-36A1-D4A1-1204-C4A6ED3D84BA}"/>
              </a:ext>
            </a:extLst>
          </p:cNvPr>
          <p:cNvSpPr/>
          <p:nvPr/>
        </p:nvSpPr>
        <p:spPr>
          <a:xfrm>
            <a:off x="3466009" y="1575414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amateur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2066E01-D380-99AF-0019-55F35DE0E826}"/>
              </a:ext>
            </a:extLst>
          </p:cNvPr>
          <p:cNvSpPr/>
          <p:nvPr/>
        </p:nvSpPr>
        <p:spPr>
          <a:xfrm>
            <a:off x="6096000" y="1575413"/>
            <a:ext cx="1751682" cy="804231"/>
          </a:xfrm>
          <a:prstGeom prst="roundRect">
            <a:avLst/>
          </a:prstGeom>
          <a:solidFill>
            <a:srgbClr val="B7E1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chemeClr val="tx1"/>
                </a:solidFill>
                <a:latin typeface="+mj-lt"/>
              </a:rPr>
              <a:t>persuade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033193-E944-4E51-0339-317C848CAE5F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Some words are root words. That means they have no affixes (prefixes or suffixes) attached to them.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Sometimes, part of the root word is tricky to spell. We can identify the tricky part and learn it carefully.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ama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00B2C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teur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srgbClr val="00B2C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pers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00B2C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uade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00B2C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5658018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D0491FD-18A8-03C0-2877-BD1B0AFD1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3C0196E-A1C9-B89A-C20B-2EDD5B1C4A58}"/>
              </a:ext>
            </a:extLst>
          </p:cNvPr>
          <p:cNvCxnSpPr/>
          <p:nvPr/>
        </p:nvCxnSpPr>
        <p:spPr>
          <a:xfrm>
            <a:off x="2283989" y="1393271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D965B5B-DF89-0299-1BAB-B349D824E8E8}"/>
              </a:ext>
            </a:extLst>
          </p:cNvPr>
          <p:cNvCxnSpPr/>
          <p:nvPr/>
        </p:nvCxnSpPr>
        <p:spPr>
          <a:xfrm>
            <a:off x="2667746" y="219566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17319A6-10C4-5D6E-E609-BBF058275800}"/>
              </a:ext>
            </a:extLst>
          </p:cNvPr>
          <p:cNvCxnSpPr>
            <a:cxnSpLocks/>
          </p:cNvCxnSpPr>
          <p:nvPr/>
        </p:nvCxnSpPr>
        <p:spPr>
          <a:xfrm>
            <a:off x="2607516" y="4682386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BF279EB-D5AF-4D2C-8DF3-27F7B9398BEB}"/>
              </a:ext>
            </a:extLst>
          </p:cNvPr>
          <p:cNvCxnSpPr>
            <a:cxnSpLocks/>
          </p:cNvCxnSpPr>
          <p:nvPr/>
        </p:nvCxnSpPr>
        <p:spPr>
          <a:xfrm>
            <a:off x="2607516" y="5506815"/>
            <a:ext cx="1619480" cy="0"/>
          </a:xfrm>
          <a:prstGeom prst="straightConnector1">
            <a:avLst/>
          </a:prstGeom>
          <a:ln w="28575">
            <a:solidFill>
              <a:srgbClr val="1D619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6330734-F1BD-A269-8F38-F2B1189B65D5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Sometimes breaking a word into its root word and suffix can help us with the spelling.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exist + ence                           existence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govern + ment                            government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Sometimes, letters change or are omitted. We can hear the change if we say the word carefully.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mischief + ous                            mischie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00B2C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hinder + ance                              hindrance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3280406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08500A-3638-634D-66B3-F698A0295A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011767-CC5D-5DEC-F2A6-B8E7357BA524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how to spell some common exception words,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692035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D72F7BF-96DE-9BCA-7311-234BF8096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42">
            <a:extLst>
              <a:ext uri="{FF2B5EF4-FFF2-40B4-BE49-F238E27FC236}">
                <a16:creationId xmlns:a16="http://schemas.microsoft.com/office/drawing/2014/main" id="{50CBBE5D-295D-3D1A-F0AF-6F52DC1BC9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679954"/>
              </p:ext>
            </p:extLst>
          </p:nvPr>
        </p:nvGraphicFramePr>
        <p:xfrm>
          <a:off x="2348260" y="975429"/>
          <a:ext cx="6739200" cy="3352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789">
                  <a:extLst>
                    <a:ext uri="{9D8B030D-6E8A-4147-A177-3AD203B41FA5}">
                      <a16:colId xmlns:a16="http://schemas.microsoft.com/office/drawing/2014/main" val="2089987872"/>
                    </a:ext>
                  </a:extLst>
                </a:gridCol>
                <a:gridCol w="5825411">
                  <a:extLst>
                    <a:ext uri="{9D8B030D-6E8A-4147-A177-3AD203B41FA5}">
                      <a16:colId xmlns:a16="http://schemas.microsoft.com/office/drawing/2014/main" val="4290518022"/>
                    </a:ext>
                  </a:extLst>
                </a:gridCol>
              </a:tblGrid>
              <a:tr h="508030">
                <a:tc>
                  <a:txBody>
                    <a:bodyPr/>
                    <a:lstStyle/>
                    <a:p>
                      <a:endParaRPr lang="en-GB" sz="2000" b="1" dirty="0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9968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Dear Mr. Smith,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17521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I am writing to </a:t>
                      </a:r>
                      <a:r>
                        <a:rPr lang="en-GB" sz="2200" b="1" dirty="0" err="1">
                          <a:latin typeface="+mj-lt"/>
                        </a:rPr>
                        <a:t>perswaid</a:t>
                      </a:r>
                      <a:r>
                        <a:rPr lang="en-GB" sz="2200" b="1" dirty="0">
                          <a:latin typeface="+mj-lt"/>
                        </a:rPr>
                        <a:t> you that your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2112532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 err="1">
                          <a:latin typeface="+mj-lt"/>
                        </a:rPr>
                        <a:t>goverment</a:t>
                      </a:r>
                      <a:r>
                        <a:rPr lang="en-GB" sz="2200" b="1" dirty="0">
                          <a:latin typeface="+mj-lt"/>
                        </a:rPr>
                        <a:t> is wrong! My </a:t>
                      </a:r>
                      <a:r>
                        <a:rPr lang="en-GB" sz="2200" b="1" dirty="0" err="1">
                          <a:latin typeface="+mj-lt"/>
                        </a:rPr>
                        <a:t>nayber</a:t>
                      </a:r>
                      <a:r>
                        <a:rPr lang="en-GB" sz="2200" b="1" dirty="0">
                          <a:latin typeface="+mj-lt"/>
                        </a:rPr>
                        <a:t> has lived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3144631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in this village for years. She says your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0535105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ideas for this area are </a:t>
                      </a:r>
                      <a:r>
                        <a:rPr lang="en-GB" sz="2200" b="1" dirty="0" err="1">
                          <a:latin typeface="+mj-lt"/>
                        </a:rPr>
                        <a:t>disasterous</a:t>
                      </a:r>
                      <a:r>
                        <a:rPr lang="en-GB" sz="2200" b="1" dirty="0">
                          <a:latin typeface="+mj-lt"/>
                        </a:rPr>
                        <a:t>. You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307141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must amend your plans at your earliest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43332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 err="1">
                          <a:latin typeface="+mj-lt"/>
                        </a:rPr>
                        <a:t>conveeneance</a:t>
                      </a:r>
                      <a:r>
                        <a:rPr lang="en-GB" sz="2200" b="1" dirty="0">
                          <a:latin typeface="+mj-lt"/>
                        </a:rPr>
                        <a:t>.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357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64BC030-4573-EA2C-6E05-B2AEB9EA6C31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Ed has written a letter. Find and correct his five spelling mistakes.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66466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8D83E7-8BA5-9F2A-3156-4F54255DB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4" name="Table 42">
            <a:extLst>
              <a:ext uri="{FF2B5EF4-FFF2-40B4-BE49-F238E27FC236}">
                <a16:creationId xmlns:a16="http://schemas.microsoft.com/office/drawing/2014/main" id="{B28FF653-DC18-DAEF-C6C1-F6F893409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603440"/>
              </p:ext>
            </p:extLst>
          </p:nvPr>
        </p:nvGraphicFramePr>
        <p:xfrm>
          <a:off x="2348260" y="975429"/>
          <a:ext cx="6739200" cy="3352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789">
                  <a:extLst>
                    <a:ext uri="{9D8B030D-6E8A-4147-A177-3AD203B41FA5}">
                      <a16:colId xmlns:a16="http://schemas.microsoft.com/office/drawing/2014/main" val="2089987872"/>
                    </a:ext>
                  </a:extLst>
                </a:gridCol>
                <a:gridCol w="5825411">
                  <a:extLst>
                    <a:ext uri="{9D8B030D-6E8A-4147-A177-3AD203B41FA5}">
                      <a16:colId xmlns:a16="http://schemas.microsoft.com/office/drawing/2014/main" val="4290518022"/>
                    </a:ext>
                  </a:extLst>
                </a:gridCol>
              </a:tblGrid>
              <a:tr h="508030">
                <a:tc>
                  <a:txBody>
                    <a:bodyPr/>
                    <a:lstStyle/>
                    <a:p>
                      <a:endParaRPr lang="en-GB" sz="2000" b="1" dirty="0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1" dirty="0">
                        <a:latin typeface="+mj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9968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Dear Mr. Smith,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17521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I am writing to </a:t>
                      </a:r>
                      <a:r>
                        <a:rPr lang="en-GB" sz="2200" b="1" dirty="0">
                          <a:solidFill>
                            <a:srgbClr val="F76756"/>
                          </a:solidFill>
                          <a:latin typeface="+mj-lt"/>
                        </a:rPr>
                        <a:t>persuade</a:t>
                      </a:r>
                      <a:r>
                        <a:rPr lang="en-GB" sz="2200" b="1" dirty="0">
                          <a:latin typeface="+mj-lt"/>
                        </a:rPr>
                        <a:t> you that your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2112532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  <a:latin typeface="+mj-lt"/>
                        </a:rPr>
                        <a:t>government</a:t>
                      </a:r>
                      <a:r>
                        <a:rPr lang="en-GB" sz="2200" b="1" dirty="0">
                          <a:latin typeface="+mj-lt"/>
                        </a:rPr>
                        <a:t> is wrong! My </a:t>
                      </a:r>
                      <a:r>
                        <a:rPr lang="en-GB" sz="2200" b="1" dirty="0">
                          <a:solidFill>
                            <a:srgbClr val="F76756"/>
                          </a:solidFill>
                          <a:latin typeface="+mj-lt"/>
                        </a:rPr>
                        <a:t>neighbour</a:t>
                      </a:r>
                      <a:r>
                        <a:rPr lang="en-GB" sz="2200" b="1" dirty="0">
                          <a:latin typeface="+mj-lt"/>
                        </a:rPr>
                        <a:t> has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3144631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lived </a:t>
                      </a:r>
                      <a:r>
                        <a:rPr lang="en-GB" sz="2200" b="1" dirty="0">
                          <a:latin typeface="+mj-lt"/>
                        </a:rPr>
                        <a:t>in this village for years. She says your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0535105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ideas for this area are </a:t>
                      </a:r>
                      <a:r>
                        <a:rPr lang="en-GB" sz="2200" b="1" dirty="0">
                          <a:solidFill>
                            <a:srgbClr val="F76756"/>
                          </a:solidFill>
                          <a:latin typeface="+mj-lt"/>
                        </a:rPr>
                        <a:t>disastrous</a:t>
                      </a:r>
                      <a:r>
                        <a:rPr lang="en-GB" sz="2200" b="1" dirty="0">
                          <a:latin typeface="+mj-lt"/>
                        </a:rPr>
                        <a:t>. You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307141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+mj-lt"/>
                        </a:rPr>
                        <a:t>must amend your plans at your earliest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433324"/>
                  </a:ext>
                </a:extLst>
              </a:tr>
              <a:tr h="406424">
                <a:tc>
                  <a:txBody>
                    <a:bodyPr/>
                    <a:lstStyle/>
                    <a:p>
                      <a:endParaRPr lang="en-GB" sz="2000" b="1">
                        <a:latin typeface="+mj-lt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rgbClr val="F76756"/>
                          </a:solidFill>
                          <a:latin typeface="+mj-lt"/>
                        </a:rPr>
                        <a:t>convenience</a:t>
                      </a:r>
                      <a:r>
                        <a:rPr lang="en-GB" sz="2200" b="1" dirty="0">
                          <a:latin typeface="+mj-lt"/>
                        </a:rPr>
                        <a:t>.</a:t>
                      </a:r>
                    </a:p>
                  </a:txBody>
                  <a:tcPr marL="72000" marR="0" marT="0" marB="0" anchor="b">
                    <a:lnL w="12700" cap="flat" cmpd="sng" algn="ctr">
                      <a:solidFill>
                        <a:srgbClr val="F767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619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2357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58AAC78-2F35-C75C-E6C9-28DC502C68D5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Ed has written a letter. Find and correct his five spelling mistakes.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3321369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F0B83F0-4DB8-1E30-5EF4-58F66DED7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2F9905-D759-CED9-FCBD-7444179D322A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645953664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D09122-8509-4DC8-8877-1E52BB616108}">
  <ds:schemaRefs>
    <ds:schemaRef ds:uri="http://purl.org/dc/elements/1.1/"/>
    <ds:schemaRef ds:uri="http://schemas.microsoft.com/sharepoint/v3"/>
    <ds:schemaRef ds:uri="http://purl.org/dc/terms/"/>
    <ds:schemaRef ds:uri="86144f90-c7b6-48d0-aae5-f5e9e48cc3df"/>
    <ds:schemaRef ds:uri="0f0ae0ff-29c4-4766-b250-c1a9bee8d430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3861</TotalTime>
  <Words>390</Words>
  <Application>Microsoft Office PowerPoint</Application>
  <PresentationFormat>Widescreen</PresentationFormat>
  <Paragraphs>91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Year-5-Spelling-S37-Pack-4-TPP</dc:title>
  <dc:creator>Martin Cutting</dc:creator>
  <cp:lastModifiedBy>Chance Meikle-Masters</cp:lastModifiedBy>
  <cp:revision>11</cp:revision>
  <dcterms:created xsi:type="dcterms:W3CDTF">2021-10-18T12:07:58Z</dcterms:created>
  <dcterms:modified xsi:type="dcterms:W3CDTF">2024-11-11T12:46:14Z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