
<file path=[Content_Types].xml><?xml version="1.0" encoding="utf-8"?>
<Types xmlns="http://schemas.openxmlformats.org/package/2006/content-types">
  <Default Extension="jpeg" ContentType="image/jpeg"/>
  <Default Extension="jpg" ContentType="image/jpe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revisionInfo.xml" ContentType="application/vnd.ms-powerpoint.revisioninfo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84" r:id="rId4"/>
  </p:sldMasterIdLst>
  <p:notesMasterIdLst>
    <p:notesMasterId r:id="rId15"/>
  </p:notesMasterIdLst>
  <p:sldIdLst>
    <p:sldId id="257" r:id="rId5"/>
    <p:sldId id="258" r:id="rId6"/>
    <p:sldId id="259" r:id="rId7"/>
    <p:sldId id="260" r:id="rId8"/>
    <p:sldId id="261" r:id="rId9"/>
    <p:sldId id="262" r:id="rId10"/>
    <p:sldId id="263" r:id="rId11"/>
    <p:sldId id="264" r:id="rId12"/>
    <p:sldId id="265" r:id="rId13"/>
    <p:sldId id="266" r:id="rId14"/>
  </p:sldIdLst>
  <p:sldSz cx="9906000" cy="6858000" type="A4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revisionInfo.xml><?xml version="1.0" encoding="utf-8"?>
<p1510:revInfo xmlns:a="http://schemas.openxmlformats.org/drawingml/2006/main" xmlns:r="http://schemas.openxmlformats.org/officeDocument/2006/relationships" xmlns:p1510="http://schemas.microsoft.com/office/powerpoint/2015/10/main">
  <p1510:revLst>
    <p1510:client id="{E7A3FAF0-B551-428A-A89B-6EAB61770D16}" v="5" dt="2024-08-29T13:17:39.764"/>
  </p1510:revLst>
</p1510:revInfo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2947"/>
    <p:restoredTop sz="94694"/>
  </p:normalViewPr>
  <p:slideViewPr>
    <p:cSldViewPr snapToGrid="0">
      <p:cViewPr varScale="1">
        <p:scale>
          <a:sx n="59" d="100"/>
          <a:sy n="59" d="100"/>
        </p:scale>
        <p:origin x="1460" y="52"/>
      </p:cViewPr>
      <p:guideLst/>
    </p:cSldViewPr>
  </p:slideViewPr>
  <p:notesTextViewPr>
    <p:cViewPr>
      <p:scale>
        <a:sx n="1" d="1"/>
        <a:sy n="1" d="1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viewProps" Target="viewProps.xml"/><Relationship Id="rId2" Type="http://schemas.openxmlformats.org/officeDocument/2006/relationships/customXml" Target="../customXml/item2.xml"/><Relationship Id="rId16" Type="http://schemas.openxmlformats.org/officeDocument/2006/relationships/presProps" Target="presProps.xml"/><Relationship Id="rId20" Type="http://schemas.microsoft.com/office/2015/10/relationships/revisionInfo" Target="revisionInfo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5" Type="http://schemas.openxmlformats.org/officeDocument/2006/relationships/slide" Target="slides/slide1.xml"/><Relationship Id="rId15" Type="http://schemas.openxmlformats.org/officeDocument/2006/relationships/notesMaster" Target="notesMasters/notesMaster1.xml"/><Relationship Id="rId10" Type="http://schemas.openxmlformats.org/officeDocument/2006/relationships/slide" Target="slides/slide6.xml"/><Relationship Id="rId19" Type="http://schemas.openxmlformats.org/officeDocument/2006/relationships/tableStyles" Target="tableStyles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0F54F0E6-2E41-4263-A97F-E3658B8738B4}" type="datetimeFigureOut">
              <a:rPr lang="en-GB" smtClean="0"/>
              <a:t>26/11/2025</a:t>
            </a:fld>
            <a:endParaRPr lang="en-GB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00150" y="1143000"/>
            <a:ext cx="44577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en-GB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GB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GB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EF288B2-74D7-4D94-9DCB-7F5A86BDA320}" type="slidenum">
              <a:rPr lang="en-GB" smtClean="0"/>
              <a:t>‹#›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401513645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2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83232925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3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626782848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4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283325834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5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190339246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6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591847473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7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55132435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8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459984582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9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405336597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en-GB" dirty="0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4EF288B2-74D7-4D94-9DCB-7F5A86BDA320}" type="slidenum">
              <a:rPr lang="en-GB" smtClean="0"/>
              <a:t>10</a:t>
            </a:fld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034939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742950" y="1122363"/>
            <a:ext cx="84201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238250" y="3602038"/>
            <a:ext cx="74295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GB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5321533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4634098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75879" y="1709740"/>
            <a:ext cx="8543925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75879" y="4589465"/>
            <a:ext cx="8543925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/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6629618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681038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5014913" y="1825625"/>
            <a:ext cx="4210050" cy="435133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16139995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365127"/>
            <a:ext cx="8543925" cy="1325563"/>
          </a:xfrm>
        </p:spPr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2329" y="1681163"/>
            <a:ext cx="4190702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82329" y="2505075"/>
            <a:ext cx="4190702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4913" y="1681163"/>
            <a:ext cx="4211340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5014913" y="2505075"/>
            <a:ext cx="4211340" cy="3684588"/>
          </a:xfrm>
        </p:spPr>
        <p:txBody>
          <a:bodyPr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9506879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808541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997558204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120" userDrawn="1">
          <p15:clr>
            <a:srgbClr val="FBAE40"/>
          </p15:clr>
        </p15:guide>
      </p15:sldGuideLst>
    </p:ext>
  </p:extLst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4211340" y="987427"/>
            <a:ext cx="5014913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166418624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2328" y="457200"/>
            <a:ext cx="3194943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4211340" y="987427"/>
            <a:ext cx="5014913" cy="4873625"/>
          </a:xfrm>
        </p:spPr>
        <p:txBody>
          <a:bodyPr anchor="t"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682328" y="2057400"/>
            <a:ext cx="3194943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GB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307172156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081563815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2" y="365125"/>
            <a:ext cx="2135981" cy="5811838"/>
          </a:xfrm>
        </p:spPr>
        <p:txBody>
          <a:bodyPr vert="eaVert"/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38" y="365125"/>
            <a:ext cx="6284119" cy="5811838"/>
          </a:xfrm>
        </p:spPr>
        <p:txBody>
          <a:bodyPr vert="eaVert"/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6407773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1.jp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681038" y="365127"/>
            <a:ext cx="8543925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681038" y="1825625"/>
            <a:ext cx="8543925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681038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5DA65ADE-5277-3F4C-8E15-E0D760B83DD7}" type="datetimeFigureOut">
              <a:rPr lang="en-US" smtClean="0"/>
              <a:t>11/26/2025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281363" y="6356352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996113" y="6356352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35CA904-F7CD-A04A-B026-4204DA28AF73}" type="slidenum">
              <a:rPr lang="en-US" smtClean="0"/>
              <a:t>‹#›</a:t>
            </a:fld>
            <a:endParaRPr lang="en-US"/>
          </a:p>
        </p:txBody>
      </p:sp>
      <p:pic>
        <p:nvPicPr>
          <p:cNvPr id="7" name="Picture 6">
            <a:extLst>
              <a:ext uri="{FF2B5EF4-FFF2-40B4-BE49-F238E27FC236}">
                <a16:creationId xmlns:a16="http://schemas.microsoft.com/office/drawing/2014/main" id="{80C76CCD-52DC-0D24-AB0B-7C2C51D7D127}"/>
              </a:ext>
            </a:extLst>
          </p:cNvPr>
          <p:cNvPicPr>
            <a:picLocks noChangeAspect="1"/>
          </p:cNvPicPr>
          <p:nvPr userDrawn="1"/>
        </p:nvPicPr>
        <p:blipFill>
          <a:blip r:embed="rId13"/>
          <a:srcRect/>
          <a:stretch/>
        </p:blipFill>
        <p:spPr>
          <a:xfrm>
            <a:off x="0" y="-75203"/>
            <a:ext cx="9906000" cy="700840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3973385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  <p:sldLayoutId id="2147483695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>
        <p15:guide id="1" orient="horz" pos="2160" userDrawn="1">
          <p15:clr>
            <a:srgbClr val="F26B43"/>
          </p15:clr>
        </p15:guide>
        <p15:guide id="2" pos="3120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4.png"/><Relationship Id="rId3" Type="http://schemas.openxmlformats.org/officeDocument/2006/relationships/image" Target="../media/image2.png"/><Relationship Id="rId7" Type="http://schemas.openxmlformats.org/officeDocument/2006/relationships/image" Target="../media/image6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5.png"/><Relationship Id="rId5" Type="http://schemas.openxmlformats.org/officeDocument/2006/relationships/image" Target="../media/image8.png"/><Relationship Id="rId4" Type="http://schemas.openxmlformats.org/officeDocument/2006/relationships/image" Target="../media/image7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7.xml"/><Relationship Id="rId4" Type="http://schemas.openxmlformats.org/officeDocument/2006/relationships/image" Target="../media/image11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png"/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5.png"/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63" name="Picture 62">
            <a:extLst>
              <a:ext uri="{FF2B5EF4-FFF2-40B4-BE49-F238E27FC236}">
                <a16:creationId xmlns:a16="http://schemas.microsoft.com/office/drawing/2014/main" id="{4D70D0F2-EE7B-AB31-0391-3F012598401E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68" y="2678384"/>
            <a:ext cx="2089445" cy="20917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758BF463-D1C2-BF72-DFE6-F58F76C92731}"/>
                  </a:ext>
                </a:extLst>
              </p:cNvPr>
              <p:cNvSpPr txBox="1"/>
              <p:nvPr/>
            </p:nvSpPr>
            <p:spPr>
              <a:xfrm>
                <a:off x="228600" y="1466171"/>
                <a:ext cx="8136620" cy="47089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 </a:t>
                </a:r>
              </a:p>
              <a:p>
                <a:r>
                  <a:rPr lang="en-GB" sz="2000" dirty="0">
                    <a:latin typeface="Comic Sans MS" panose="030F0702030302020204" pitchFamily="66" charset="0"/>
                  </a:rPr>
                  <a:t>		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What is the missing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number?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66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there?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64" name="TextBox 63">
                <a:extLst>
                  <a:ext uri="{FF2B5EF4-FFF2-40B4-BE49-F238E27FC236}">
                    <a16:creationId xmlns:a16="http://schemas.microsoft.com/office/drawing/2014/main" id="{758BF463-D1C2-BF72-DFE6-F58F76C92731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71"/>
                <a:ext cx="8136620" cy="4708981"/>
              </a:xfrm>
              <a:prstGeom prst="rect">
                <a:avLst/>
              </a:prstGeom>
              <a:blipFill>
                <a:blip r:embed="rId3"/>
                <a:stretch>
                  <a:fillRect l="-1574" t="-14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65" name="TextBox 64">
            <a:extLst>
              <a:ext uri="{FF2B5EF4-FFF2-40B4-BE49-F238E27FC236}">
                <a16:creationId xmlns:a16="http://schemas.microsoft.com/office/drawing/2014/main" id="{610E2900-936F-E53F-A560-70A27287E3D0}"/>
              </a:ext>
            </a:extLst>
          </p:cNvPr>
          <p:cNvSpPr txBox="1"/>
          <p:nvPr/>
        </p:nvSpPr>
        <p:spPr>
          <a:xfrm>
            <a:off x="5906165" y="2850761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45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6" name="Rectangle 65">
            <a:extLst>
              <a:ext uri="{FF2B5EF4-FFF2-40B4-BE49-F238E27FC236}">
                <a16:creationId xmlns:a16="http://schemas.microsoft.com/office/drawing/2014/main" id="{002216AF-EB26-7D78-4E36-3B4A2FB154DB}"/>
              </a:ext>
            </a:extLst>
          </p:cNvPr>
          <p:cNvSpPr/>
          <p:nvPr/>
        </p:nvSpPr>
        <p:spPr>
          <a:xfrm>
            <a:off x="2131651" y="4279253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7" name="TextBox 66">
            <a:extLst>
              <a:ext uri="{FF2B5EF4-FFF2-40B4-BE49-F238E27FC236}">
                <a16:creationId xmlns:a16="http://schemas.microsoft.com/office/drawing/2014/main" id="{C6A66FB2-F7E4-9C0F-045F-96A02EDEB846}"/>
              </a:ext>
            </a:extLst>
          </p:cNvPr>
          <p:cNvSpPr txBox="1"/>
          <p:nvPr/>
        </p:nvSpPr>
        <p:spPr>
          <a:xfrm>
            <a:off x="5321837" y="4028300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27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68" name="Oval 67">
            <a:extLst>
              <a:ext uri="{FF2B5EF4-FFF2-40B4-BE49-F238E27FC236}">
                <a16:creationId xmlns:a16="http://schemas.microsoft.com/office/drawing/2014/main" id="{67FB1C64-7BAC-B18E-4E3F-59C83EE37866}"/>
              </a:ext>
            </a:extLst>
          </p:cNvPr>
          <p:cNvSpPr/>
          <p:nvPr/>
        </p:nvSpPr>
        <p:spPr>
          <a:xfrm>
            <a:off x="2505576" y="2118415"/>
            <a:ext cx="707185" cy="707185"/>
          </a:xfrm>
          <a:prstGeom prst="ellipse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69" name="Picture 68">
            <a:extLst>
              <a:ext uri="{FF2B5EF4-FFF2-40B4-BE49-F238E27FC236}">
                <a16:creationId xmlns:a16="http://schemas.microsoft.com/office/drawing/2014/main" id="{9567FE83-C67F-F149-A2FE-785D9D5386CA}"/>
              </a:ext>
            </a:extLst>
          </p:cNvPr>
          <p:cNvPicPr>
            <a:picLocks noChangeAspect="1"/>
          </p:cNvPicPr>
          <p:nvPr/>
        </p:nvPicPr>
        <p:blipFill>
          <a:blip r:embed="rId4"/>
          <a:stretch>
            <a:fillRect/>
          </a:stretch>
        </p:blipFill>
        <p:spPr>
          <a:xfrm>
            <a:off x="6026137" y="5632276"/>
            <a:ext cx="1186016" cy="1173575"/>
          </a:xfrm>
          <a:prstGeom prst="rect">
            <a:avLst/>
          </a:prstGeom>
        </p:spPr>
      </p:pic>
      <p:pic>
        <p:nvPicPr>
          <p:cNvPr id="70" name="Picture 69">
            <a:extLst>
              <a:ext uri="{FF2B5EF4-FFF2-40B4-BE49-F238E27FC236}">
                <a16:creationId xmlns:a16="http://schemas.microsoft.com/office/drawing/2014/main" id="{67C9556F-CBA1-41D7-F323-CB8CA47E6E62}"/>
              </a:ext>
            </a:extLst>
          </p:cNvPr>
          <p:cNvPicPr>
            <a:picLocks noChangeAspect="1"/>
          </p:cNvPicPr>
          <p:nvPr/>
        </p:nvPicPr>
        <p:blipFill>
          <a:blip r:embed="rId5"/>
          <a:stretch>
            <a:fillRect/>
          </a:stretch>
        </p:blipFill>
        <p:spPr>
          <a:xfrm>
            <a:off x="5051252" y="5657158"/>
            <a:ext cx="1127959" cy="1123812"/>
          </a:xfrm>
          <a:prstGeom prst="rect">
            <a:avLst/>
          </a:prstGeom>
        </p:spPr>
      </p:pic>
      <p:pic>
        <p:nvPicPr>
          <p:cNvPr id="71" name="Picture 70">
            <a:extLst>
              <a:ext uri="{FF2B5EF4-FFF2-40B4-BE49-F238E27FC236}">
                <a16:creationId xmlns:a16="http://schemas.microsoft.com/office/drawing/2014/main" id="{C47A609B-B675-E05A-231E-B2B525EBFFC4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1834707" y="5641380"/>
            <a:ext cx="1331158" cy="1186016"/>
          </a:xfrm>
          <a:prstGeom prst="rect">
            <a:avLst/>
          </a:prstGeom>
        </p:spPr>
      </p:pic>
      <p:pic>
        <p:nvPicPr>
          <p:cNvPr id="72" name="Picture 71">
            <a:extLst>
              <a:ext uri="{FF2B5EF4-FFF2-40B4-BE49-F238E27FC236}">
                <a16:creationId xmlns:a16="http://schemas.microsoft.com/office/drawing/2014/main" id="{FFB75F08-0865-B6BF-7F00-FA00349953AB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2896939" y="5641380"/>
            <a:ext cx="1331158" cy="1186016"/>
          </a:xfrm>
          <a:prstGeom prst="rect">
            <a:avLst/>
          </a:prstGeom>
        </p:spPr>
      </p:pic>
      <p:pic>
        <p:nvPicPr>
          <p:cNvPr id="73" name="Picture 72">
            <a:extLst>
              <a:ext uri="{FF2B5EF4-FFF2-40B4-BE49-F238E27FC236}">
                <a16:creationId xmlns:a16="http://schemas.microsoft.com/office/drawing/2014/main" id="{9F31D7EA-98EF-4056-277D-7C7C21E1CD9E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3949989" y="5641380"/>
            <a:ext cx="1331158" cy="1186016"/>
          </a:xfrm>
          <a:prstGeom prst="rect">
            <a:avLst/>
          </a:prstGeom>
        </p:spPr>
      </p:pic>
      <p:graphicFrame>
        <p:nvGraphicFramePr>
          <p:cNvPr id="74" name="Table 73">
            <a:extLst>
              <a:ext uri="{FF2B5EF4-FFF2-40B4-BE49-F238E27FC236}">
                <a16:creationId xmlns:a16="http://schemas.microsoft.com/office/drawing/2014/main" id="{04EE1CC3-EBF7-AE4E-E72A-F6BF95E73D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13871984"/>
              </p:ext>
            </p:extLst>
          </p:nvPr>
        </p:nvGraphicFramePr>
        <p:xfrm>
          <a:off x="8358124" y="158938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75" name="Oval 74">
            <a:extLst>
              <a:ext uri="{FF2B5EF4-FFF2-40B4-BE49-F238E27FC236}">
                <a16:creationId xmlns:a16="http://schemas.microsoft.com/office/drawing/2014/main" id="{F7ED3BE6-8509-8FE9-C838-B10E2CBF664E}"/>
              </a:ext>
            </a:extLst>
          </p:cNvPr>
          <p:cNvSpPr/>
          <p:nvPr/>
        </p:nvSpPr>
        <p:spPr>
          <a:xfrm>
            <a:off x="8390362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6" name="Oval 75">
            <a:extLst>
              <a:ext uri="{FF2B5EF4-FFF2-40B4-BE49-F238E27FC236}">
                <a16:creationId xmlns:a16="http://schemas.microsoft.com/office/drawing/2014/main" id="{095AB741-EEA0-90D8-375E-898E994A731A}"/>
              </a:ext>
            </a:extLst>
          </p:cNvPr>
          <p:cNvSpPr/>
          <p:nvPr/>
        </p:nvSpPr>
        <p:spPr>
          <a:xfrm>
            <a:off x="8606093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7" name="Oval 76">
            <a:extLst>
              <a:ext uri="{FF2B5EF4-FFF2-40B4-BE49-F238E27FC236}">
                <a16:creationId xmlns:a16="http://schemas.microsoft.com/office/drawing/2014/main" id="{26CEF499-66DB-CF0F-A984-387EEE1D73F3}"/>
              </a:ext>
            </a:extLst>
          </p:cNvPr>
          <p:cNvSpPr/>
          <p:nvPr/>
        </p:nvSpPr>
        <p:spPr>
          <a:xfrm>
            <a:off x="8826428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8" name="Oval 77">
            <a:extLst>
              <a:ext uri="{FF2B5EF4-FFF2-40B4-BE49-F238E27FC236}">
                <a16:creationId xmlns:a16="http://schemas.microsoft.com/office/drawing/2014/main" id="{58F77B5F-5B54-574E-7321-BFADAEBB8367}"/>
              </a:ext>
            </a:extLst>
          </p:cNvPr>
          <p:cNvSpPr/>
          <p:nvPr/>
        </p:nvSpPr>
        <p:spPr>
          <a:xfrm>
            <a:off x="9057259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79" name="Oval 78">
            <a:extLst>
              <a:ext uri="{FF2B5EF4-FFF2-40B4-BE49-F238E27FC236}">
                <a16:creationId xmlns:a16="http://schemas.microsoft.com/office/drawing/2014/main" id="{726999C3-86E7-3A5B-A27B-8D4A971972E3}"/>
              </a:ext>
            </a:extLst>
          </p:cNvPr>
          <p:cNvSpPr/>
          <p:nvPr/>
        </p:nvSpPr>
        <p:spPr>
          <a:xfrm>
            <a:off x="9270091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0" name="Oval 79">
            <a:extLst>
              <a:ext uri="{FF2B5EF4-FFF2-40B4-BE49-F238E27FC236}">
                <a16:creationId xmlns:a16="http://schemas.microsoft.com/office/drawing/2014/main" id="{5F5BD7AE-07E9-E83F-41A8-9A1BE396C3FD}"/>
              </a:ext>
            </a:extLst>
          </p:cNvPr>
          <p:cNvSpPr/>
          <p:nvPr/>
        </p:nvSpPr>
        <p:spPr>
          <a:xfrm>
            <a:off x="8390362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1" name="Oval 80">
            <a:extLst>
              <a:ext uri="{FF2B5EF4-FFF2-40B4-BE49-F238E27FC236}">
                <a16:creationId xmlns:a16="http://schemas.microsoft.com/office/drawing/2014/main" id="{E7C332E0-6B0D-437A-30AD-18BB79D89767}"/>
              </a:ext>
            </a:extLst>
          </p:cNvPr>
          <p:cNvSpPr/>
          <p:nvPr/>
        </p:nvSpPr>
        <p:spPr>
          <a:xfrm>
            <a:off x="8606093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2" name="Oval 81">
            <a:extLst>
              <a:ext uri="{FF2B5EF4-FFF2-40B4-BE49-F238E27FC236}">
                <a16:creationId xmlns:a16="http://schemas.microsoft.com/office/drawing/2014/main" id="{71D6C64A-FDE2-DAD0-DE86-2349B8647596}"/>
              </a:ext>
            </a:extLst>
          </p:cNvPr>
          <p:cNvSpPr/>
          <p:nvPr/>
        </p:nvSpPr>
        <p:spPr>
          <a:xfrm>
            <a:off x="8826428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3" name="Oval 82">
            <a:extLst>
              <a:ext uri="{FF2B5EF4-FFF2-40B4-BE49-F238E27FC236}">
                <a16:creationId xmlns:a16="http://schemas.microsoft.com/office/drawing/2014/main" id="{236F79A8-8D03-6D7B-E91A-13058FD9C43E}"/>
              </a:ext>
            </a:extLst>
          </p:cNvPr>
          <p:cNvSpPr/>
          <p:nvPr/>
        </p:nvSpPr>
        <p:spPr>
          <a:xfrm>
            <a:off x="9057259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4" name="Oval 83">
            <a:extLst>
              <a:ext uri="{FF2B5EF4-FFF2-40B4-BE49-F238E27FC236}">
                <a16:creationId xmlns:a16="http://schemas.microsoft.com/office/drawing/2014/main" id="{4EB30268-E137-4CBA-2E83-D5F4361B7E8C}"/>
              </a:ext>
            </a:extLst>
          </p:cNvPr>
          <p:cNvSpPr/>
          <p:nvPr/>
        </p:nvSpPr>
        <p:spPr>
          <a:xfrm>
            <a:off x="9270091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85" name="Table 84">
            <a:extLst>
              <a:ext uri="{FF2B5EF4-FFF2-40B4-BE49-F238E27FC236}">
                <a16:creationId xmlns:a16="http://schemas.microsoft.com/office/drawing/2014/main" id="{FDA3595D-2E1B-0CDB-50AB-30681EF59CF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526363943"/>
              </p:ext>
            </p:extLst>
          </p:nvPr>
        </p:nvGraphicFramePr>
        <p:xfrm>
          <a:off x="8351726" y="2113406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86" name="Oval 85">
            <a:extLst>
              <a:ext uri="{FF2B5EF4-FFF2-40B4-BE49-F238E27FC236}">
                <a16:creationId xmlns:a16="http://schemas.microsoft.com/office/drawing/2014/main" id="{2B50F571-9793-4208-C80C-A750DC338EA0}"/>
              </a:ext>
            </a:extLst>
          </p:cNvPr>
          <p:cNvSpPr/>
          <p:nvPr/>
        </p:nvSpPr>
        <p:spPr>
          <a:xfrm>
            <a:off x="8383964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7" name="Oval 86">
            <a:extLst>
              <a:ext uri="{FF2B5EF4-FFF2-40B4-BE49-F238E27FC236}">
                <a16:creationId xmlns:a16="http://schemas.microsoft.com/office/drawing/2014/main" id="{0701F053-1E3C-6276-BE62-C36D48664BBE}"/>
              </a:ext>
            </a:extLst>
          </p:cNvPr>
          <p:cNvSpPr/>
          <p:nvPr/>
        </p:nvSpPr>
        <p:spPr>
          <a:xfrm>
            <a:off x="8599695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8" name="Oval 87">
            <a:extLst>
              <a:ext uri="{FF2B5EF4-FFF2-40B4-BE49-F238E27FC236}">
                <a16:creationId xmlns:a16="http://schemas.microsoft.com/office/drawing/2014/main" id="{6098D493-3E15-963B-03F6-ED3D19A60271}"/>
              </a:ext>
            </a:extLst>
          </p:cNvPr>
          <p:cNvSpPr/>
          <p:nvPr/>
        </p:nvSpPr>
        <p:spPr>
          <a:xfrm>
            <a:off x="8820030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9" name="Oval 88">
            <a:extLst>
              <a:ext uri="{FF2B5EF4-FFF2-40B4-BE49-F238E27FC236}">
                <a16:creationId xmlns:a16="http://schemas.microsoft.com/office/drawing/2014/main" id="{5C74AE10-B09D-8F0A-FD0F-9ED2D3CDD355}"/>
              </a:ext>
            </a:extLst>
          </p:cNvPr>
          <p:cNvSpPr/>
          <p:nvPr/>
        </p:nvSpPr>
        <p:spPr>
          <a:xfrm>
            <a:off x="9050861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590436823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1</a:t>
            </a:r>
          </a:p>
        </p:txBody>
      </p:sp>
      <p:pic>
        <p:nvPicPr>
          <p:cNvPr id="9" name="Picture 8">
            <a:extLst>
              <a:ext uri="{FF2B5EF4-FFF2-40B4-BE49-F238E27FC236}">
                <a16:creationId xmlns:a16="http://schemas.microsoft.com/office/drawing/2014/main" id="{CA02A16B-6529-1CAE-E76F-B02CEC27001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5167768" y="2678379"/>
            <a:ext cx="2089445" cy="2091701"/>
          </a:xfrm>
          <a:prstGeom prst="rect">
            <a:avLst/>
          </a:prstGeom>
        </p:spPr>
      </p:pic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39A83F5-F0FB-8D78-50AD-9CE27984440D}"/>
                  </a:ext>
                </a:extLst>
              </p:cNvPr>
              <p:cNvSpPr txBox="1"/>
              <p:nvPr/>
            </p:nvSpPr>
            <p:spPr>
              <a:xfrm>
                <a:off x="228600" y="1466166"/>
                <a:ext cx="8136620" cy="4708981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 </a:t>
                </a:r>
              </a:p>
              <a:p>
                <a:r>
                  <a:rPr lang="en-GB" sz="2000" dirty="0">
                    <a:latin typeface="Comic Sans MS" panose="030F0702030302020204" pitchFamily="66" charset="0"/>
                  </a:rPr>
                  <a:t>		</a:t>
                </a:r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  <a:ea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7         30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2)		What is the missing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number?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66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70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much money is there?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839A83F5-F0FB-8D78-50AD-9CE27984440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6"/>
                <a:ext cx="8136620" cy="4708981"/>
              </a:xfrm>
              <a:prstGeom prst="rect">
                <a:avLst/>
              </a:prstGeom>
              <a:blipFill>
                <a:blip r:embed="rId4"/>
                <a:stretch>
                  <a:fillRect l="-1574" t="-1425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TextBox 10">
            <a:extLst>
              <a:ext uri="{FF2B5EF4-FFF2-40B4-BE49-F238E27FC236}">
                <a16:creationId xmlns:a16="http://schemas.microsoft.com/office/drawing/2014/main" id="{B5FA0DA4-30FE-065D-6FBA-6CB4B76CD36B}"/>
              </a:ext>
            </a:extLst>
          </p:cNvPr>
          <p:cNvSpPr txBox="1"/>
          <p:nvPr/>
        </p:nvSpPr>
        <p:spPr>
          <a:xfrm>
            <a:off x="2131650" y="4326879"/>
            <a:ext cx="650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2DD18C7-ADEB-7164-0EB3-910A51ED8FB1}"/>
              </a:ext>
            </a:extLst>
          </p:cNvPr>
          <p:cNvSpPr txBox="1"/>
          <p:nvPr/>
        </p:nvSpPr>
        <p:spPr>
          <a:xfrm>
            <a:off x="5906165" y="2850756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45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A7803051-E782-DE5A-81D2-44C141E158F1}"/>
              </a:ext>
            </a:extLst>
          </p:cNvPr>
          <p:cNvSpPr/>
          <p:nvPr/>
        </p:nvSpPr>
        <p:spPr>
          <a:xfrm>
            <a:off x="2131651" y="4279248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TextBox 13">
            <a:extLst>
              <a:ext uri="{FF2B5EF4-FFF2-40B4-BE49-F238E27FC236}">
                <a16:creationId xmlns:a16="http://schemas.microsoft.com/office/drawing/2014/main" id="{0689A940-383F-2F3D-0CF5-BD968B1E08FB}"/>
              </a:ext>
            </a:extLst>
          </p:cNvPr>
          <p:cNvSpPr txBox="1"/>
          <p:nvPr/>
        </p:nvSpPr>
        <p:spPr>
          <a:xfrm>
            <a:off x="6536182" y="4044073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18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7AE8A4AB-3FCD-961A-E041-11CD573CC982}"/>
              </a:ext>
            </a:extLst>
          </p:cNvPr>
          <p:cNvSpPr txBox="1"/>
          <p:nvPr/>
        </p:nvSpPr>
        <p:spPr>
          <a:xfrm>
            <a:off x="5321837" y="4028295"/>
            <a:ext cx="158367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latin typeface="Comic Sans MS" panose="030F0702030302020204" pitchFamily="66" charset="0"/>
              </a:rPr>
              <a:t>27</a:t>
            </a:r>
          </a:p>
          <a:p>
            <a:pPr algn="l"/>
            <a:endParaRPr lang="en-GB" sz="2800" dirty="0">
              <a:latin typeface="Comic Sans MS" panose="030F0702030302020204" pitchFamily="66" charset="0"/>
            </a:endParaRPr>
          </a:p>
        </p:txBody>
      </p:sp>
      <p:sp>
        <p:nvSpPr>
          <p:cNvPr id="16" name="TextBox 15">
            <a:extLst>
              <a:ext uri="{FF2B5EF4-FFF2-40B4-BE49-F238E27FC236}">
                <a16:creationId xmlns:a16="http://schemas.microsoft.com/office/drawing/2014/main" id="{27F3FE9F-4C28-EAC3-08EC-FD399A5C1885}"/>
              </a:ext>
            </a:extLst>
          </p:cNvPr>
          <p:cNvSpPr txBox="1"/>
          <p:nvPr/>
        </p:nvSpPr>
        <p:spPr>
          <a:xfrm>
            <a:off x="7393771" y="6000076"/>
            <a:ext cx="1686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37p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2028374-9DE2-B378-32A9-DAD851BAA023}"/>
                  </a:ext>
                </a:extLst>
              </p:cNvPr>
              <p:cNvSpPr txBox="1"/>
              <p:nvPr/>
            </p:nvSpPr>
            <p:spPr>
              <a:xfrm>
                <a:off x="2083078" y="2187207"/>
                <a:ext cx="158367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7" name="TextBox 16">
                <a:extLst>
                  <a:ext uri="{FF2B5EF4-FFF2-40B4-BE49-F238E27FC236}">
                    <a16:creationId xmlns:a16="http://schemas.microsoft.com/office/drawing/2014/main" id="{D2028374-9DE2-B378-32A9-DAD851BAA02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83078" y="2187207"/>
                <a:ext cx="1583679" cy="954107"/>
              </a:xfrm>
              <a:prstGeom prst="rect">
                <a:avLst/>
              </a:prstGeom>
              <a:blipFill>
                <a:blip r:embed="rId5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8" name="Oval 17">
            <a:extLst>
              <a:ext uri="{FF2B5EF4-FFF2-40B4-BE49-F238E27FC236}">
                <a16:creationId xmlns:a16="http://schemas.microsoft.com/office/drawing/2014/main" id="{BE8CA14A-274D-C6A1-F3B1-73556A13B7F9}"/>
              </a:ext>
            </a:extLst>
          </p:cNvPr>
          <p:cNvSpPr/>
          <p:nvPr/>
        </p:nvSpPr>
        <p:spPr>
          <a:xfrm>
            <a:off x="2505576" y="2118410"/>
            <a:ext cx="707185" cy="707185"/>
          </a:xfrm>
          <a:prstGeom prst="ellipse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20" name="Picture 19">
            <a:extLst>
              <a:ext uri="{FF2B5EF4-FFF2-40B4-BE49-F238E27FC236}">
                <a16:creationId xmlns:a16="http://schemas.microsoft.com/office/drawing/2014/main" id="{C68E686F-1D21-A760-F8C8-658B10D5FE36}"/>
              </a:ext>
            </a:extLst>
          </p:cNvPr>
          <p:cNvPicPr>
            <a:picLocks noChangeAspect="1"/>
          </p:cNvPicPr>
          <p:nvPr/>
        </p:nvPicPr>
        <p:blipFill>
          <a:blip r:embed="rId6"/>
          <a:stretch>
            <a:fillRect/>
          </a:stretch>
        </p:blipFill>
        <p:spPr>
          <a:xfrm>
            <a:off x="5051252" y="5657153"/>
            <a:ext cx="1127959" cy="1123812"/>
          </a:xfrm>
          <a:prstGeom prst="rect">
            <a:avLst/>
          </a:prstGeom>
        </p:spPr>
      </p:pic>
      <p:pic>
        <p:nvPicPr>
          <p:cNvPr id="21" name="Picture 20">
            <a:extLst>
              <a:ext uri="{FF2B5EF4-FFF2-40B4-BE49-F238E27FC236}">
                <a16:creationId xmlns:a16="http://schemas.microsoft.com/office/drawing/2014/main" id="{53A3E55E-F3E2-393F-6349-55C7F604B017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1834707" y="5641375"/>
            <a:ext cx="1331158" cy="1186016"/>
          </a:xfrm>
          <a:prstGeom prst="rect">
            <a:avLst/>
          </a:prstGeom>
        </p:spPr>
      </p:pic>
      <p:pic>
        <p:nvPicPr>
          <p:cNvPr id="22" name="Picture 21">
            <a:extLst>
              <a:ext uri="{FF2B5EF4-FFF2-40B4-BE49-F238E27FC236}">
                <a16:creationId xmlns:a16="http://schemas.microsoft.com/office/drawing/2014/main" id="{7BFEC530-5EB5-768E-475F-FC11BB536DAB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2896939" y="5641375"/>
            <a:ext cx="1331158" cy="1186016"/>
          </a:xfrm>
          <a:prstGeom prst="rect">
            <a:avLst/>
          </a:prstGeom>
        </p:spPr>
      </p:pic>
      <p:pic>
        <p:nvPicPr>
          <p:cNvPr id="23" name="Picture 22">
            <a:extLst>
              <a:ext uri="{FF2B5EF4-FFF2-40B4-BE49-F238E27FC236}">
                <a16:creationId xmlns:a16="http://schemas.microsoft.com/office/drawing/2014/main" id="{E8C635CA-66F9-CBA1-41CE-EF88AA35973A}"/>
              </a:ext>
            </a:extLst>
          </p:cNvPr>
          <p:cNvPicPr>
            <a:picLocks noChangeAspect="1"/>
          </p:cNvPicPr>
          <p:nvPr/>
        </p:nvPicPr>
        <p:blipFill>
          <a:blip r:embed="rId7"/>
          <a:stretch>
            <a:fillRect/>
          </a:stretch>
        </p:blipFill>
        <p:spPr>
          <a:xfrm>
            <a:off x="3949989" y="5641375"/>
            <a:ext cx="1331158" cy="1186016"/>
          </a:xfrm>
          <a:prstGeom prst="rect">
            <a:avLst/>
          </a:prstGeom>
        </p:spPr>
      </p:pic>
      <p:graphicFrame>
        <p:nvGraphicFramePr>
          <p:cNvPr id="40" name="Table 39">
            <a:extLst>
              <a:ext uri="{FF2B5EF4-FFF2-40B4-BE49-F238E27FC236}">
                <a16:creationId xmlns:a16="http://schemas.microsoft.com/office/drawing/2014/main" id="{95A25E92-73EA-EEDE-580C-90EEB1472E6B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686606055"/>
              </p:ext>
            </p:extLst>
          </p:nvPr>
        </p:nvGraphicFramePr>
        <p:xfrm>
          <a:off x="8358124" y="1589383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1" name="Oval 40">
            <a:extLst>
              <a:ext uri="{FF2B5EF4-FFF2-40B4-BE49-F238E27FC236}">
                <a16:creationId xmlns:a16="http://schemas.microsoft.com/office/drawing/2014/main" id="{2FAA595F-2FB5-0205-EA17-8D9FAE826EE0}"/>
              </a:ext>
            </a:extLst>
          </p:cNvPr>
          <p:cNvSpPr/>
          <p:nvPr/>
        </p:nvSpPr>
        <p:spPr>
          <a:xfrm>
            <a:off x="8390362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FA65B455-2644-8777-EE87-DE39C6E9CA7C}"/>
              </a:ext>
            </a:extLst>
          </p:cNvPr>
          <p:cNvSpPr/>
          <p:nvPr/>
        </p:nvSpPr>
        <p:spPr>
          <a:xfrm>
            <a:off x="8606093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D6C0E8AF-565B-2FAF-1B22-5BD0D9F381FC}"/>
              </a:ext>
            </a:extLst>
          </p:cNvPr>
          <p:cNvSpPr/>
          <p:nvPr/>
        </p:nvSpPr>
        <p:spPr>
          <a:xfrm>
            <a:off x="8826428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12C7B6FF-48E4-04A4-DF21-AC02F5C6AF53}"/>
              </a:ext>
            </a:extLst>
          </p:cNvPr>
          <p:cNvSpPr/>
          <p:nvPr/>
        </p:nvSpPr>
        <p:spPr>
          <a:xfrm>
            <a:off x="9057259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917892C3-A5FF-0129-34A2-0209CDC2B9D3}"/>
              </a:ext>
            </a:extLst>
          </p:cNvPr>
          <p:cNvSpPr/>
          <p:nvPr/>
        </p:nvSpPr>
        <p:spPr>
          <a:xfrm>
            <a:off x="9270091" y="1626564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9F5B3C9-12CD-2E6A-4B28-231879143269}"/>
              </a:ext>
            </a:extLst>
          </p:cNvPr>
          <p:cNvSpPr/>
          <p:nvPr/>
        </p:nvSpPr>
        <p:spPr>
          <a:xfrm>
            <a:off x="8390362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60710549-4AB2-F75A-7370-1324F3D18B50}"/>
              </a:ext>
            </a:extLst>
          </p:cNvPr>
          <p:cNvSpPr/>
          <p:nvPr/>
        </p:nvSpPr>
        <p:spPr>
          <a:xfrm>
            <a:off x="8606093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F35D6D28-4E4F-2B21-5DDF-5E809D269730}"/>
              </a:ext>
            </a:extLst>
          </p:cNvPr>
          <p:cNvSpPr/>
          <p:nvPr/>
        </p:nvSpPr>
        <p:spPr>
          <a:xfrm>
            <a:off x="8826428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AAA7FD45-BFF0-DC50-9051-A1276CFE53B2}"/>
              </a:ext>
            </a:extLst>
          </p:cNvPr>
          <p:cNvSpPr/>
          <p:nvPr/>
        </p:nvSpPr>
        <p:spPr>
          <a:xfrm>
            <a:off x="9057259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65C71D73-4D9F-512A-5015-68AB77A6A1EC}"/>
              </a:ext>
            </a:extLst>
          </p:cNvPr>
          <p:cNvSpPr/>
          <p:nvPr/>
        </p:nvSpPr>
        <p:spPr>
          <a:xfrm>
            <a:off x="9270091" y="18361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1" name="Table 50">
            <a:extLst>
              <a:ext uri="{FF2B5EF4-FFF2-40B4-BE49-F238E27FC236}">
                <a16:creationId xmlns:a16="http://schemas.microsoft.com/office/drawing/2014/main" id="{05FB571C-8B14-6273-75CD-712AA3CEAD6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3368168"/>
              </p:ext>
            </p:extLst>
          </p:nvPr>
        </p:nvGraphicFramePr>
        <p:xfrm>
          <a:off x="8351726" y="2113406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2" name="Oval 51">
            <a:extLst>
              <a:ext uri="{FF2B5EF4-FFF2-40B4-BE49-F238E27FC236}">
                <a16:creationId xmlns:a16="http://schemas.microsoft.com/office/drawing/2014/main" id="{9F52151C-57E3-961D-27EA-AAF6D90BDF0A}"/>
              </a:ext>
            </a:extLst>
          </p:cNvPr>
          <p:cNvSpPr/>
          <p:nvPr/>
        </p:nvSpPr>
        <p:spPr>
          <a:xfrm>
            <a:off x="8383964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2ADC3DC-70BC-C978-D3DC-7E476D9881A6}"/>
              </a:ext>
            </a:extLst>
          </p:cNvPr>
          <p:cNvSpPr/>
          <p:nvPr/>
        </p:nvSpPr>
        <p:spPr>
          <a:xfrm>
            <a:off x="8599695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7A05AEAD-E28C-0EF6-37AA-A9604C5DEC22}"/>
              </a:ext>
            </a:extLst>
          </p:cNvPr>
          <p:cNvSpPr/>
          <p:nvPr/>
        </p:nvSpPr>
        <p:spPr>
          <a:xfrm>
            <a:off x="8820030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61A8B386-F755-C549-9A17-70821FB80958}"/>
              </a:ext>
            </a:extLst>
          </p:cNvPr>
          <p:cNvSpPr/>
          <p:nvPr/>
        </p:nvSpPr>
        <p:spPr>
          <a:xfrm>
            <a:off x="9050861" y="215058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pic>
        <p:nvPicPr>
          <p:cNvPr id="56" name="Picture 55">
            <a:extLst>
              <a:ext uri="{FF2B5EF4-FFF2-40B4-BE49-F238E27FC236}">
                <a16:creationId xmlns:a16="http://schemas.microsoft.com/office/drawing/2014/main" id="{AE24DF0A-2AB5-AD63-AA2E-FE39605EDC1E}"/>
              </a:ext>
            </a:extLst>
          </p:cNvPr>
          <p:cNvPicPr>
            <a:picLocks noChangeAspect="1"/>
          </p:cNvPicPr>
          <p:nvPr/>
        </p:nvPicPr>
        <p:blipFill>
          <a:blip r:embed="rId8"/>
          <a:stretch>
            <a:fillRect/>
          </a:stretch>
        </p:blipFill>
        <p:spPr>
          <a:xfrm>
            <a:off x="6026137" y="5632276"/>
            <a:ext cx="1186016" cy="117357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6807593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" grpId="0"/>
      <p:bldP spid="14" grpId="0"/>
      <p:bldP spid="16" grpId="0"/>
      <p:bldP spid="17" grpId="0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94BB04F-932C-1051-BECE-71A052FDBE9C}"/>
                  </a:ext>
                </a:extLst>
              </p:cNvPr>
              <p:cNvSpPr txBox="1"/>
              <p:nvPr/>
            </p:nvSpPr>
            <p:spPr>
              <a:xfrm>
                <a:off x="228600" y="1466165"/>
                <a:ext cx="7777786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What is the mathematical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name for this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r>
                  <a:rPr lang="en-GB" dirty="0">
                    <a:latin typeface="Comic Sans MS" panose="030F0702030302020204" pitchFamily="66" charset="0"/>
                  </a:rPr>
                  <a:t>		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40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tens are there in 28?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A94BB04F-932C-1051-BECE-71A052FDBE9C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5"/>
                <a:ext cx="7777786" cy="5355312"/>
              </a:xfrm>
              <a:prstGeom prst="rect">
                <a:avLst/>
              </a:prstGeom>
              <a:blipFill>
                <a:blip r:embed="rId3"/>
                <a:stretch>
                  <a:fillRect l="-1647" t="-12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Isosceles Triangle 6">
            <a:extLst>
              <a:ext uri="{FF2B5EF4-FFF2-40B4-BE49-F238E27FC236}">
                <a16:creationId xmlns:a16="http://schemas.microsoft.com/office/drawing/2014/main" id="{ECAC0315-A7B9-232C-8185-766E9504F0F3}"/>
              </a:ext>
            </a:extLst>
          </p:cNvPr>
          <p:cNvSpPr/>
          <p:nvPr/>
        </p:nvSpPr>
        <p:spPr>
          <a:xfrm rot="10800000">
            <a:off x="5841702" y="1654259"/>
            <a:ext cx="1375779" cy="866343"/>
          </a:xfrm>
          <a:prstGeom prst="triangle">
            <a:avLst>
              <a:gd name="adj" fmla="val 60278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Oval 7">
            <a:extLst>
              <a:ext uri="{FF2B5EF4-FFF2-40B4-BE49-F238E27FC236}">
                <a16:creationId xmlns:a16="http://schemas.microsoft.com/office/drawing/2014/main" id="{6E5F93D8-A445-4DC4-81A6-023360EC5369}"/>
              </a:ext>
            </a:extLst>
          </p:cNvPr>
          <p:cNvSpPr/>
          <p:nvPr/>
        </p:nvSpPr>
        <p:spPr>
          <a:xfrm>
            <a:off x="2453740" y="3786047"/>
            <a:ext cx="707185" cy="707185"/>
          </a:xfrm>
          <a:prstGeom prst="ellipse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703A69CD-93F5-2325-7757-6E401862C906}"/>
              </a:ext>
            </a:extLst>
          </p:cNvPr>
          <p:cNvSpPr/>
          <p:nvPr/>
        </p:nvSpPr>
        <p:spPr>
          <a:xfrm>
            <a:off x="2768524" y="4817633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0" name="Table 9">
            <a:extLst>
              <a:ext uri="{FF2B5EF4-FFF2-40B4-BE49-F238E27FC236}">
                <a16:creationId xmlns:a16="http://schemas.microsoft.com/office/drawing/2014/main" id="{DB8869B0-EA92-D9CE-2279-45171C302A03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629091121"/>
              </p:ext>
            </p:extLst>
          </p:nvPr>
        </p:nvGraphicFramePr>
        <p:xfrm>
          <a:off x="8385279" y="1426412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1" name="Oval 10">
            <a:extLst>
              <a:ext uri="{FF2B5EF4-FFF2-40B4-BE49-F238E27FC236}">
                <a16:creationId xmlns:a16="http://schemas.microsoft.com/office/drawing/2014/main" id="{FBEACAF6-1F29-4D67-034D-52003C0050AA}"/>
              </a:ext>
            </a:extLst>
          </p:cNvPr>
          <p:cNvSpPr/>
          <p:nvPr/>
        </p:nvSpPr>
        <p:spPr>
          <a:xfrm>
            <a:off x="8417517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3F94C41A-4D89-D88B-8137-A65FB38BBC6E}"/>
              </a:ext>
            </a:extLst>
          </p:cNvPr>
          <p:cNvSpPr/>
          <p:nvPr/>
        </p:nvSpPr>
        <p:spPr>
          <a:xfrm>
            <a:off x="8633248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429BA078-845B-CF8A-F4C6-DFDC5DDFA456}"/>
              </a:ext>
            </a:extLst>
          </p:cNvPr>
          <p:cNvSpPr/>
          <p:nvPr/>
        </p:nvSpPr>
        <p:spPr>
          <a:xfrm>
            <a:off x="8853583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45AC49BE-C951-02B2-53B5-784A2979258C}"/>
              </a:ext>
            </a:extLst>
          </p:cNvPr>
          <p:cNvSpPr/>
          <p:nvPr/>
        </p:nvSpPr>
        <p:spPr>
          <a:xfrm>
            <a:off x="9084414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91CF7399-58C8-BF4C-43CF-148560CB0906}"/>
              </a:ext>
            </a:extLst>
          </p:cNvPr>
          <p:cNvSpPr/>
          <p:nvPr/>
        </p:nvSpPr>
        <p:spPr>
          <a:xfrm>
            <a:off x="9297246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445C27E8-BFA3-1080-0CC0-B2EB5C253D7F}"/>
              </a:ext>
            </a:extLst>
          </p:cNvPr>
          <p:cNvSpPr/>
          <p:nvPr/>
        </p:nvSpPr>
        <p:spPr>
          <a:xfrm>
            <a:off x="8417517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10179C3B-91C9-BCED-71EF-E058AA2FF93A}"/>
              </a:ext>
            </a:extLst>
          </p:cNvPr>
          <p:cNvSpPr/>
          <p:nvPr/>
        </p:nvSpPr>
        <p:spPr>
          <a:xfrm>
            <a:off x="8633248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B268FC3-15FD-B3F2-0CC3-59B32F407EBD}"/>
              </a:ext>
            </a:extLst>
          </p:cNvPr>
          <p:cNvSpPr/>
          <p:nvPr/>
        </p:nvSpPr>
        <p:spPr>
          <a:xfrm>
            <a:off x="8853583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907BBBE-0FFF-745D-A1E7-7D5029BEE0E0}"/>
              </a:ext>
            </a:extLst>
          </p:cNvPr>
          <p:cNvSpPr/>
          <p:nvPr/>
        </p:nvSpPr>
        <p:spPr>
          <a:xfrm>
            <a:off x="9084414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AF3CBE21-2787-A288-946A-E35A14B4CDDD}"/>
              </a:ext>
            </a:extLst>
          </p:cNvPr>
          <p:cNvSpPr/>
          <p:nvPr/>
        </p:nvSpPr>
        <p:spPr>
          <a:xfrm>
            <a:off x="9297246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1" name="Table 20">
            <a:extLst>
              <a:ext uri="{FF2B5EF4-FFF2-40B4-BE49-F238E27FC236}">
                <a16:creationId xmlns:a16="http://schemas.microsoft.com/office/drawing/2014/main" id="{514CE78A-4DC7-F9B4-FFC1-6251841237FD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78435303"/>
              </p:ext>
            </p:extLst>
          </p:nvPr>
        </p:nvGraphicFramePr>
        <p:xfrm>
          <a:off x="8378881" y="1950435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2" name="Oval 21">
            <a:extLst>
              <a:ext uri="{FF2B5EF4-FFF2-40B4-BE49-F238E27FC236}">
                <a16:creationId xmlns:a16="http://schemas.microsoft.com/office/drawing/2014/main" id="{52979EDA-252C-2875-1A70-588B48A968CC}"/>
              </a:ext>
            </a:extLst>
          </p:cNvPr>
          <p:cNvSpPr/>
          <p:nvPr/>
        </p:nvSpPr>
        <p:spPr>
          <a:xfrm>
            <a:off x="8411119" y="198761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3365842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2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B424D9D-05F9-2504-CAFE-2C3D71ED2170}"/>
                  </a:ext>
                </a:extLst>
              </p:cNvPr>
              <p:cNvSpPr txBox="1"/>
              <p:nvPr/>
            </p:nvSpPr>
            <p:spPr>
              <a:xfrm>
                <a:off x="228600" y="1466166"/>
                <a:ext cx="7777786" cy="5355312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What is the mathematical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name for this shape?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Use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&lt;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,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&gt;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or </a:t>
                </a:r>
                <a14:m>
                  <m:oMath xmlns:m="http://schemas.openxmlformats.org/officeDocument/2006/math">
                    <m:r>
                      <a:rPr lang="en-GB" sz="2800" i="1" dirty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to compare.</a:t>
                </a:r>
              </a:p>
              <a:p>
                <a:r>
                  <a:rPr lang="en-GB" dirty="0">
                    <a:latin typeface="Comic Sans MS" panose="030F0702030302020204" pitchFamily="66" charset="0"/>
                  </a:rPr>
                  <a:t>		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50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5        60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6</a:t>
                </a: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40 </a:t>
                </a:r>
                <a14:m>
                  <m:oMath xmlns:m="http://schemas.openxmlformats.org/officeDocument/2006/math"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4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pPr algn="l"/>
                <a:endParaRPr lang="en-GB" sz="36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How many tens are there in 28?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0B424D9D-05F9-2504-CAFE-2C3D71ED2170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6"/>
                <a:ext cx="7777786" cy="5355312"/>
              </a:xfrm>
              <a:prstGeom prst="rect">
                <a:avLst/>
              </a:prstGeom>
              <a:blipFill>
                <a:blip r:embed="rId3"/>
                <a:stretch>
                  <a:fillRect l="-1647" t="-1253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A247EDC6-CD27-00C7-7725-4A2BD4824A0C}"/>
              </a:ext>
            </a:extLst>
          </p:cNvPr>
          <p:cNvSpPr txBox="1"/>
          <p:nvPr/>
        </p:nvSpPr>
        <p:spPr>
          <a:xfrm>
            <a:off x="7088942" y="5819372"/>
            <a:ext cx="1686111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Isosceles Triangle 7">
            <a:extLst>
              <a:ext uri="{FF2B5EF4-FFF2-40B4-BE49-F238E27FC236}">
                <a16:creationId xmlns:a16="http://schemas.microsoft.com/office/drawing/2014/main" id="{049BAF46-39D9-6951-582A-67967BC85159}"/>
              </a:ext>
            </a:extLst>
          </p:cNvPr>
          <p:cNvSpPr/>
          <p:nvPr/>
        </p:nvSpPr>
        <p:spPr>
          <a:xfrm rot="10800000">
            <a:off x="5841702" y="1654260"/>
            <a:ext cx="1375779" cy="866343"/>
          </a:xfrm>
          <a:prstGeom prst="triangle">
            <a:avLst>
              <a:gd name="adj" fmla="val 60278"/>
            </a:avLst>
          </a:prstGeom>
          <a:solidFill>
            <a:schemeClr val="accent1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7FF58F43-B3E7-C289-E0D4-C7B510AEB241}"/>
              </a:ext>
            </a:extLst>
          </p:cNvPr>
          <p:cNvSpPr txBox="1"/>
          <p:nvPr/>
        </p:nvSpPr>
        <p:spPr>
          <a:xfrm>
            <a:off x="4525092" y="2231643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triangle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553241-FED7-202F-0ABE-79AA8F4E86DE}"/>
                  </a:ext>
                </a:extLst>
              </p:cNvPr>
              <p:cNvSpPr txBox="1"/>
              <p:nvPr/>
            </p:nvSpPr>
            <p:spPr>
              <a:xfrm>
                <a:off x="2025380" y="3848983"/>
                <a:ext cx="1583679" cy="954107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pPr algn="l"/>
                <a14:m>
                  <m:oMathPara xmlns:m="http://schemas.openxmlformats.org/officeDocument/2006/math">
                    <m:oMathParaPr>
                      <m:jc m:val="centerGroup"/>
                    </m:oMathParaPr>
                    <m:oMath xmlns:m="http://schemas.openxmlformats.org/officeDocument/2006/math">
                      <m:r>
                        <a:rPr lang="en-GB" sz="2800" i="1" dirty="0" smtClean="0">
                          <a:solidFill>
                            <a:srgbClr val="FF0000"/>
                          </a:solidFill>
                          <a:latin typeface="Cambria Math" panose="02040503050406030204" pitchFamily="18" charset="0"/>
                        </a:rPr>
                        <m:t>&gt;</m:t>
                      </m:r>
                    </m:oMath>
                  </m:oMathPara>
                </a14:m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solidFill>
                    <a:srgbClr val="FF0000"/>
                  </a:solidFill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10" name="TextBox 9">
                <a:extLst>
                  <a:ext uri="{FF2B5EF4-FFF2-40B4-BE49-F238E27FC236}">
                    <a16:creationId xmlns:a16="http://schemas.microsoft.com/office/drawing/2014/main" id="{ED553241-FED7-202F-0ABE-79AA8F4E86D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025380" y="3848983"/>
                <a:ext cx="1583679" cy="954107"/>
              </a:xfrm>
              <a:prstGeom prst="rect">
                <a:avLst/>
              </a:prstGeom>
              <a:blipFill>
                <a:blip r:embed="rId4"/>
                <a:stretch>
                  <a:fillRect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11" name="Oval 10">
            <a:extLst>
              <a:ext uri="{FF2B5EF4-FFF2-40B4-BE49-F238E27FC236}">
                <a16:creationId xmlns:a16="http://schemas.microsoft.com/office/drawing/2014/main" id="{D06C7D01-8A47-3166-E6FF-0E8F9B4C8DC3}"/>
              </a:ext>
            </a:extLst>
          </p:cNvPr>
          <p:cNvSpPr/>
          <p:nvPr/>
        </p:nvSpPr>
        <p:spPr>
          <a:xfrm>
            <a:off x="2453740" y="3786048"/>
            <a:ext cx="707185" cy="707185"/>
          </a:xfrm>
          <a:prstGeom prst="ellipse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E1546E70-06A9-0DED-5396-CA62196B934C}"/>
              </a:ext>
            </a:extLst>
          </p:cNvPr>
          <p:cNvSpPr txBox="1"/>
          <p:nvPr/>
        </p:nvSpPr>
        <p:spPr>
          <a:xfrm>
            <a:off x="2768523" y="4865265"/>
            <a:ext cx="650449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36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3" name="Rectangle 12">
            <a:extLst>
              <a:ext uri="{FF2B5EF4-FFF2-40B4-BE49-F238E27FC236}">
                <a16:creationId xmlns:a16="http://schemas.microsoft.com/office/drawing/2014/main" id="{6022A949-1EA3-72F6-084E-A40DCEA716E4}"/>
              </a:ext>
            </a:extLst>
          </p:cNvPr>
          <p:cNvSpPr/>
          <p:nvPr/>
        </p:nvSpPr>
        <p:spPr>
          <a:xfrm>
            <a:off x="2768524" y="4817634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7" name="Table 26">
            <a:extLst>
              <a:ext uri="{FF2B5EF4-FFF2-40B4-BE49-F238E27FC236}">
                <a16:creationId xmlns:a16="http://schemas.microsoft.com/office/drawing/2014/main" id="{3A4137FC-F05B-92A9-F35C-03FBCB2E0ECA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68032032"/>
              </p:ext>
            </p:extLst>
          </p:nvPr>
        </p:nvGraphicFramePr>
        <p:xfrm>
          <a:off x="8385279" y="1426412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8" name="Oval 27">
            <a:extLst>
              <a:ext uri="{FF2B5EF4-FFF2-40B4-BE49-F238E27FC236}">
                <a16:creationId xmlns:a16="http://schemas.microsoft.com/office/drawing/2014/main" id="{E434B351-E67E-D785-C224-7F742E01A692}"/>
              </a:ext>
            </a:extLst>
          </p:cNvPr>
          <p:cNvSpPr/>
          <p:nvPr/>
        </p:nvSpPr>
        <p:spPr>
          <a:xfrm>
            <a:off x="8417517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2A24A14D-E079-2BA3-23E3-F205544777C1}"/>
              </a:ext>
            </a:extLst>
          </p:cNvPr>
          <p:cNvSpPr/>
          <p:nvPr/>
        </p:nvSpPr>
        <p:spPr>
          <a:xfrm>
            <a:off x="8633248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86F9E38C-03F9-2604-C638-13A1C8677BD1}"/>
              </a:ext>
            </a:extLst>
          </p:cNvPr>
          <p:cNvSpPr/>
          <p:nvPr/>
        </p:nvSpPr>
        <p:spPr>
          <a:xfrm>
            <a:off x="8853583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5A9AE944-3F71-396E-74EA-E2FBA2734179}"/>
              </a:ext>
            </a:extLst>
          </p:cNvPr>
          <p:cNvSpPr/>
          <p:nvPr/>
        </p:nvSpPr>
        <p:spPr>
          <a:xfrm>
            <a:off x="9084414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9BADE096-679B-5081-6E2D-D25FFE621460}"/>
              </a:ext>
            </a:extLst>
          </p:cNvPr>
          <p:cNvSpPr/>
          <p:nvPr/>
        </p:nvSpPr>
        <p:spPr>
          <a:xfrm>
            <a:off x="9297246" y="146359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3" name="Oval 32">
            <a:extLst>
              <a:ext uri="{FF2B5EF4-FFF2-40B4-BE49-F238E27FC236}">
                <a16:creationId xmlns:a16="http://schemas.microsoft.com/office/drawing/2014/main" id="{10C3D71E-37F9-9163-6544-90F27287079C}"/>
              </a:ext>
            </a:extLst>
          </p:cNvPr>
          <p:cNvSpPr/>
          <p:nvPr/>
        </p:nvSpPr>
        <p:spPr>
          <a:xfrm>
            <a:off x="8417517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4" name="Oval 33">
            <a:extLst>
              <a:ext uri="{FF2B5EF4-FFF2-40B4-BE49-F238E27FC236}">
                <a16:creationId xmlns:a16="http://schemas.microsoft.com/office/drawing/2014/main" id="{52485DB0-F7A3-F74E-51FB-ECB693D9E88B}"/>
              </a:ext>
            </a:extLst>
          </p:cNvPr>
          <p:cNvSpPr/>
          <p:nvPr/>
        </p:nvSpPr>
        <p:spPr>
          <a:xfrm>
            <a:off x="8633248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5" name="Oval 34">
            <a:extLst>
              <a:ext uri="{FF2B5EF4-FFF2-40B4-BE49-F238E27FC236}">
                <a16:creationId xmlns:a16="http://schemas.microsoft.com/office/drawing/2014/main" id="{5EC8C5A0-E55C-0AF4-2D83-A1D18A91A0A4}"/>
              </a:ext>
            </a:extLst>
          </p:cNvPr>
          <p:cNvSpPr/>
          <p:nvPr/>
        </p:nvSpPr>
        <p:spPr>
          <a:xfrm>
            <a:off x="8853583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6" name="Oval 35">
            <a:extLst>
              <a:ext uri="{FF2B5EF4-FFF2-40B4-BE49-F238E27FC236}">
                <a16:creationId xmlns:a16="http://schemas.microsoft.com/office/drawing/2014/main" id="{00D4D1FA-05BA-C195-6914-D55F2286DD8E}"/>
              </a:ext>
            </a:extLst>
          </p:cNvPr>
          <p:cNvSpPr/>
          <p:nvPr/>
        </p:nvSpPr>
        <p:spPr>
          <a:xfrm>
            <a:off x="9084414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2FDE76E9-432C-31B5-9BEB-5945EE25199B}"/>
              </a:ext>
            </a:extLst>
          </p:cNvPr>
          <p:cNvSpPr/>
          <p:nvPr/>
        </p:nvSpPr>
        <p:spPr>
          <a:xfrm>
            <a:off x="9297246" y="1673227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8" name="Table 37">
            <a:extLst>
              <a:ext uri="{FF2B5EF4-FFF2-40B4-BE49-F238E27FC236}">
                <a16:creationId xmlns:a16="http://schemas.microsoft.com/office/drawing/2014/main" id="{9BECB8B0-DB80-3B48-3088-B041223EE9B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153196935"/>
              </p:ext>
            </p:extLst>
          </p:nvPr>
        </p:nvGraphicFramePr>
        <p:xfrm>
          <a:off x="8378881" y="1950435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9" name="Oval 38">
            <a:extLst>
              <a:ext uri="{FF2B5EF4-FFF2-40B4-BE49-F238E27FC236}">
                <a16:creationId xmlns:a16="http://schemas.microsoft.com/office/drawing/2014/main" id="{7B3FF043-10F9-0959-0D58-BE62FAC549AE}"/>
              </a:ext>
            </a:extLst>
          </p:cNvPr>
          <p:cNvSpPr/>
          <p:nvPr/>
        </p:nvSpPr>
        <p:spPr>
          <a:xfrm>
            <a:off x="8411119" y="198761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485313580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1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9" grpId="0"/>
      <p:bldP spid="10" grpId="0"/>
      <p:bldP spid="12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628EBE8-C981-5AE9-3BAD-12F2A7D1A3CE}"/>
                  </a:ext>
                </a:extLst>
              </p:cNvPr>
              <p:cNvSpPr txBox="1"/>
              <p:nvPr/>
            </p:nvSpPr>
            <p:spPr>
              <a:xfrm>
                <a:off x="228600" y="1466171"/>
                <a:ext cx="777778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sides does this shape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21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Kim has 11 cakes.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She gives 5 to her friends.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does she have left?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month is before October?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F628EBE8-C981-5AE9-3BAD-12F2A7D1A3CE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71"/>
                <a:ext cx="7777786" cy="5693866"/>
              </a:xfrm>
              <a:prstGeom prst="rect">
                <a:avLst/>
              </a:prstGeom>
              <a:blipFill>
                <a:blip r:embed="rId3"/>
                <a:stretch>
                  <a:fillRect l="-164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8938DF87-D69F-EDDC-C66E-2CF1B3C7A18F}"/>
              </a:ext>
            </a:extLst>
          </p:cNvPr>
          <p:cNvSpPr/>
          <p:nvPr/>
        </p:nvSpPr>
        <p:spPr>
          <a:xfrm>
            <a:off x="1239932" y="2703037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Pentagon 7">
            <a:extLst>
              <a:ext uri="{FF2B5EF4-FFF2-40B4-BE49-F238E27FC236}">
                <a16:creationId xmlns:a16="http://schemas.microsoft.com/office/drawing/2014/main" id="{A86210FA-1100-631A-E40D-72ED1D355ABC}"/>
              </a:ext>
            </a:extLst>
          </p:cNvPr>
          <p:cNvSpPr/>
          <p:nvPr/>
        </p:nvSpPr>
        <p:spPr>
          <a:xfrm rot="10800000">
            <a:off x="5291053" y="2071211"/>
            <a:ext cx="1692372" cy="1110013"/>
          </a:xfrm>
          <a:prstGeom prst="pent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9" name="Table 8">
            <a:extLst>
              <a:ext uri="{FF2B5EF4-FFF2-40B4-BE49-F238E27FC236}">
                <a16:creationId xmlns:a16="http://schemas.microsoft.com/office/drawing/2014/main" id="{9FAE6D87-7D05-B3C3-31F0-C735C80C86B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396191344"/>
              </p:ext>
            </p:extLst>
          </p:nvPr>
        </p:nvGraphicFramePr>
        <p:xfrm>
          <a:off x="8394334" y="154411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0" name="Oval 9">
            <a:extLst>
              <a:ext uri="{FF2B5EF4-FFF2-40B4-BE49-F238E27FC236}">
                <a16:creationId xmlns:a16="http://schemas.microsoft.com/office/drawing/2014/main" id="{2BF8517E-2498-9A3A-4B41-34BFFB435E84}"/>
              </a:ext>
            </a:extLst>
          </p:cNvPr>
          <p:cNvSpPr/>
          <p:nvPr/>
        </p:nvSpPr>
        <p:spPr>
          <a:xfrm>
            <a:off x="8426572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69407CA9-E1B3-8E29-DC87-48B12E5A46CD}"/>
              </a:ext>
            </a:extLst>
          </p:cNvPr>
          <p:cNvSpPr/>
          <p:nvPr/>
        </p:nvSpPr>
        <p:spPr>
          <a:xfrm>
            <a:off x="8642303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6D050D43-F638-F20D-523B-099AE71D60EA}"/>
              </a:ext>
            </a:extLst>
          </p:cNvPr>
          <p:cNvSpPr/>
          <p:nvPr/>
        </p:nvSpPr>
        <p:spPr>
          <a:xfrm>
            <a:off x="8862638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8903090F-4AD4-058A-F2A8-E5D8A693B92A}"/>
              </a:ext>
            </a:extLst>
          </p:cNvPr>
          <p:cNvSpPr/>
          <p:nvPr/>
        </p:nvSpPr>
        <p:spPr>
          <a:xfrm>
            <a:off x="9093469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9C08040E-72F5-AE5E-9D0E-BAFB73560FD2}"/>
              </a:ext>
            </a:extLst>
          </p:cNvPr>
          <p:cNvSpPr/>
          <p:nvPr/>
        </p:nvSpPr>
        <p:spPr>
          <a:xfrm>
            <a:off x="9306301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B26FDDE6-7E89-580C-695D-D2F9A4184C5F}"/>
              </a:ext>
            </a:extLst>
          </p:cNvPr>
          <p:cNvSpPr/>
          <p:nvPr/>
        </p:nvSpPr>
        <p:spPr>
          <a:xfrm>
            <a:off x="8426572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050CD0F3-3D1F-6EB7-64DA-3882ABA16283}"/>
              </a:ext>
            </a:extLst>
          </p:cNvPr>
          <p:cNvSpPr/>
          <p:nvPr/>
        </p:nvSpPr>
        <p:spPr>
          <a:xfrm>
            <a:off x="8642303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9A3096A1-02AB-5145-83A3-BC56CF39F58E}"/>
              </a:ext>
            </a:extLst>
          </p:cNvPr>
          <p:cNvSpPr/>
          <p:nvPr/>
        </p:nvSpPr>
        <p:spPr>
          <a:xfrm>
            <a:off x="8862638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7288878-47D6-DA1D-1E01-CBC887A0877E}"/>
              </a:ext>
            </a:extLst>
          </p:cNvPr>
          <p:cNvSpPr/>
          <p:nvPr/>
        </p:nvSpPr>
        <p:spPr>
          <a:xfrm>
            <a:off x="9093469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3F5F52A-0290-689A-19FA-2F70E252B653}"/>
              </a:ext>
            </a:extLst>
          </p:cNvPr>
          <p:cNvSpPr/>
          <p:nvPr/>
        </p:nvSpPr>
        <p:spPr>
          <a:xfrm>
            <a:off x="9306301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0" name="Table 19">
            <a:extLst>
              <a:ext uri="{FF2B5EF4-FFF2-40B4-BE49-F238E27FC236}">
                <a16:creationId xmlns:a16="http://schemas.microsoft.com/office/drawing/2014/main" id="{81A3542D-8DB8-8261-F5BB-D26E848B03DC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823303500"/>
              </p:ext>
            </p:extLst>
          </p:nvPr>
        </p:nvGraphicFramePr>
        <p:xfrm>
          <a:off x="8387936" y="206814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1" name="Oval 20">
            <a:extLst>
              <a:ext uri="{FF2B5EF4-FFF2-40B4-BE49-F238E27FC236}">
                <a16:creationId xmlns:a16="http://schemas.microsoft.com/office/drawing/2014/main" id="{CB8FDF92-A2A7-2DA1-9311-110727204EAA}"/>
              </a:ext>
            </a:extLst>
          </p:cNvPr>
          <p:cNvSpPr/>
          <p:nvPr/>
        </p:nvSpPr>
        <p:spPr>
          <a:xfrm>
            <a:off x="8420174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4A53FAE4-B372-D250-7241-E235A86323A4}"/>
              </a:ext>
            </a:extLst>
          </p:cNvPr>
          <p:cNvSpPr/>
          <p:nvPr/>
        </p:nvSpPr>
        <p:spPr>
          <a:xfrm>
            <a:off x="8635905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35CBE45B-8FB4-340F-9E0F-ABFCB74470E7}"/>
              </a:ext>
            </a:extLst>
          </p:cNvPr>
          <p:cNvSpPr/>
          <p:nvPr/>
        </p:nvSpPr>
        <p:spPr>
          <a:xfrm>
            <a:off x="8856240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A5B56764-F1F1-7E9A-27E3-A9691202FEE6}"/>
              </a:ext>
            </a:extLst>
          </p:cNvPr>
          <p:cNvSpPr/>
          <p:nvPr/>
        </p:nvSpPr>
        <p:spPr>
          <a:xfrm>
            <a:off x="9087071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5" name="Oval 24">
            <a:extLst>
              <a:ext uri="{FF2B5EF4-FFF2-40B4-BE49-F238E27FC236}">
                <a16:creationId xmlns:a16="http://schemas.microsoft.com/office/drawing/2014/main" id="{30EC39FD-73E4-4A01-9C10-1B3CED30F5F7}"/>
              </a:ext>
            </a:extLst>
          </p:cNvPr>
          <p:cNvSpPr/>
          <p:nvPr/>
        </p:nvSpPr>
        <p:spPr>
          <a:xfrm>
            <a:off x="9299903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6" name="Oval 25">
            <a:extLst>
              <a:ext uri="{FF2B5EF4-FFF2-40B4-BE49-F238E27FC236}">
                <a16:creationId xmlns:a16="http://schemas.microsoft.com/office/drawing/2014/main" id="{5693628C-B929-3993-4CD3-9702B961B740}"/>
              </a:ext>
            </a:extLst>
          </p:cNvPr>
          <p:cNvSpPr/>
          <p:nvPr/>
        </p:nvSpPr>
        <p:spPr>
          <a:xfrm>
            <a:off x="8420174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47A81490-85E3-3BD7-20FB-9776D4E43CD3}"/>
              </a:ext>
            </a:extLst>
          </p:cNvPr>
          <p:cNvSpPr/>
          <p:nvPr/>
        </p:nvSpPr>
        <p:spPr>
          <a:xfrm>
            <a:off x="8635905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06ABFFE5-B933-0EF7-6160-16342BC8DEA3}"/>
              </a:ext>
            </a:extLst>
          </p:cNvPr>
          <p:cNvSpPr/>
          <p:nvPr/>
        </p:nvSpPr>
        <p:spPr>
          <a:xfrm>
            <a:off x="8856240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5AA5D257-2965-D467-0CC6-AB51B68B0E83}"/>
              </a:ext>
            </a:extLst>
          </p:cNvPr>
          <p:cNvSpPr/>
          <p:nvPr/>
        </p:nvSpPr>
        <p:spPr>
          <a:xfrm>
            <a:off x="9087071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2AB3326F-FFD5-C121-24D5-C15E82E0A892}"/>
              </a:ext>
            </a:extLst>
          </p:cNvPr>
          <p:cNvSpPr/>
          <p:nvPr/>
        </p:nvSpPr>
        <p:spPr>
          <a:xfrm>
            <a:off x="9299903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735371157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3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8553F7-DDC9-D6A4-59D7-950566C63332}"/>
                  </a:ext>
                </a:extLst>
              </p:cNvPr>
              <p:cNvSpPr txBox="1"/>
              <p:nvPr/>
            </p:nvSpPr>
            <p:spPr>
              <a:xfrm>
                <a:off x="228600" y="1466168"/>
                <a:ext cx="777778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sides does this shape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      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13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21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Kim has 11 cakes.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She gives 5 to her friends.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does she have left?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month is before October?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428553F7-DDC9-D6A4-59D7-950566C6333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8"/>
                <a:ext cx="7777786" cy="5693866"/>
              </a:xfrm>
              <a:prstGeom prst="rect">
                <a:avLst/>
              </a:prstGeom>
              <a:blipFill>
                <a:blip r:embed="rId3"/>
                <a:stretch>
                  <a:fillRect l="-164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3A986929-34AB-F8DD-FF53-788E4AC8EE33}"/>
              </a:ext>
            </a:extLst>
          </p:cNvPr>
          <p:cNvSpPr txBox="1"/>
          <p:nvPr/>
        </p:nvSpPr>
        <p:spPr>
          <a:xfrm>
            <a:off x="6722838" y="6140019"/>
            <a:ext cx="2198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September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B98D0F69-59FC-2F99-E064-F8FC4B418923}"/>
              </a:ext>
            </a:extLst>
          </p:cNvPr>
          <p:cNvSpPr txBox="1"/>
          <p:nvPr/>
        </p:nvSpPr>
        <p:spPr>
          <a:xfrm>
            <a:off x="3975187" y="1986419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5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895B99E0-3FB9-7F49-2849-08C856E9EC60}"/>
              </a:ext>
            </a:extLst>
          </p:cNvPr>
          <p:cNvSpPr txBox="1"/>
          <p:nvPr/>
        </p:nvSpPr>
        <p:spPr>
          <a:xfrm>
            <a:off x="1239932" y="2770142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2FBB3DF6-3B83-3043-95D5-D6C27FA97F14}"/>
              </a:ext>
            </a:extLst>
          </p:cNvPr>
          <p:cNvSpPr/>
          <p:nvPr/>
        </p:nvSpPr>
        <p:spPr>
          <a:xfrm>
            <a:off x="1239932" y="2703034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89B0B88-C78A-4AAD-3907-930B48E080BA}"/>
              </a:ext>
            </a:extLst>
          </p:cNvPr>
          <p:cNvSpPr txBox="1"/>
          <p:nvPr/>
        </p:nvSpPr>
        <p:spPr>
          <a:xfrm>
            <a:off x="5519474" y="4879308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12" name="Pentagon 11">
            <a:extLst>
              <a:ext uri="{FF2B5EF4-FFF2-40B4-BE49-F238E27FC236}">
                <a16:creationId xmlns:a16="http://schemas.microsoft.com/office/drawing/2014/main" id="{7E9DC12F-B607-6F4A-B861-6878264B6D89}"/>
              </a:ext>
            </a:extLst>
          </p:cNvPr>
          <p:cNvSpPr/>
          <p:nvPr/>
        </p:nvSpPr>
        <p:spPr>
          <a:xfrm rot="10800000">
            <a:off x="5291053" y="2071208"/>
            <a:ext cx="1692372" cy="1110013"/>
          </a:xfrm>
          <a:prstGeom prst="pentagon">
            <a:avLst/>
          </a:prstGeom>
          <a:solidFill>
            <a:schemeClr val="accent2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35" name="Table 34">
            <a:extLst>
              <a:ext uri="{FF2B5EF4-FFF2-40B4-BE49-F238E27FC236}">
                <a16:creationId xmlns:a16="http://schemas.microsoft.com/office/drawing/2014/main" id="{3DCCB630-C9BF-4A1A-3F83-E20EB64B3809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482015190"/>
              </p:ext>
            </p:extLst>
          </p:nvPr>
        </p:nvGraphicFramePr>
        <p:xfrm>
          <a:off x="8394334" y="154411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36" name="Oval 35">
            <a:extLst>
              <a:ext uri="{FF2B5EF4-FFF2-40B4-BE49-F238E27FC236}">
                <a16:creationId xmlns:a16="http://schemas.microsoft.com/office/drawing/2014/main" id="{1BF19898-6193-9AA7-24FA-6AEEC384E044}"/>
              </a:ext>
            </a:extLst>
          </p:cNvPr>
          <p:cNvSpPr/>
          <p:nvPr/>
        </p:nvSpPr>
        <p:spPr>
          <a:xfrm>
            <a:off x="8426572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7" name="Oval 36">
            <a:extLst>
              <a:ext uri="{FF2B5EF4-FFF2-40B4-BE49-F238E27FC236}">
                <a16:creationId xmlns:a16="http://schemas.microsoft.com/office/drawing/2014/main" id="{8E3C5503-0630-62A5-562B-C9E484B3B1FD}"/>
              </a:ext>
            </a:extLst>
          </p:cNvPr>
          <p:cNvSpPr/>
          <p:nvPr/>
        </p:nvSpPr>
        <p:spPr>
          <a:xfrm>
            <a:off x="8642303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50A27A5B-BF9F-C723-C4A1-8BB17E17BE16}"/>
              </a:ext>
            </a:extLst>
          </p:cNvPr>
          <p:cNvSpPr/>
          <p:nvPr/>
        </p:nvSpPr>
        <p:spPr>
          <a:xfrm>
            <a:off x="8862638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D8CBD915-2624-8B7B-7A0D-E0B9374BBF59}"/>
              </a:ext>
            </a:extLst>
          </p:cNvPr>
          <p:cNvSpPr/>
          <p:nvPr/>
        </p:nvSpPr>
        <p:spPr>
          <a:xfrm>
            <a:off x="9093469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099AFBEE-496D-B889-D273-3CFE2FF8C930}"/>
              </a:ext>
            </a:extLst>
          </p:cNvPr>
          <p:cNvSpPr/>
          <p:nvPr/>
        </p:nvSpPr>
        <p:spPr>
          <a:xfrm>
            <a:off x="9306301" y="158129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00B41370-A599-CB3D-9407-58372D7B95AD}"/>
              </a:ext>
            </a:extLst>
          </p:cNvPr>
          <p:cNvSpPr/>
          <p:nvPr/>
        </p:nvSpPr>
        <p:spPr>
          <a:xfrm>
            <a:off x="8426572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BF42E4D6-0A63-0F72-95A5-D25C3C26C792}"/>
              </a:ext>
            </a:extLst>
          </p:cNvPr>
          <p:cNvSpPr/>
          <p:nvPr/>
        </p:nvSpPr>
        <p:spPr>
          <a:xfrm>
            <a:off x="8642303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2589A938-9BEB-F90E-19BB-41E1DB4E293F}"/>
              </a:ext>
            </a:extLst>
          </p:cNvPr>
          <p:cNvSpPr/>
          <p:nvPr/>
        </p:nvSpPr>
        <p:spPr>
          <a:xfrm>
            <a:off x="8862638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21019DE3-921B-9E04-6A54-8E8C7404E79D}"/>
              </a:ext>
            </a:extLst>
          </p:cNvPr>
          <p:cNvSpPr/>
          <p:nvPr/>
        </p:nvSpPr>
        <p:spPr>
          <a:xfrm>
            <a:off x="9093469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69667EDE-34BD-A7C5-C18C-342CF98AF5C1}"/>
              </a:ext>
            </a:extLst>
          </p:cNvPr>
          <p:cNvSpPr/>
          <p:nvPr/>
        </p:nvSpPr>
        <p:spPr>
          <a:xfrm>
            <a:off x="9306301" y="179093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6" name="Table 45">
            <a:extLst>
              <a:ext uri="{FF2B5EF4-FFF2-40B4-BE49-F238E27FC236}">
                <a16:creationId xmlns:a16="http://schemas.microsoft.com/office/drawing/2014/main" id="{F23E30B8-7AF0-32AE-4874-CF1A4D22D364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844585913"/>
              </p:ext>
            </p:extLst>
          </p:nvPr>
        </p:nvGraphicFramePr>
        <p:xfrm>
          <a:off x="8387936" y="206814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7" name="Oval 46">
            <a:extLst>
              <a:ext uri="{FF2B5EF4-FFF2-40B4-BE49-F238E27FC236}">
                <a16:creationId xmlns:a16="http://schemas.microsoft.com/office/drawing/2014/main" id="{F635EE2F-B33C-FA9C-62E5-0C176084AA00}"/>
              </a:ext>
            </a:extLst>
          </p:cNvPr>
          <p:cNvSpPr/>
          <p:nvPr/>
        </p:nvSpPr>
        <p:spPr>
          <a:xfrm>
            <a:off x="8420174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A7EDD76C-0745-0220-AC87-F171F85D35C9}"/>
              </a:ext>
            </a:extLst>
          </p:cNvPr>
          <p:cNvSpPr/>
          <p:nvPr/>
        </p:nvSpPr>
        <p:spPr>
          <a:xfrm>
            <a:off x="8635905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57FE59AC-95C7-6CBD-A076-CA6C0C79A7D8}"/>
              </a:ext>
            </a:extLst>
          </p:cNvPr>
          <p:cNvSpPr/>
          <p:nvPr/>
        </p:nvSpPr>
        <p:spPr>
          <a:xfrm>
            <a:off x="8856240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5CC88D4C-E041-0055-99B1-28ABB8AB18F1}"/>
              </a:ext>
            </a:extLst>
          </p:cNvPr>
          <p:cNvSpPr/>
          <p:nvPr/>
        </p:nvSpPr>
        <p:spPr>
          <a:xfrm>
            <a:off x="9087071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52083718-F5A4-2353-27F1-EF2895DCE29D}"/>
              </a:ext>
            </a:extLst>
          </p:cNvPr>
          <p:cNvSpPr/>
          <p:nvPr/>
        </p:nvSpPr>
        <p:spPr>
          <a:xfrm>
            <a:off x="9299903" y="210532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B83046CA-1C32-9140-B129-E9729D9E6ECE}"/>
              </a:ext>
            </a:extLst>
          </p:cNvPr>
          <p:cNvSpPr/>
          <p:nvPr/>
        </p:nvSpPr>
        <p:spPr>
          <a:xfrm>
            <a:off x="8420174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146AD116-E7F7-76DA-F87D-F5D7C9DCBBEB}"/>
              </a:ext>
            </a:extLst>
          </p:cNvPr>
          <p:cNvSpPr/>
          <p:nvPr/>
        </p:nvSpPr>
        <p:spPr>
          <a:xfrm>
            <a:off x="8635905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447AD368-1508-0FF9-FEF0-6ADCC84AFB46}"/>
              </a:ext>
            </a:extLst>
          </p:cNvPr>
          <p:cNvSpPr/>
          <p:nvPr/>
        </p:nvSpPr>
        <p:spPr>
          <a:xfrm>
            <a:off x="8856240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7A1C58D-5766-43BE-A679-7A73FC3A8137}"/>
              </a:ext>
            </a:extLst>
          </p:cNvPr>
          <p:cNvSpPr/>
          <p:nvPr/>
        </p:nvSpPr>
        <p:spPr>
          <a:xfrm>
            <a:off x="9087071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41798DA7-F763-7B4F-5668-811E90141DE0}"/>
              </a:ext>
            </a:extLst>
          </p:cNvPr>
          <p:cNvSpPr/>
          <p:nvPr/>
        </p:nvSpPr>
        <p:spPr>
          <a:xfrm>
            <a:off x="9299903" y="2314955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800702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7195142-68E5-A5EE-C237-2FD459F734FD}"/>
                  </a:ext>
                </a:extLst>
              </p:cNvPr>
              <p:cNvSpPr txBox="1"/>
              <p:nvPr/>
            </p:nvSpPr>
            <p:spPr>
              <a:xfrm>
                <a:off x="228600" y="1466168"/>
                <a:ext cx="7777786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vertices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does this shape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</a:t>
                </a:r>
              </a:p>
              <a:p>
                <a:r>
                  <a:rPr lang="en-GB" sz="1200" dirty="0">
                    <a:latin typeface="Comic Sans MS" panose="030F0702030302020204" pitchFamily="66" charset="0"/>
                  </a:rPr>
                  <a:t>	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28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A class has 32 children.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3 children are not in school today.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children are in?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is double 5?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97195142-68E5-A5EE-C237-2FD459F734FD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8"/>
                <a:ext cx="7777786" cy="5386090"/>
              </a:xfrm>
              <a:prstGeom prst="rect">
                <a:avLst/>
              </a:prstGeom>
              <a:blipFill>
                <a:blip r:embed="rId3"/>
                <a:stretch>
                  <a:fillRect l="-1647" t="-12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Rectangle 6">
            <a:extLst>
              <a:ext uri="{FF2B5EF4-FFF2-40B4-BE49-F238E27FC236}">
                <a16:creationId xmlns:a16="http://schemas.microsoft.com/office/drawing/2014/main" id="{3293B4A6-53A3-E218-9F65-C10AED2914B1}"/>
              </a:ext>
            </a:extLst>
          </p:cNvPr>
          <p:cNvSpPr/>
          <p:nvPr/>
        </p:nvSpPr>
        <p:spPr>
          <a:xfrm>
            <a:off x="3696857" y="2861584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8" name="L-Shape 7">
            <a:extLst>
              <a:ext uri="{FF2B5EF4-FFF2-40B4-BE49-F238E27FC236}">
                <a16:creationId xmlns:a16="http://schemas.microsoft.com/office/drawing/2014/main" id="{0F50341F-7AF0-6306-99CD-032248C0A556}"/>
              </a:ext>
            </a:extLst>
          </p:cNvPr>
          <p:cNvSpPr/>
          <p:nvPr/>
        </p:nvSpPr>
        <p:spPr>
          <a:xfrm rot="10800000">
            <a:off x="5558647" y="1428374"/>
            <a:ext cx="1347914" cy="1347914"/>
          </a:xfrm>
          <a:prstGeom prst="corner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9" name="Oval 8">
            <a:extLst>
              <a:ext uri="{FF2B5EF4-FFF2-40B4-BE49-F238E27FC236}">
                <a16:creationId xmlns:a16="http://schemas.microsoft.com/office/drawing/2014/main" id="{53508D81-709B-E59F-EDEF-C5B308EDFE12}"/>
              </a:ext>
            </a:extLst>
          </p:cNvPr>
          <p:cNvSpPr/>
          <p:nvPr/>
        </p:nvSpPr>
        <p:spPr>
          <a:xfrm>
            <a:off x="495354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0" name="Oval 9">
            <a:extLst>
              <a:ext uri="{FF2B5EF4-FFF2-40B4-BE49-F238E27FC236}">
                <a16:creationId xmlns:a16="http://schemas.microsoft.com/office/drawing/2014/main" id="{FD8E9A3F-8E0F-E7DA-D7C0-1B54DF7A3C85}"/>
              </a:ext>
            </a:extLst>
          </p:cNvPr>
          <p:cNvSpPr/>
          <p:nvPr/>
        </p:nvSpPr>
        <p:spPr>
          <a:xfrm>
            <a:off x="455015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Oval 10">
            <a:extLst>
              <a:ext uri="{FF2B5EF4-FFF2-40B4-BE49-F238E27FC236}">
                <a16:creationId xmlns:a16="http://schemas.microsoft.com/office/drawing/2014/main" id="{799704FA-FA9B-31BE-4755-01BDB6EF08D5}"/>
              </a:ext>
            </a:extLst>
          </p:cNvPr>
          <p:cNvSpPr/>
          <p:nvPr/>
        </p:nvSpPr>
        <p:spPr>
          <a:xfrm>
            <a:off x="576032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352B65B-9E16-B5D7-D899-52D6D5A53B9F}"/>
              </a:ext>
            </a:extLst>
          </p:cNvPr>
          <p:cNvSpPr/>
          <p:nvPr/>
        </p:nvSpPr>
        <p:spPr>
          <a:xfrm>
            <a:off x="6163716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BD64113E-6020-1A7A-6A6B-77D8B9604102}"/>
              </a:ext>
            </a:extLst>
          </p:cNvPr>
          <p:cNvSpPr/>
          <p:nvPr/>
        </p:nvSpPr>
        <p:spPr>
          <a:xfrm>
            <a:off x="535693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14" name="Table 13">
            <a:extLst>
              <a:ext uri="{FF2B5EF4-FFF2-40B4-BE49-F238E27FC236}">
                <a16:creationId xmlns:a16="http://schemas.microsoft.com/office/drawing/2014/main" id="{58F174F4-DCF8-A2F2-C003-164C4D4514D2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926409201"/>
              </p:ext>
            </p:extLst>
          </p:nvPr>
        </p:nvGraphicFramePr>
        <p:xfrm>
          <a:off x="8340014" y="1480738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15" name="Oval 14">
            <a:extLst>
              <a:ext uri="{FF2B5EF4-FFF2-40B4-BE49-F238E27FC236}">
                <a16:creationId xmlns:a16="http://schemas.microsoft.com/office/drawing/2014/main" id="{20CE7694-5CE4-3121-580C-D7736C9F1191}"/>
              </a:ext>
            </a:extLst>
          </p:cNvPr>
          <p:cNvSpPr/>
          <p:nvPr/>
        </p:nvSpPr>
        <p:spPr>
          <a:xfrm>
            <a:off x="8372252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A7ED1D1F-033E-ACC1-801C-7BCB3B0DB446}"/>
              </a:ext>
            </a:extLst>
          </p:cNvPr>
          <p:cNvSpPr/>
          <p:nvPr/>
        </p:nvSpPr>
        <p:spPr>
          <a:xfrm>
            <a:off x="8587983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59963D60-2EBA-0DD5-A439-2160FAA1F089}"/>
              </a:ext>
            </a:extLst>
          </p:cNvPr>
          <p:cNvSpPr/>
          <p:nvPr/>
        </p:nvSpPr>
        <p:spPr>
          <a:xfrm>
            <a:off x="8808318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2A3F2919-801D-C11C-5A05-658E8EFFABC2}"/>
              </a:ext>
            </a:extLst>
          </p:cNvPr>
          <p:cNvSpPr/>
          <p:nvPr/>
        </p:nvSpPr>
        <p:spPr>
          <a:xfrm>
            <a:off x="9039149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C3DCE74E-D077-0692-D7DC-FB48DD9E45D7}"/>
              </a:ext>
            </a:extLst>
          </p:cNvPr>
          <p:cNvSpPr/>
          <p:nvPr/>
        </p:nvSpPr>
        <p:spPr>
          <a:xfrm>
            <a:off x="9251981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DD7E8017-B97C-2B67-4F67-94896F3CC4C2}"/>
              </a:ext>
            </a:extLst>
          </p:cNvPr>
          <p:cNvSpPr/>
          <p:nvPr/>
        </p:nvSpPr>
        <p:spPr>
          <a:xfrm>
            <a:off x="8372252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0C9BBFDD-8694-9EBD-D7EC-2CA621E2ADBF}"/>
              </a:ext>
            </a:extLst>
          </p:cNvPr>
          <p:cNvSpPr/>
          <p:nvPr/>
        </p:nvSpPr>
        <p:spPr>
          <a:xfrm>
            <a:off x="8587983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6FF92BD0-7607-50AF-AA48-E15A4818F192}"/>
              </a:ext>
            </a:extLst>
          </p:cNvPr>
          <p:cNvSpPr/>
          <p:nvPr/>
        </p:nvSpPr>
        <p:spPr>
          <a:xfrm>
            <a:off x="8808318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72C960CB-3DDF-AEDF-E36A-C15FF6251786}"/>
              </a:ext>
            </a:extLst>
          </p:cNvPr>
          <p:cNvSpPr/>
          <p:nvPr/>
        </p:nvSpPr>
        <p:spPr>
          <a:xfrm>
            <a:off x="9039149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4" name="Oval 23">
            <a:extLst>
              <a:ext uri="{FF2B5EF4-FFF2-40B4-BE49-F238E27FC236}">
                <a16:creationId xmlns:a16="http://schemas.microsoft.com/office/drawing/2014/main" id="{2FC52028-FFE3-9C7E-1049-D72E75BB0BF5}"/>
              </a:ext>
            </a:extLst>
          </p:cNvPr>
          <p:cNvSpPr/>
          <p:nvPr/>
        </p:nvSpPr>
        <p:spPr>
          <a:xfrm>
            <a:off x="9251981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25" name="Table 24">
            <a:extLst>
              <a:ext uri="{FF2B5EF4-FFF2-40B4-BE49-F238E27FC236}">
                <a16:creationId xmlns:a16="http://schemas.microsoft.com/office/drawing/2014/main" id="{DC099D0B-B30B-C0F4-3B70-814E8E2B9291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49811963"/>
              </p:ext>
            </p:extLst>
          </p:nvPr>
        </p:nvGraphicFramePr>
        <p:xfrm>
          <a:off x="8333616" y="2004761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26" name="Oval 25">
            <a:extLst>
              <a:ext uri="{FF2B5EF4-FFF2-40B4-BE49-F238E27FC236}">
                <a16:creationId xmlns:a16="http://schemas.microsoft.com/office/drawing/2014/main" id="{2ACA2273-0B61-31C9-4DF1-2C99C8ADEC3A}"/>
              </a:ext>
            </a:extLst>
          </p:cNvPr>
          <p:cNvSpPr/>
          <p:nvPr/>
        </p:nvSpPr>
        <p:spPr>
          <a:xfrm>
            <a:off x="8365854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7" name="Oval 26">
            <a:extLst>
              <a:ext uri="{FF2B5EF4-FFF2-40B4-BE49-F238E27FC236}">
                <a16:creationId xmlns:a16="http://schemas.microsoft.com/office/drawing/2014/main" id="{8C9239A9-F951-3BEF-A70F-59AA604BAB97}"/>
              </a:ext>
            </a:extLst>
          </p:cNvPr>
          <p:cNvSpPr/>
          <p:nvPr/>
        </p:nvSpPr>
        <p:spPr>
          <a:xfrm>
            <a:off x="8581585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8" name="Oval 27">
            <a:extLst>
              <a:ext uri="{FF2B5EF4-FFF2-40B4-BE49-F238E27FC236}">
                <a16:creationId xmlns:a16="http://schemas.microsoft.com/office/drawing/2014/main" id="{DBE2B53F-250F-A4F0-C1D4-7647A9470450}"/>
              </a:ext>
            </a:extLst>
          </p:cNvPr>
          <p:cNvSpPr/>
          <p:nvPr/>
        </p:nvSpPr>
        <p:spPr>
          <a:xfrm>
            <a:off x="8801920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9" name="Oval 28">
            <a:extLst>
              <a:ext uri="{FF2B5EF4-FFF2-40B4-BE49-F238E27FC236}">
                <a16:creationId xmlns:a16="http://schemas.microsoft.com/office/drawing/2014/main" id="{B72608C3-3A5B-120F-FDAC-5093E505D49B}"/>
              </a:ext>
            </a:extLst>
          </p:cNvPr>
          <p:cNvSpPr/>
          <p:nvPr/>
        </p:nvSpPr>
        <p:spPr>
          <a:xfrm>
            <a:off x="9032751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0" name="Oval 29">
            <a:extLst>
              <a:ext uri="{FF2B5EF4-FFF2-40B4-BE49-F238E27FC236}">
                <a16:creationId xmlns:a16="http://schemas.microsoft.com/office/drawing/2014/main" id="{19E9D4C1-F487-D106-78D8-DC86D61E4BB1}"/>
              </a:ext>
            </a:extLst>
          </p:cNvPr>
          <p:cNvSpPr/>
          <p:nvPr/>
        </p:nvSpPr>
        <p:spPr>
          <a:xfrm>
            <a:off x="9245583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1" name="Oval 30">
            <a:extLst>
              <a:ext uri="{FF2B5EF4-FFF2-40B4-BE49-F238E27FC236}">
                <a16:creationId xmlns:a16="http://schemas.microsoft.com/office/drawing/2014/main" id="{4188FD26-D254-1B40-975E-8035F0F134E0}"/>
              </a:ext>
            </a:extLst>
          </p:cNvPr>
          <p:cNvSpPr/>
          <p:nvPr/>
        </p:nvSpPr>
        <p:spPr>
          <a:xfrm>
            <a:off x="8365854" y="225157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2" name="Oval 31">
            <a:extLst>
              <a:ext uri="{FF2B5EF4-FFF2-40B4-BE49-F238E27FC236}">
                <a16:creationId xmlns:a16="http://schemas.microsoft.com/office/drawing/2014/main" id="{4A329882-859B-AC01-9CC6-3B3CC4D30093}"/>
              </a:ext>
            </a:extLst>
          </p:cNvPr>
          <p:cNvSpPr/>
          <p:nvPr/>
        </p:nvSpPr>
        <p:spPr>
          <a:xfrm>
            <a:off x="8581585" y="225157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3021063443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4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0C0C133-10E1-CA2D-FDEF-56BC19CDEC43}"/>
                  </a:ext>
                </a:extLst>
              </p:cNvPr>
              <p:cNvSpPr txBox="1"/>
              <p:nvPr/>
            </p:nvSpPr>
            <p:spPr>
              <a:xfrm>
                <a:off x="228600" y="1466168"/>
                <a:ext cx="7777786" cy="5386090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vertices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does this shape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</a:t>
                </a:r>
              </a:p>
              <a:p>
                <a:r>
                  <a:rPr lang="en-GB" sz="1200" dirty="0">
                    <a:latin typeface="Comic Sans MS" panose="030F0702030302020204" pitchFamily="66" charset="0"/>
                  </a:rPr>
                  <a:t>	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28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5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27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+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A class has 32 children.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3 children are not in school today.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children are in?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endParaRPr lang="en-GB" sz="12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is double 5?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30C0C133-10E1-CA2D-FDEF-56BC19CDEC43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8"/>
                <a:ext cx="7777786" cy="5386090"/>
              </a:xfrm>
              <a:prstGeom prst="rect">
                <a:avLst/>
              </a:prstGeom>
              <a:blipFill>
                <a:blip r:embed="rId3"/>
                <a:stretch>
                  <a:fillRect l="-1647" t="-1246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035FF026-FD54-D98F-3CAB-233088851B56}"/>
              </a:ext>
            </a:extLst>
          </p:cNvPr>
          <p:cNvSpPr txBox="1"/>
          <p:nvPr/>
        </p:nvSpPr>
        <p:spPr>
          <a:xfrm>
            <a:off x="6575104" y="6021989"/>
            <a:ext cx="2198288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10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DE25939D-17CE-8952-D87F-46830F7EADE2}"/>
              </a:ext>
            </a:extLst>
          </p:cNvPr>
          <p:cNvSpPr txBox="1"/>
          <p:nvPr/>
        </p:nvSpPr>
        <p:spPr>
          <a:xfrm>
            <a:off x="4208091" y="1938915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90ACF5DF-1D39-0E64-763C-A19EABF96F65}"/>
              </a:ext>
            </a:extLst>
          </p:cNvPr>
          <p:cNvSpPr txBox="1"/>
          <p:nvPr/>
        </p:nvSpPr>
        <p:spPr>
          <a:xfrm>
            <a:off x="3671457" y="2928692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AC926AC4-C6B6-3A4F-562B-137B395BAFF4}"/>
              </a:ext>
            </a:extLst>
          </p:cNvPr>
          <p:cNvSpPr/>
          <p:nvPr/>
        </p:nvSpPr>
        <p:spPr>
          <a:xfrm>
            <a:off x="3696857" y="2861584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L-Shape 10">
            <a:extLst>
              <a:ext uri="{FF2B5EF4-FFF2-40B4-BE49-F238E27FC236}">
                <a16:creationId xmlns:a16="http://schemas.microsoft.com/office/drawing/2014/main" id="{65B8F06D-3EA5-F394-7F84-2312FAA54FEC}"/>
              </a:ext>
            </a:extLst>
          </p:cNvPr>
          <p:cNvSpPr/>
          <p:nvPr/>
        </p:nvSpPr>
        <p:spPr>
          <a:xfrm rot="10800000">
            <a:off x="5558647" y="1428374"/>
            <a:ext cx="1347914" cy="1347914"/>
          </a:xfrm>
          <a:prstGeom prst="corner">
            <a:avLst/>
          </a:prstGeom>
          <a:solidFill>
            <a:schemeClr val="accent6">
              <a:lumMod val="20000"/>
              <a:lumOff val="80000"/>
            </a:schemeClr>
          </a:solidFill>
          <a:ln w="190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43111879-516D-19C8-2EBA-FE5D2E6B49DE}"/>
              </a:ext>
            </a:extLst>
          </p:cNvPr>
          <p:cNvSpPr txBox="1"/>
          <p:nvPr/>
        </p:nvSpPr>
        <p:spPr>
          <a:xfrm>
            <a:off x="5262204" y="4831443"/>
            <a:ext cx="1955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29</a:t>
            </a:r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0323142A-2563-0BD4-8034-19CEC2869F86}"/>
              </a:ext>
            </a:extLst>
          </p:cNvPr>
          <p:cNvSpPr/>
          <p:nvPr/>
        </p:nvSpPr>
        <p:spPr>
          <a:xfrm>
            <a:off x="495354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DD47520F-C71D-15C3-4370-30CD9064F8E4}"/>
              </a:ext>
            </a:extLst>
          </p:cNvPr>
          <p:cNvSpPr/>
          <p:nvPr/>
        </p:nvSpPr>
        <p:spPr>
          <a:xfrm>
            <a:off x="455015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83870E86-C771-465E-6E4C-59651052B95E}"/>
              </a:ext>
            </a:extLst>
          </p:cNvPr>
          <p:cNvSpPr/>
          <p:nvPr/>
        </p:nvSpPr>
        <p:spPr>
          <a:xfrm>
            <a:off x="576032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56948356-5883-60FD-159A-8D185C92217F}"/>
              </a:ext>
            </a:extLst>
          </p:cNvPr>
          <p:cNvSpPr/>
          <p:nvPr/>
        </p:nvSpPr>
        <p:spPr>
          <a:xfrm>
            <a:off x="6163716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F55BF13C-1135-712F-F577-BD3515DAF4BF}"/>
              </a:ext>
            </a:extLst>
          </p:cNvPr>
          <p:cNvSpPr/>
          <p:nvPr/>
        </p:nvSpPr>
        <p:spPr>
          <a:xfrm>
            <a:off x="5356935" y="594913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A791A24A-3C3B-501A-F5DD-2D295F0C14DE}"/>
              </a:ext>
            </a:extLst>
          </p:cNvPr>
          <p:cNvSpPr/>
          <p:nvPr/>
        </p:nvSpPr>
        <p:spPr>
          <a:xfrm>
            <a:off x="4951615" y="6317950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556C9607-9A82-3B8C-8838-485572A11FB6}"/>
              </a:ext>
            </a:extLst>
          </p:cNvPr>
          <p:cNvSpPr/>
          <p:nvPr/>
        </p:nvSpPr>
        <p:spPr>
          <a:xfrm>
            <a:off x="4548225" y="6317950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EBB6BDD4-EDDA-F31D-73E5-2C0A42CABF0B}"/>
              </a:ext>
            </a:extLst>
          </p:cNvPr>
          <p:cNvSpPr/>
          <p:nvPr/>
        </p:nvSpPr>
        <p:spPr>
          <a:xfrm>
            <a:off x="5758395" y="6317950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B39BEAA7-E984-A72C-9F02-BE278C8F27FB}"/>
              </a:ext>
            </a:extLst>
          </p:cNvPr>
          <p:cNvSpPr/>
          <p:nvPr/>
        </p:nvSpPr>
        <p:spPr>
          <a:xfrm>
            <a:off x="6161786" y="6317950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2E3F6D8B-3301-D35D-E80E-A39CF5EA6AAA}"/>
              </a:ext>
            </a:extLst>
          </p:cNvPr>
          <p:cNvSpPr/>
          <p:nvPr/>
        </p:nvSpPr>
        <p:spPr>
          <a:xfrm>
            <a:off x="5355005" y="6317950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0000">
                  <a:shade val="30000"/>
                  <a:satMod val="115000"/>
                </a:srgbClr>
              </a:gs>
              <a:gs pos="50000">
                <a:srgbClr val="FF0000">
                  <a:shade val="67500"/>
                  <a:satMod val="115000"/>
                </a:srgbClr>
              </a:gs>
              <a:gs pos="100000">
                <a:srgbClr val="FF0000">
                  <a:shade val="100000"/>
                  <a:satMod val="115000"/>
                </a:srgbClr>
              </a:gs>
            </a:gsLst>
            <a:lin ang="13500000" scaled="1"/>
            <a:tileRect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54CF3791-3D60-70E9-2E3E-A5D183C7A9DE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298696523"/>
              </p:ext>
            </p:extLst>
          </p:nvPr>
        </p:nvGraphicFramePr>
        <p:xfrm>
          <a:off x="8340014" y="1480738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3" name="Oval 42">
            <a:extLst>
              <a:ext uri="{FF2B5EF4-FFF2-40B4-BE49-F238E27FC236}">
                <a16:creationId xmlns:a16="http://schemas.microsoft.com/office/drawing/2014/main" id="{95BC52A7-465F-66DB-414C-4646D1427069}"/>
              </a:ext>
            </a:extLst>
          </p:cNvPr>
          <p:cNvSpPr/>
          <p:nvPr/>
        </p:nvSpPr>
        <p:spPr>
          <a:xfrm>
            <a:off x="8372252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CF754CEC-E8CA-8CBF-80BD-7060FB3AF3D6}"/>
              </a:ext>
            </a:extLst>
          </p:cNvPr>
          <p:cNvSpPr/>
          <p:nvPr/>
        </p:nvSpPr>
        <p:spPr>
          <a:xfrm>
            <a:off x="8587983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E25F2FB3-1765-3F3D-32CF-C10A04457C42}"/>
              </a:ext>
            </a:extLst>
          </p:cNvPr>
          <p:cNvSpPr/>
          <p:nvPr/>
        </p:nvSpPr>
        <p:spPr>
          <a:xfrm>
            <a:off x="8808318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DB85AADC-3044-738F-A3F8-0C81C438325C}"/>
              </a:ext>
            </a:extLst>
          </p:cNvPr>
          <p:cNvSpPr/>
          <p:nvPr/>
        </p:nvSpPr>
        <p:spPr>
          <a:xfrm>
            <a:off x="9039149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A4391244-A7E7-5290-CFE7-E43030596379}"/>
              </a:ext>
            </a:extLst>
          </p:cNvPr>
          <p:cNvSpPr/>
          <p:nvPr/>
        </p:nvSpPr>
        <p:spPr>
          <a:xfrm>
            <a:off x="9251981" y="1517919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5CD6C034-7228-0016-3154-5D5A18EF3097}"/>
              </a:ext>
            </a:extLst>
          </p:cNvPr>
          <p:cNvSpPr/>
          <p:nvPr/>
        </p:nvSpPr>
        <p:spPr>
          <a:xfrm>
            <a:off x="8372252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07AF020F-9545-1282-3085-A4CCB7168523}"/>
              </a:ext>
            </a:extLst>
          </p:cNvPr>
          <p:cNvSpPr/>
          <p:nvPr/>
        </p:nvSpPr>
        <p:spPr>
          <a:xfrm>
            <a:off x="8587983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D0003FB1-6C89-DA8E-BC76-79D97042BEF9}"/>
              </a:ext>
            </a:extLst>
          </p:cNvPr>
          <p:cNvSpPr/>
          <p:nvPr/>
        </p:nvSpPr>
        <p:spPr>
          <a:xfrm>
            <a:off x="8808318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8DF4A688-DA18-6DE3-317D-9599DCA31CA8}"/>
              </a:ext>
            </a:extLst>
          </p:cNvPr>
          <p:cNvSpPr/>
          <p:nvPr/>
        </p:nvSpPr>
        <p:spPr>
          <a:xfrm>
            <a:off x="9039149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5D746EB3-C579-EB6A-8E44-715637446856}"/>
              </a:ext>
            </a:extLst>
          </p:cNvPr>
          <p:cNvSpPr/>
          <p:nvPr/>
        </p:nvSpPr>
        <p:spPr>
          <a:xfrm>
            <a:off x="9251981" y="1727553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EB71795A-1087-6808-3BF3-60E2593FDA16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36678656"/>
              </p:ext>
            </p:extLst>
          </p:nvPr>
        </p:nvGraphicFramePr>
        <p:xfrm>
          <a:off x="8333616" y="2004761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4" name="Oval 53">
            <a:extLst>
              <a:ext uri="{FF2B5EF4-FFF2-40B4-BE49-F238E27FC236}">
                <a16:creationId xmlns:a16="http://schemas.microsoft.com/office/drawing/2014/main" id="{AE9F53EA-C3E1-F350-8BB9-8B385C2C2A63}"/>
              </a:ext>
            </a:extLst>
          </p:cNvPr>
          <p:cNvSpPr/>
          <p:nvPr/>
        </p:nvSpPr>
        <p:spPr>
          <a:xfrm>
            <a:off x="8365854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2570A33D-05C7-4AD5-101E-42E7672480AB}"/>
              </a:ext>
            </a:extLst>
          </p:cNvPr>
          <p:cNvSpPr/>
          <p:nvPr/>
        </p:nvSpPr>
        <p:spPr>
          <a:xfrm>
            <a:off x="8581585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F6668FF6-3D35-5B25-6281-22DCA1E0EA0E}"/>
              </a:ext>
            </a:extLst>
          </p:cNvPr>
          <p:cNvSpPr/>
          <p:nvPr/>
        </p:nvSpPr>
        <p:spPr>
          <a:xfrm>
            <a:off x="8801920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F73CDB38-C531-BE4D-B116-4B9AACE17147}"/>
              </a:ext>
            </a:extLst>
          </p:cNvPr>
          <p:cNvSpPr/>
          <p:nvPr/>
        </p:nvSpPr>
        <p:spPr>
          <a:xfrm>
            <a:off x="9032751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7379B672-886E-E25E-5B51-4D437D9F2995}"/>
              </a:ext>
            </a:extLst>
          </p:cNvPr>
          <p:cNvSpPr/>
          <p:nvPr/>
        </p:nvSpPr>
        <p:spPr>
          <a:xfrm>
            <a:off x="9245583" y="204194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24B80B70-EB4C-B87C-242A-17A74C44DBFD}"/>
              </a:ext>
            </a:extLst>
          </p:cNvPr>
          <p:cNvSpPr/>
          <p:nvPr/>
        </p:nvSpPr>
        <p:spPr>
          <a:xfrm>
            <a:off x="8365854" y="225157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990E950-2666-C270-DC8A-E9B8F92CC67C}"/>
              </a:ext>
            </a:extLst>
          </p:cNvPr>
          <p:cNvSpPr/>
          <p:nvPr/>
        </p:nvSpPr>
        <p:spPr>
          <a:xfrm>
            <a:off x="8581585" y="2251576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268362547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3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5" dur="500"/>
                                        <p:tgtEl>
                                          <p:spTgt spid="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6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8" dur="500"/>
                                        <p:tgtEl>
                                          <p:spTgt spid="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29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1" dur="500"/>
                                        <p:tgtEl>
                                          <p:spTgt spid="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  <p:par>
                                <p:cTn id="32" presetID="10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4" dur="500"/>
                                        <p:tgtEl>
                                          <p:spTgt spid="2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5" fill="hold">
                      <p:stCondLst>
                        <p:cond delay="indefinite"/>
                      </p:stCondLst>
                      <p:childTnLst>
                        <p:par>
                          <p:cTn id="36" fill="hold">
                            <p:stCondLst>
                              <p:cond delay="0"/>
                            </p:stCondLst>
                            <p:childTnLst>
                              <p:par>
                                <p:cTn id="37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9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2" grpId="0"/>
      <p:bldP spid="18" grpId="0" animBg="1"/>
      <p:bldP spid="19" grpId="0" animBg="1"/>
      <p:bldP spid="20" grpId="0" animBg="1"/>
      <p:bldP spid="21" grpId="0" animBg="1"/>
      <p:bldP spid="22" grpId="0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6E9ACB1-249A-D619-9DEE-4C1B898BB1F6}"/>
                  </a:ext>
                </a:extLst>
              </p:cNvPr>
              <p:cNvSpPr txBox="1"/>
              <p:nvPr/>
            </p:nvSpPr>
            <p:spPr>
              <a:xfrm>
                <a:off x="228600" y="1466168"/>
                <a:ext cx="777778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vertices does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an octagon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83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Mo has 19 marbles.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Kim has 23 marbles.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do they have altogether?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is half of 12?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6" name="TextBox 35">
                <a:extLst>
                  <a:ext uri="{FF2B5EF4-FFF2-40B4-BE49-F238E27FC236}">
                    <a16:creationId xmlns:a16="http://schemas.microsoft.com/office/drawing/2014/main" id="{D6E9ACB1-249A-D619-9DEE-4C1B898BB1F6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8"/>
                <a:ext cx="7777786" cy="5693866"/>
              </a:xfrm>
              <a:prstGeom prst="rect">
                <a:avLst/>
              </a:prstGeom>
              <a:blipFill>
                <a:blip r:embed="rId3"/>
                <a:stretch>
                  <a:fillRect l="-164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37" name="Rectangle 36">
            <a:extLst>
              <a:ext uri="{FF2B5EF4-FFF2-40B4-BE49-F238E27FC236}">
                <a16:creationId xmlns:a16="http://schemas.microsoft.com/office/drawing/2014/main" id="{A3D1E21A-2B4A-08AF-DBC4-7E27CF92AE15}"/>
              </a:ext>
            </a:extLst>
          </p:cNvPr>
          <p:cNvSpPr/>
          <p:nvPr/>
        </p:nvSpPr>
        <p:spPr>
          <a:xfrm>
            <a:off x="2823539" y="3105899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8" name="Oval 37">
            <a:extLst>
              <a:ext uri="{FF2B5EF4-FFF2-40B4-BE49-F238E27FC236}">
                <a16:creationId xmlns:a16="http://schemas.microsoft.com/office/drawing/2014/main" id="{9C2B1EC3-0345-A5E0-ABF2-9F84324C7B9C}"/>
              </a:ext>
            </a:extLst>
          </p:cNvPr>
          <p:cNvSpPr/>
          <p:nvPr/>
        </p:nvSpPr>
        <p:spPr>
          <a:xfrm>
            <a:off x="5015657" y="6395623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39" name="Oval 38">
            <a:extLst>
              <a:ext uri="{FF2B5EF4-FFF2-40B4-BE49-F238E27FC236}">
                <a16:creationId xmlns:a16="http://schemas.microsoft.com/office/drawing/2014/main" id="{E158CAEA-29E0-CD2D-320C-A4421ACDEB52}"/>
              </a:ext>
            </a:extLst>
          </p:cNvPr>
          <p:cNvSpPr/>
          <p:nvPr/>
        </p:nvSpPr>
        <p:spPr>
          <a:xfrm>
            <a:off x="4614090" y="6395623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0" name="Oval 39">
            <a:extLst>
              <a:ext uri="{FF2B5EF4-FFF2-40B4-BE49-F238E27FC236}">
                <a16:creationId xmlns:a16="http://schemas.microsoft.com/office/drawing/2014/main" id="{5127376E-8597-DDF4-E838-8A1623B2F75D}"/>
              </a:ext>
            </a:extLst>
          </p:cNvPr>
          <p:cNvSpPr/>
          <p:nvPr/>
        </p:nvSpPr>
        <p:spPr>
          <a:xfrm>
            <a:off x="5818791" y="6395623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1" name="Oval 40">
            <a:extLst>
              <a:ext uri="{FF2B5EF4-FFF2-40B4-BE49-F238E27FC236}">
                <a16:creationId xmlns:a16="http://schemas.microsoft.com/office/drawing/2014/main" id="{5C8DE6F9-B428-1AE4-698D-AB10EED98BF2}"/>
              </a:ext>
            </a:extLst>
          </p:cNvPr>
          <p:cNvSpPr/>
          <p:nvPr/>
        </p:nvSpPr>
        <p:spPr>
          <a:xfrm>
            <a:off x="6220358" y="6395623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2" name="Oval 41">
            <a:extLst>
              <a:ext uri="{FF2B5EF4-FFF2-40B4-BE49-F238E27FC236}">
                <a16:creationId xmlns:a16="http://schemas.microsoft.com/office/drawing/2014/main" id="{806B87EE-D306-125C-EF13-8F4D47B0A7CB}"/>
              </a:ext>
            </a:extLst>
          </p:cNvPr>
          <p:cNvSpPr/>
          <p:nvPr/>
        </p:nvSpPr>
        <p:spPr>
          <a:xfrm>
            <a:off x="5417224" y="6395623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3" name="Oval 42">
            <a:extLst>
              <a:ext uri="{FF2B5EF4-FFF2-40B4-BE49-F238E27FC236}">
                <a16:creationId xmlns:a16="http://schemas.microsoft.com/office/drawing/2014/main" id="{30291646-10DE-D17F-FCA1-1C61B5AE9CFC}"/>
              </a:ext>
            </a:extLst>
          </p:cNvPr>
          <p:cNvSpPr/>
          <p:nvPr/>
        </p:nvSpPr>
        <p:spPr>
          <a:xfrm>
            <a:off x="6621927" y="6395623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ED15FD00-F899-9EB3-D5D2-908F653FEA8A}"/>
              </a:ext>
            </a:extLst>
          </p:cNvPr>
          <p:cNvSpPr/>
          <p:nvPr/>
        </p:nvSpPr>
        <p:spPr>
          <a:xfrm>
            <a:off x="5015657" y="60271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5CF6DD68-0E0A-10F5-84AE-457842B85F49}"/>
              </a:ext>
            </a:extLst>
          </p:cNvPr>
          <p:cNvSpPr/>
          <p:nvPr/>
        </p:nvSpPr>
        <p:spPr>
          <a:xfrm>
            <a:off x="4614090" y="60271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96ADA1F1-2F35-CC33-8D97-CF2D68687A7F}"/>
              </a:ext>
            </a:extLst>
          </p:cNvPr>
          <p:cNvSpPr/>
          <p:nvPr/>
        </p:nvSpPr>
        <p:spPr>
          <a:xfrm>
            <a:off x="5818791" y="60271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BD1A5F3E-B955-E0C9-0E24-0482FD839342}"/>
              </a:ext>
            </a:extLst>
          </p:cNvPr>
          <p:cNvSpPr/>
          <p:nvPr/>
        </p:nvSpPr>
        <p:spPr>
          <a:xfrm>
            <a:off x="6220358" y="60271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10D40572-D8E8-7D99-D674-7E4AD54C83CA}"/>
              </a:ext>
            </a:extLst>
          </p:cNvPr>
          <p:cNvSpPr/>
          <p:nvPr/>
        </p:nvSpPr>
        <p:spPr>
          <a:xfrm>
            <a:off x="5417224" y="60271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F0FBD608-A9DF-C412-085A-19B9A64F1AA6}"/>
              </a:ext>
            </a:extLst>
          </p:cNvPr>
          <p:cNvSpPr/>
          <p:nvPr/>
        </p:nvSpPr>
        <p:spPr>
          <a:xfrm>
            <a:off x="6621927" y="60271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0" name="Table 49">
            <a:extLst>
              <a:ext uri="{FF2B5EF4-FFF2-40B4-BE49-F238E27FC236}">
                <a16:creationId xmlns:a16="http://schemas.microsoft.com/office/drawing/2014/main" id="{377E2A40-F1B2-733C-5907-B8338BF9F34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400543791"/>
              </p:ext>
            </p:extLst>
          </p:nvPr>
        </p:nvGraphicFramePr>
        <p:xfrm>
          <a:off x="8376226" y="149884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1" name="Oval 50">
            <a:extLst>
              <a:ext uri="{FF2B5EF4-FFF2-40B4-BE49-F238E27FC236}">
                <a16:creationId xmlns:a16="http://schemas.microsoft.com/office/drawing/2014/main" id="{26C73993-E326-3E9F-08E3-C365220B5C3A}"/>
              </a:ext>
            </a:extLst>
          </p:cNvPr>
          <p:cNvSpPr/>
          <p:nvPr/>
        </p:nvSpPr>
        <p:spPr>
          <a:xfrm>
            <a:off x="8408464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3CC528C3-8BAB-A618-8AC0-D8613F58611C}"/>
              </a:ext>
            </a:extLst>
          </p:cNvPr>
          <p:cNvSpPr/>
          <p:nvPr/>
        </p:nvSpPr>
        <p:spPr>
          <a:xfrm>
            <a:off x="8624195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3" name="Oval 52">
            <a:extLst>
              <a:ext uri="{FF2B5EF4-FFF2-40B4-BE49-F238E27FC236}">
                <a16:creationId xmlns:a16="http://schemas.microsoft.com/office/drawing/2014/main" id="{DD4AB0CF-9DA2-4676-27DC-F141BDB2AE5B}"/>
              </a:ext>
            </a:extLst>
          </p:cNvPr>
          <p:cNvSpPr/>
          <p:nvPr/>
        </p:nvSpPr>
        <p:spPr>
          <a:xfrm>
            <a:off x="8844530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4" name="Oval 53">
            <a:extLst>
              <a:ext uri="{FF2B5EF4-FFF2-40B4-BE49-F238E27FC236}">
                <a16:creationId xmlns:a16="http://schemas.microsoft.com/office/drawing/2014/main" id="{85DB496E-8DC2-1567-2F76-E900651B9476}"/>
              </a:ext>
            </a:extLst>
          </p:cNvPr>
          <p:cNvSpPr/>
          <p:nvPr/>
        </p:nvSpPr>
        <p:spPr>
          <a:xfrm>
            <a:off x="9075361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A4822C29-9013-AFF6-FB6F-58734CA7636F}"/>
              </a:ext>
            </a:extLst>
          </p:cNvPr>
          <p:cNvSpPr/>
          <p:nvPr/>
        </p:nvSpPr>
        <p:spPr>
          <a:xfrm>
            <a:off x="9288193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5F39B676-531D-5223-8D6C-A0DDC694E419}"/>
              </a:ext>
            </a:extLst>
          </p:cNvPr>
          <p:cNvSpPr/>
          <p:nvPr/>
        </p:nvSpPr>
        <p:spPr>
          <a:xfrm>
            <a:off x="8408464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F62EF1B0-A05B-BF35-1ADE-F0858FF84A15}"/>
              </a:ext>
            </a:extLst>
          </p:cNvPr>
          <p:cNvSpPr/>
          <p:nvPr/>
        </p:nvSpPr>
        <p:spPr>
          <a:xfrm>
            <a:off x="8624195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17D6408-167B-C9EA-D5A6-62C6D1F05D40}"/>
              </a:ext>
            </a:extLst>
          </p:cNvPr>
          <p:cNvSpPr/>
          <p:nvPr/>
        </p:nvSpPr>
        <p:spPr>
          <a:xfrm>
            <a:off x="8844530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9" name="Oval 58">
            <a:extLst>
              <a:ext uri="{FF2B5EF4-FFF2-40B4-BE49-F238E27FC236}">
                <a16:creationId xmlns:a16="http://schemas.microsoft.com/office/drawing/2014/main" id="{BB4CDD99-D6B1-7059-985D-A5D416B381C8}"/>
              </a:ext>
            </a:extLst>
          </p:cNvPr>
          <p:cNvSpPr/>
          <p:nvPr/>
        </p:nvSpPr>
        <p:spPr>
          <a:xfrm>
            <a:off x="9075361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0" name="Oval 59">
            <a:extLst>
              <a:ext uri="{FF2B5EF4-FFF2-40B4-BE49-F238E27FC236}">
                <a16:creationId xmlns:a16="http://schemas.microsoft.com/office/drawing/2014/main" id="{9514DFE9-9973-9D41-C1BE-33F7F79C8316}"/>
              </a:ext>
            </a:extLst>
          </p:cNvPr>
          <p:cNvSpPr/>
          <p:nvPr/>
        </p:nvSpPr>
        <p:spPr>
          <a:xfrm>
            <a:off x="9288193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61" name="Table 60">
            <a:extLst>
              <a:ext uri="{FF2B5EF4-FFF2-40B4-BE49-F238E27FC236}">
                <a16:creationId xmlns:a16="http://schemas.microsoft.com/office/drawing/2014/main" id="{76BF6A4A-6EF2-A8CE-98D5-6C4093708D7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9674849"/>
              </p:ext>
            </p:extLst>
          </p:nvPr>
        </p:nvGraphicFramePr>
        <p:xfrm>
          <a:off x="8369828" y="202287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62" name="Oval 61">
            <a:extLst>
              <a:ext uri="{FF2B5EF4-FFF2-40B4-BE49-F238E27FC236}">
                <a16:creationId xmlns:a16="http://schemas.microsoft.com/office/drawing/2014/main" id="{3A54BD97-4FEB-8A72-46AE-218D26013ECC}"/>
              </a:ext>
            </a:extLst>
          </p:cNvPr>
          <p:cNvSpPr/>
          <p:nvPr/>
        </p:nvSpPr>
        <p:spPr>
          <a:xfrm>
            <a:off x="8402066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3" name="Oval 62">
            <a:extLst>
              <a:ext uri="{FF2B5EF4-FFF2-40B4-BE49-F238E27FC236}">
                <a16:creationId xmlns:a16="http://schemas.microsoft.com/office/drawing/2014/main" id="{F4B4B67B-7EFE-18C3-2076-ADB233FB7740}"/>
              </a:ext>
            </a:extLst>
          </p:cNvPr>
          <p:cNvSpPr/>
          <p:nvPr/>
        </p:nvSpPr>
        <p:spPr>
          <a:xfrm>
            <a:off x="8617797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4" name="Oval 63">
            <a:extLst>
              <a:ext uri="{FF2B5EF4-FFF2-40B4-BE49-F238E27FC236}">
                <a16:creationId xmlns:a16="http://schemas.microsoft.com/office/drawing/2014/main" id="{2ECCC718-A9A8-1959-F04B-AA0B57D509B1}"/>
              </a:ext>
            </a:extLst>
          </p:cNvPr>
          <p:cNvSpPr/>
          <p:nvPr/>
        </p:nvSpPr>
        <p:spPr>
          <a:xfrm>
            <a:off x="8838132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5" name="Oval 64">
            <a:extLst>
              <a:ext uri="{FF2B5EF4-FFF2-40B4-BE49-F238E27FC236}">
                <a16:creationId xmlns:a16="http://schemas.microsoft.com/office/drawing/2014/main" id="{E6D64DD8-87FD-8A14-17AC-0D4DB2DDA972}"/>
              </a:ext>
            </a:extLst>
          </p:cNvPr>
          <p:cNvSpPr/>
          <p:nvPr/>
        </p:nvSpPr>
        <p:spPr>
          <a:xfrm>
            <a:off x="9068963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66" name="Oval 65">
            <a:extLst>
              <a:ext uri="{FF2B5EF4-FFF2-40B4-BE49-F238E27FC236}">
                <a16:creationId xmlns:a16="http://schemas.microsoft.com/office/drawing/2014/main" id="{285C2E89-2319-57C2-E2BA-4F9E4D476D54}"/>
              </a:ext>
            </a:extLst>
          </p:cNvPr>
          <p:cNvSpPr/>
          <p:nvPr/>
        </p:nvSpPr>
        <p:spPr>
          <a:xfrm>
            <a:off x="9281795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197974361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9C6C9871-D946-9A2B-B663-289D020391C7}"/>
              </a:ext>
            </a:extLst>
          </p:cNvPr>
          <p:cNvSpPr txBox="1">
            <a:spLocks/>
          </p:cNvSpPr>
          <p:nvPr/>
        </p:nvSpPr>
        <p:spPr>
          <a:xfrm>
            <a:off x="-178402" y="636660"/>
            <a:ext cx="3627784" cy="434701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>
            <a:lvl1pPr algn="r" defTabSz="914400" rtl="0" eaLnBrk="1" latinLnBrk="0" hangingPunct="1">
              <a:lnSpc>
                <a:spcPct val="90000"/>
              </a:lnSpc>
              <a:spcBef>
                <a:spcPct val="0"/>
              </a:spcBef>
              <a:buNone/>
              <a:defRPr lang="en-GB" sz="2400" b="1" i="0" kern="1200" baseline="0" smtClean="0">
                <a:solidFill>
                  <a:schemeClr val="bg1"/>
                </a:solidFill>
                <a:effectLst/>
                <a:latin typeface="Bariol Bold" panose="02000506040000020003" pitchFamily="2" charset="0"/>
                <a:ea typeface="+mj-ea"/>
                <a:cs typeface="+mj-cs"/>
              </a:defRPr>
            </a:lvl1pPr>
          </a:lstStyle>
          <a:p>
            <a:r>
              <a:rPr lang="en-GB" dirty="0">
                <a:latin typeface="+mn-lt"/>
              </a:rPr>
              <a:t>Year 2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Week 10</a:t>
            </a:r>
            <a:r>
              <a:rPr lang="en-GB" dirty="0">
                <a:solidFill>
                  <a:srgbClr val="1C3A63"/>
                </a:solidFill>
                <a:latin typeface="+mn-lt"/>
              </a:rPr>
              <a:t> | </a:t>
            </a:r>
            <a:r>
              <a:rPr lang="en-GB" dirty="0">
                <a:latin typeface="+mn-lt"/>
              </a:rPr>
              <a:t>Day 5</a:t>
            </a:r>
          </a:p>
        </p:txBody>
      </p:sp>
      <mc:AlternateContent xmlns:mc="http://schemas.openxmlformats.org/markup-compatibility/2006" xmlns:a14="http://schemas.microsoft.com/office/drawing/2010/main">
        <mc:Choice Requires="a14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96AB898-CFB2-FF44-C858-DC9FBC758B52}"/>
                  </a:ext>
                </a:extLst>
              </p:cNvPr>
              <p:cNvSpPr txBox="1"/>
              <p:nvPr/>
            </p:nvSpPr>
            <p:spPr>
              <a:xfrm>
                <a:off x="228600" y="1466167"/>
                <a:ext cx="7777786" cy="5693866"/>
              </a:xfrm>
              <a:prstGeom prst="rect">
                <a:avLst/>
              </a:prstGeom>
              <a:noFill/>
            </p:spPr>
            <p:txBody>
              <a:bodyPr wrap="square" rtlCol="0">
                <a:spAutoFit/>
              </a:bodyPr>
              <a:lstStyle/>
              <a:p>
                <a:r>
                  <a:rPr lang="en-GB" sz="2800" dirty="0">
                    <a:latin typeface="Comic Sans MS" panose="030F0702030302020204" pitchFamily="66" charset="0"/>
                  </a:rPr>
                  <a:t>1)		How many vertices does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an octagon have?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endParaRPr lang="en-GB" sz="2800" dirty="0">
                  <a:latin typeface="Comic Sans MS" panose="030F0702030302020204" pitchFamily="66" charset="0"/>
                </a:endParaRP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2)		83</a:t>
                </a:r>
                <a14:m>
                  <m:oMath xmlns:m="http://schemas.openxmlformats.org/officeDocument/2006/math">
                    <m:r>
                      <a:rPr lang="en-GB" sz="2800" b="0" i="0" dirty="0" smtClean="0">
                        <a:latin typeface="Cambria Math" panose="02040503050406030204" pitchFamily="18" charset="0"/>
                      </a:rPr>
                      <m:t> </m:t>
                    </m:r>
                    <m:r>
                      <a:rPr lang="en-GB" sz="2800" b="0" i="1" dirty="0" smtClean="0">
                        <a:latin typeface="Cambria Math" panose="02040503050406030204" pitchFamily="18" charset="0"/>
                      </a:rPr>
                      <m:t>−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8 </a:t>
                </a:r>
                <a14:m>
                  <m:oMath xmlns:m="http://schemas.openxmlformats.org/officeDocument/2006/math">
                    <m:r>
                      <a:rPr lang="en-GB" sz="2800" i="1" dirty="0" smtClean="0">
                        <a:latin typeface="Cambria Math" panose="02040503050406030204" pitchFamily="18" charset="0"/>
                      </a:rPr>
                      <m:t>=</m:t>
                    </m:r>
                  </m:oMath>
                </a14:m>
                <a:r>
                  <a:rPr lang="en-GB" sz="2800" dirty="0">
                    <a:latin typeface="Comic Sans MS" panose="030F0702030302020204" pitchFamily="66" charset="0"/>
                  </a:rPr>
                  <a:t> </a:t>
                </a:r>
              </a:p>
              <a:p>
                <a:r>
                  <a:rPr lang="en-GB" sz="2800" dirty="0">
                    <a:latin typeface="Comic Sans MS" panose="030F0702030302020204" pitchFamily="66" charset="0"/>
                  </a:rPr>
                  <a:t>		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3)		Mo has 19 marbles.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Kim has 23 marbles. </a:t>
                </a: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		How many do they have altogether?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  <a:p>
                <a:pPr algn="l"/>
                <a:r>
                  <a:rPr lang="en-GB" sz="2800" dirty="0">
                    <a:latin typeface="Comic Sans MS" panose="030F0702030302020204" pitchFamily="66" charset="0"/>
                  </a:rPr>
                  <a:t>4)		What is half of 12?</a:t>
                </a:r>
              </a:p>
              <a:p>
                <a:pPr algn="l"/>
                <a:endParaRPr lang="en-GB" sz="2800" dirty="0">
                  <a:latin typeface="Comic Sans MS" panose="030F0702030302020204" pitchFamily="66" charset="0"/>
                </a:endParaRPr>
              </a:p>
            </p:txBody>
          </p:sp>
        </mc:Choice>
        <mc:Fallback xmlns="">
          <p:sp>
            <p:nvSpPr>
              <p:cNvPr id="3" name="TextBox 2">
                <a:extLst>
                  <a:ext uri="{FF2B5EF4-FFF2-40B4-BE49-F238E27FC236}">
                    <a16:creationId xmlns:a16="http://schemas.microsoft.com/office/drawing/2014/main" id="{796AB898-CFB2-FF44-C858-DC9FBC758B52}"/>
                  </a:ext>
                </a:extLst>
              </p:cNvPr>
              <p:cNvSpPr txBox="1">
                <a:spLocks noRot="1" noChangeAspect="1" noMove="1" noResize="1" noEditPoints="1" noAdjustHandles="1" noChangeArrowheads="1" noChangeShapeType="1" noTextEdit="1"/>
              </p:cNvSpPr>
              <p:nvPr/>
            </p:nvSpPr>
            <p:spPr>
              <a:xfrm>
                <a:off x="228600" y="1466167"/>
                <a:ext cx="7777786" cy="5693866"/>
              </a:xfrm>
              <a:prstGeom prst="rect">
                <a:avLst/>
              </a:prstGeom>
              <a:blipFill>
                <a:blip r:embed="rId3"/>
                <a:stretch>
                  <a:fillRect l="-1647" t="-1178"/>
                </a:stretch>
              </a:blipFill>
            </p:spPr>
            <p:txBody>
              <a:bodyPr/>
              <a:lstStyle/>
              <a:p>
                <a:r>
                  <a:rPr lang="en-GB">
                    <a:noFill/>
                  </a:rPr>
                  <a:t> </a:t>
                </a:r>
              </a:p>
            </p:txBody>
          </p:sp>
        </mc:Fallback>
      </mc:AlternateContent>
      <p:sp>
        <p:nvSpPr>
          <p:cNvPr id="7" name="TextBox 6">
            <a:extLst>
              <a:ext uri="{FF2B5EF4-FFF2-40B4-BE49-F238E27FC236}">
                <a16:creationId xmlns:a16="http://schemas.microsoft.com/office/drawing/2014/main" id="{B7F6BD08-69A2-C43D-4E3D-AC8C33ACA819}"/>
              </a:ext>
            </a:extLst>
          </p:cNvPr>
          <p:cNvSpPr txBox="1"/>
          <p:nvPr/>
        </p:nvSpPr>
        <p:spPr>
          <a:xfrm>
            <a:off x="7132101" y="6167471"/>
            <a:ext cx="219828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6</a:t>
            </a:r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128F5271-B309-6B5C-6071-69AA7CDB6E0A}"/>
              </a:ext>
            </a:extLst>
          </p:cNvPr>
          <p:cNvSpPr txBox="1"/>
          <p:nvPr/>
        </p:nvSpPr>
        <p:spPr>
          <a:xfrm>
            <a:off x="4819206" y="1922688"/>
            <a:ext cx="1955625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8</a:t>
            </a:r>
          </a:p>
          <a:p>
            <a:pPr algn="l"/>
            <a:endParaRPr lang="en-GB" sz="2800" dirty="0">
              <a:solidFill>
                <a:srgbClr val="FF0000"/>
              </a:solidFill>
              <a:latin typeface="Comic Sans MS" panose="030F0702030302020204" pitchFamily="66" charset="0"/>
            </a:endParaRPr>
          </a:p>
        </p:txBody>
      </p:sp>
      <p:sp>
        <p:nvSpPr>
          <p:cNvPr id="9" name="TextBox 8">
            <a:extLst>
              <a:ext uri="{FF2B5EF4-FFF2-40B4-BE49-F238E27FC236}">
                <a16:creationId xmlns:a16="http://schemas.microsoft.com/office/drawing/2014/main" id="{D98A20FA-00CB-F1EC-572C-FC02CF9E67AE}"/>
              </a:ext>
            </a:extLst>
          </p:cNvPr>
          <p:cNvSpPr txBox="1"/>
          <p:nvPr/>
        </p:nvSpPr>
        <p:spPr>
          <a:xfrm>
            <a:off x="2821587" y="3173006"/>
            <a:ext cx="65044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75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9FE8F142-1D7D-2079-4C0C-F4B53519ADAB}"/>
              </a:ext>
            </a:extLst>
          </p:cNvPr>
          <p:cNvSpPr/>
          <p:nvPr/>
        </p:nvSpPr>
        <p:spPr>
          <a:xfrm>
            <a:off x="2823539" y="3105898"/>
            <a:ext cx="650449" cy="622169"/>
          </a:xfrm>
          <a:prstGeom prst="rect">
            <a:avLst/>
          </a:prstGeom>
          <a:noFill/>
          <a:ln w="19050">
            <a:solidFill>
              <a:srgbClr val="5ABDB8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D454ED3C-0148-7EF8-32E3-C568AA614378}"/>
              </a:ext>
            </a:extLst>
          </p:cNvPr>
          <p:cNvSpPr txBox="1"/>
          <p:nvPr/>
        </p:nvSpPr>
        <p:spPr>
          <a:xfrm>
            <a:off x="6675912" y="5324594"/>
            <a:ext cx="1955625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GB" sz="2800" dirty="0">
                <a:solidFill>
                  <a:srgbClr val="FF0000"/>
                </a:solidFill>
                <a:latin typeface="Comic Sans MS" panose="030F0702030302020204" pitchFamily="66" charset="0"/>
              </a:rPr>
              <a:t>42</a:t>
            </a:r>
          </a:p>
        </p:txBody>
      </p:sp>
      <p:sp>
        <p:nvSpPr>
          <p:cNvPr id="12" name="Oval 11">
            <a:extLst>
              <a:ext uri="{FF2B5EF4-FFF2-40B4-BE49-F238E27FC236}">
                <a16:creationId xmlns:a16="http://schemas.microsoft.com/office/drawing/2014/main" id="{41C916EB-D37B-20BB-FAEA-DEB635A18765}"/>
              </a:ext>
            </a:extLst>
          </p:cNvPr>
          <p:cNvSpPr/>
          <p:nvPr/>
        </p:nvSpPr>
        <p:spPr>
          <a:xfrm>
            <a:off x="5015657" y="63956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3" name="Oval 12">
            <a:extLst>
              <a:ext uri="{FF2B5EF4-FFF2-40B4-BE49-F238E27FC236}">
                <a16:creationId xmlns:a16="http://schemas.microsoft.com/office/drawing/2014/main" id="{22181479-DEE4-6327-0C81-E8E550FE3C21}"/>
              </a:ext>
            </a:extLst>
          </p:cNvPr>
          <p:cNvSpPr/>
          <p:nvPr/>
        </p:nvSpPr>
        <p:spPr>
          <a:xfrm>
            <a:off x="4614090" y="63956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4" name="Oval 13">
            <a:extLst>
              <a:ext uri="{FF2B5EF4-FFF2-40B4-BE49-F238E27FC236}">
                <a16:creationId xmlns:a16="http://schemas.microsoft.com/office/drawing/2014/main" id="{FBAAE45D-0924-61C2-9313-984128584509}"/>
              </a:ext>
            </a:extLst>
          </p:cNvPr>
          <p:cNvSpPr/>
          <p:nvPr/>
        </p:nvSpPr>
        <p:spPr>
          <a:xfrm>
            <a:off x="5818791" y="63956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5" name="Oval 14">
            <a:extLst>
              <a:ext uri="{FF2B5EF4-FFF2-40B4-BE49-F238E27FC236}">
                <a16:creationId xmlns:a16="http://schemas.microsoft.com/office/drawing/2014/main" id="{653AB6D0-6E2D-1F96-57F8-B1F464127959}"/>
              </a:ext>
            </a:extLst>
          </p:cNvPr>
          <p:cNvSpPr/>
          <p:nvPr/>
        </p:nvSpPr>
        <p:spPr>
          <a:xfrm>
            <a:off x="6220358" y="63956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6" name="Oval 15">
            <a:extLst>
              <a:ext uri="{FF2B5EF4-FFF2-40B4-BE49-F238E27FC236}">
                <a16:creationId xmlns:a16="http://schemas.microsoft.com/office/drawing/2014/main" id="{3B36E4AC-41B8-C315-7702-9A8433176A87}"/>
              </a:ext>
            </a:extLst>
          </p:cNvPr>
          <p:cNvSpPr/>
          <p:nvPr/>
        </p:nvSpPr>
        <p:spPr>
          <a:xfrm>
            <a:off x="5417224" y="63956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7" name="Oval 16">
            <a:extLst>
              <a:ext uri="{FF2B5EF4-FFF2-40B4-BE49-F238E27FC236}">
                <a16:creationId xmlns:a16="http://schemas.microsoft.com/office/drawing/2014/main" id="{C4B7B3BB-54BC-D48D-69D3-7D2DF2A19FE7}"/>
              </a:ext>
            </a:extLst>
          </p:cNvPr>
          <p:cNvSpPr/>
          <p:nvPr/>
        </p:nvSpPr>
        <p:spPr>
          <a:xfrm>
            <a:off x="6621927" y="6395622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8" name="Oval 17">
            <a:extLst>
              <a:ext uri="{FF2B5EF4-FFF2-40B4-BE49-F238E27FC236}">
                <a16:creationId xmlns:a16="http://schemas.microsoft.com/office/drawing/2014/main" id="{4C287D15-89D1-5AB4-873E-6055C67716AD}"/>
              </a:ext>
            </a:extLst>
          </p:cNvPr>
          <p:cNvSpPr/>
          <p:nvPr/>
        </p:nvSpPr>
        <p:spPr>
          <a:xfrm>
            <a:off x="5015657" y="602712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19" name="Oval 18">
            <a:extLst>
              <a:ext uri="{FF2B5EF4-FFF2-40B4-BE49-F238E27FC236}">
                <a16:creationId xmlns:a16="http://schemas.microsoft.com/office/drawing/2014/main" id="{A468FEEE-62F7-7A10-8289-A9358B4B0865}"/>
              </a:ext>
            </a:extLst>
          </p:cNvPr>
          <p:cNvSpPr/>
          <p:nvPr/>
        </p:nvSpPr>
        <p:spPr>
          <a:xfrm>
            <a:off x="4614090" y="602712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0" name="Oval 19">
            <a:extLst>
              <a:ext uri="{FF2B5EF4-FFF2-40B4-BE49-F238E27FC236}">
                <a16:creationId xmlns:a16="http://schemas.microsoft.com/office/drawing/2014/main" id="{148AB64E-3176-1B82-B116-88741853AAB9}"/>
              </a:ext>
            </a:extLst>
          </p:cNvPr>
          <p:cNvSpPr/>
          <p:nvPr/>
        </p:nvSpPr>
        <p:spPr>
          <a:xfrm>
            <a:off x="5818791" y="602712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1" name="Oval 20">
            <a:extLst>
              <a:ext uri="{FF2B5EF4-FFF2-40B4-BE49-F238E27FC236}">
                <a16:creationId xmlns:a16="http://schemas.microsoft.com/office/drawing/2014/main" id="{38846B6F-D6C0-F683-0F6B-69413B025678}"/>
              </a:ext>
            </a:extLst>
          </p:cNvPr>
          <p:cNvSpPr/>
          <p:nvPr/>
        </p:nvSpPr>
        <p:spPr>
          <a:xfrm>
            <a:off x="6220358" y="602712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2" name="Oval 21">
            <a:extLst>
              <a:ext uri="{FF2B5EF4-FFF2-40B4-BE49-F238E27FC236}">
                <a16:creationId xmlns:a16="http://schemas.microsoft.com/office/drawing/2014/main" id="{E1DBF027-CA8F-B337-4263-01917E9BFEC9}"/>
              </a:ext>
            </a:extLst>
          </p:cNvPr>
          <p:cNvSpPr/>
          <p:nvPr/>
        </p:nvSpPr>
        <p:spPr>
          <a:xfrm>
            <a:off x="5417224" y="602712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23" name="Oval 22">
            <a:extLst>
              <a:ext uri="{FF2B5EF4-FFF2-40B4-BE49-F238E27FC236}">
                <a16:creationId xmlns:a16="http://schemas.microsoft.com/office/drawing/2014/main" id="{574367F6-BD3D-2616-EFDD-1B102C9F4942}"/>
              </a:ext>
            </a:extLst>
          </p:cNvPr>
          <p:cNvSpPr/>
          <p:nvPr/>
        </p:nvSpPr>
        <p:spPr>
          <a:xfrm>
            <a:off x="6621927" y="6027121"/>
            <a:ext cx="308659" cy="308659"/>
          </a:xfrm>
          <a:prstGeom prst="ellipse">
            <a:avLst/>
          </a:prstGeom>
          <a:gradFill flip="none" rotWithShape="1">
            <a:gsLst>
              <a:gs pos="0">
                <a:srgbClr val="FFFF66">
                  <a:shade val="30000"/>
                  <a:satMod val="115000"/>
                </a:srgbClr>
              </a:gs>
              <a:gs pos="50000">
                <a:srgbClr val="FFFF66">
                  <a:shade val="67500"/>
                  <a:satMod val="115000"/>
                </a:srgbClr>
              </a:gs>
              <a:gs pos="100000">
                <a:srgbClr val="FFFF66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cxnSp>
        <p:nvCxnSpPr>
          <p:cNvPr id="24" name="Straight Connector 23">
            <a:extLst>
              <a:ext uri="{FF2B5EF4-FFF2-40B4-BE49-F238E27FC236}">
                <a16:creationId xmlns:a16="http://schemas.microsoft.com/office/drawing/2014/main" id="{CAD7E206-D33F-2B18-34F9-38DAE9720107}"/>
              </a:ext>
            </a:extLst>
          </p:cNvPr>
          <p:cNvCxnSpPr>
            <a:cxnSpLocks/>
          </p:cNvCxnSpPr>
          <p:nvPr/>
        </p:nvCxnSpPr>
        <p:spPr>
          <a:xfrm flipH="1">
            <a:off x="4563569" y="6361764"/>
            <a:ext cx="2534815" cy="0"/>
          </a:xfrm>
          <a:prstGeom prst="line">
            <a:avLst/>
          </a:prstGeom>
          <a:ln w="19050">
            <a:solidFill>
              <a:srgbClr val="FF0000"/>
            </a:solidFill>
            <a:prstDash val="dash"/>
          </a:ln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graphicFrame>
        <p:nvGraphicFramePr>
          <p:cNvPr id="42" name="Table 41">
            <a:extLst>
              <a:ext uri="{FF2B5EF4-FFF2-40B4-BE49-F238E27FC236}">
                <a16:creationId xmlns:a16="http://schemas.microsoft.com/office/drawing/2014/main" id="{F6173524-DA30-889E-CAF2-EC83F9D2C700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39700854"/>
              </p:ext>
            </p:extLst>
          </p:nvPr>
        </p:nvGraphicFramePr>
        <p:xfrm>
          <a:off x="8376226" y="1498847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43" name="Oval 42">
            <a:extLst>
              <a:ext uri="{FF2B5EF4-FFF2-40B4-BE49-F238E27FC236}">
                <a16:creationId xmlns:a16="http://schemas.microsoft.com/office/drawing/2014/main" id="{C2273975-8F8D-CE06-9F4E-A35C684B7306}"/>
              </a:ext>
            </a:extLst>
          </p:cNvPr>
          <p:cNvSpPr/>
          <p:nvPr/>
        </p:nvSpPr>
        <p:spPr>
          <a:xfrm>
            <a:off x="8408464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4" name="Oval 43">
            <a:extLst>
              <a:ext uri="{FF2B5EF4-FFF2-40B4-BE49-F238E27FC236}">
                <a16:creationId xmlns:a16="http://schemas.microsoft.com/office/drawing/2014/main" id="{801EB208-4A2D-D42F-4AD6-21A836A363A5}"/>
              </a:ext>
            </a:extLst>
          </p:cNvPr>
          <p:cNvSpPr/>
          <p:nvPr/>
        </p:nvSpPr>
        <p:spPr>
          <a:xfrm>
            <a:off x="8624195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5" name="Oval 44">
            <a:extLst>
              <a:ext uri="{FF2B5EF4-FFF2-40B4-BE49-F238E27FC236}">
                <a16:creationId xmlns:a16="http://schemas.microsoft.com/office/drawing/2014/main" id="{13ABC42B-A303-F0F4-95E9-AE0585F66D4A}"/>
              </a:ext>
            </a:extLst>
          </p:cNvPr>
          <p:cNvSpPr/>
          <p:nvPr/>
        </p:nvSpPr>
        <p:spPr>
          <a:xfrm>
            <a:off x="8844530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6" name="Oval 45">
            <a:extLst>
              <a:ext uri="{FF2B5EF4-FFF2-40B4-BE49-F238E27FC236}">
                <a16:creationId xmlns:a16="http://schemas.microsoft.com/office/drawing/2014/main" id="{B8E73581-C123-509A-8710-E64A31B9AEC9}"/>
              </a:ext>
            </a:extLst>
          </p:cNvPr>
          <p:cNvSpPr/>
          <p:nvPr/>
        </p:nvSpPr>
        <p:spPr>
          <a:xfrm>
            <a:off x="9075361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7" name="Oval 46">
            <a:extLst>
              <a:ext uri="{FF2B5EF4-FFF2-40B4-BE49-F238E27FC236}">
                <a16:creationId xmlns:a16="http://schemas.microsoft.com/office/drawing/2014/main" id="{F11D8A15-3815-0FB7-3CD1-95F1179A716C}"/>
              </a:ext>
            </a:extLst>
          </p:cNvPr>
          <p:cNvSpPr/>
          <p:nvPr/>
        </p:nvSpPr>
        <p:spPr>
          <a:xfrm>
            <a:off x="9288193" y="1536028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8" name="Oval 47">
            <a:extLst>
              <a:ext uri="{FF2B5EF4-FFF2-40B4-BE49-F238E27FC236}">
                <a16:creationId xmlns:a16="http://schemas.microsoft.com/office/drawing/2014/main" id="{D8416C7A-A227-F919-4910-C189FC232908}"/>
              </a:ext>
            </a:extLst>
          </p:cNvPr>
          <p:cNvSpPr/>
          <p:nvPr/>
        </p:nvSpPr>
        <p:spPr>
          <a:xfrm>
            <a:off x="8408464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49" name="Oval 48">
            <a:extLst>
              <a:ext uri="{FF2B5EF4-FFF2-40B4-BE49-F238E27FC236}">
                <a16:creationId xmlns:a16="http://schemas.microsoft.com/office/drawing/2014/main" id="{D7122DA8-916E-0A05-290B-D46BB19C1CDD}"/>
              </a:ext>
            </a:extLst>
          </p:cNvPr>
          <p:cNvSpPr/>
          <p:nvPr/>
        </p:nvSpPr>
        <p:spPr>
          <a:xfrm>
            <a:off x="8624195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0" name="Oval 49">
            <a:extLst>
              <a:ext uri="{FF2B5EF4-FFF2-40B4-BE49-F238E27FC236}">
                <a16:creationId xmlns:a16="http://schemas.microsoft.com/office/drawing/2014/main" id="{129ADBC3-504B-4F3F-34AF-2BEB2655E409}"/>
              </a:ext>
            </a:extLst>
          </p:cNvPr>
          <p:cNvSpPr/>
          <p:nvPr/>
        </p:nvSpPr>
        <p:spPr>
          <a:xfrm>
            <a:off x="8844530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1" name="Oval 50">
            <a:extLst>
              <a:ext uri="{FF2B5EF4-FFF2-40B4-BE49-F238E27FC236}">
                <a16:creationId xmlns:a16="http://schemas.microsoft.com/office/drawing/2014/main" id="{0514A904-6910-686F-70A3-E3B6FB2A3D3F}"/>
              </a:ext>
            </a:extLst>
          </p:cNvPr>
          <p:cNvSpPr/>
          <p:nvPr/>
        </p:nvSpPr>
        <p:spPr>
          <a:xfrm>
            <a:off x="9075361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2" name="Oval 51">
            <a:extLst>
              <a:ext uri="{FF2B5EF4-FFF2-40B4-BE49-F238E27FC236}">
                <a16:creationId xmlns:a16="http://schemas.microsoft.com/office/drawing/2014/main" id="{6AC051F6-67B6-91D5-400E-33A0126AEC94}"/>
              </a:ext>
            </a:extLst>
          </p:cNvPr>
          <p:cNvSpPr/>
          <p:nvPr/>
        </p:nvSpPr>
        <p:spPr>
          <a:xfrm>
            <a:off x="9288193" y="1745662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graphicFrame>
        <p:nvGraphicFramePr>
          <p:cNvPr id="53" name="Table 52">
            <a:extLst>
              <a:ext uri="{FF2B5EF4-FFF2-40B4-BE49-F238E27FC236}">
                <a16:creationId xmlns:a16="http://schemas.microsoft.com/office/drawing/2014/main" id="{73EBAA91-32B9-A99E-81BF-8B3C23421AC5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917959382"/>
              </p:ext>
            </p:extLst>
          </p:nvPr>
        </p:nvGraphicFramePr>
        <p:xfrm>
          <a:off x="8369828" y="2022870"/>
          <a:ext cx="1110690" cy="444276"/>
        </p:xfrm>
        <a:graphic>
          <a:graphicData uri="http://schemas.openxmlformats.org/drawingml/2006/table">
            <a:tbl>
              <a:tblPr firstRow="1" bandRow="1">
                <a:tableStyleId>{5940675A-B579-460E-94D1-54222C63F5DA}</a:tableStyleId>
              </a:tblPr>
              <a:tblGrid>
                <a:gridCol w="222138">
                  <a:extLst>
                    <a:ext uri="{9D8B030D-6E8A-4147-A177-3AD203B41FA5}">
                      <a16:colId xmlns:a16="http://schemas.microsoft.com/office/drawing/2014/main" val="959526296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837854462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3128650680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1102332713"/>
                    </a:ext>
                  </a:extLst>
                </a:gridCol>
                <a:gridCol w="222138">
                  <a:extLst>
                    <a:ext uri="{9D8B030D-6E8A-4147-A177-3AD203B41FA5}">
                      <a16:colId xmlns:a16="http://schemas.microsoft.com/office/drawing/2014/main" val="2580904791"/>
                    </a:ext>
                  </a:extLst>
                </a:gridCol>
              </a:tblGrid>
              <a:tr h="222138"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</a:tcPr>
                </a:tc>
                <a:extLst>
                  <a:ext uri="{0D108BD9-81ED-4DB2-BD59-A6C34878D82A}">
                    <a16:rowId xmlns:a16="http://schemas.microsoft.com/office/drawing/2014/main" val="315640484"/>
                  </a:ext>
                </a:extLst>
              </a:tr>
              <a:tr h="222138"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L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/>
                    </a:p>
                  </a:txBody>
                  <a:tcPr marL="21702" marR="21702" marT="10850" marB="10850"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endParaRPr lang="en-GB" sz="400" dirty="0"/>
                    </a:p>
                  </a:txBody>
                  <a:tcPr marL="21702" marR="21702" marT="10850" marB="10850">
                    <a:lnR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B w="1905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extLst>
                  <a:ext uri="{0D108BD9-81ED-4DB2-BD59-A6C34878D82A}">
                    <a16:rowId xmlns:a16="http://schemas.microsoft.com/office/drawing/2014/main" val="3789062715"/>
                  </a:ext>
                </a:extLst>
              </a:tr>
            </a:tbl>
          </a:graphicData>
        </a:graphic>
      </p:graphicFrame>
      <p:sp>
        <p:nvSpPr>
          <p:cNvPr id="54" name="Oval 53">
            <a:extLst>
              <a:ext uri="{FF2B5EF4-FFF2-40B4-BE49-F238E27FC236}">
                <a16:creationId xmlns:a16="http://schemas.microsoft.com/office/drawing/2014/main" id="{AD7E4F37-80E1-3C03-D3F6-62A5CE53BD51}"/>
              </a:ext>
            </a:extLst>
          </p:cNvPr>
          <p:cNvSpPr/>
          <p:nvPr/>
        </p:nvSpPr>
        <p:spPr>
          <a:xfrm>
            <a:off x="8402066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5" name="Oval 54">
            <a:extLst>
              <a:ext uri="{FF2B5EF4-FFF2-40B4-BE49-F238E27FC236}">
                <a16:creationId xmlns:a16="http://schemas.microsoft.com/office/drawing/2014/main" id="{365C090F-25CF-A2EB-AD8B-37A22539C01A}"/>
              </a:ext>
            </a:extLst>
          </p:cNvPr>
          <p:cNvSpPr/>
          <p:nvPr/>
        </p:nvSpPr>
        <p:spPr>
          <a:xfrm>
            <a:off x="8617797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6" name="Oval 55">
            <a:extLst>
              <a:ext uri="{FF2B5EF4-FFF2-40B4-BE49-F238E27FC236}">
                <a16:creationId xmlns:a16="http://schemas.microsoft.com/office/drawing/2014/main" id="{5EEF83A2-F3EB-88A0-8E54-D27068B35304}"/>
              </a:ext>
            </a:extLst>
          </p:cNvPr>
          <p:cNvSpPr/>
          <p:nvPr/>
        </p:nvSpPr>
        <p:spPr>
          <a:xfrm>
            <a:off x="8838132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7" name="Oval 56">
            <a:extLst>
              <a:ext uri="{FF2B5EF4-FFF2-40B4-BE49-F238E27FC236}">
                <a16:creationId xmlns:a16="http://schemas.microsoft.com/office/drawing/2014/main" id="{F17EAE76-4B8A-53C8-0727-512FD27D14F0}"/>
              </a:ext>
            </a:extLst>
          </p:cNvPr>
          <p:cNvSpPr/>
          <p:nvPr/>
        </p:nvSpPr>
        <p:spPr>
          <a:xfrm>
            <a:off x="9068963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  <p:sp>
        <p:nvSpPr>
          <p:cNvPr id="58" name="Oval 57">
            <a:extLst>
              <a:ext uri="{FF2B5EF4-FFF2-40B4-BE49-F238E27FC236}">
                <a16:creationId xmlns:a16="http://schemas.microsoft.com/office/drawing/2014/main" id="{9AEFF453-8D46-CCE7-87CB-696C6CC61746}"/>
              </a:ext>
            </a:extLst>
          </p:cNvPr>
          <p:cNvSpPr/>
          <p:nvPr/>
        </p:nvSpPr>
        <p:spPr>
          <a:xfrm>
            <a:off x="9281795" y="2060051"/>
            <a:ext cx="165907" cy="165907"/>
          </a:xfrm>
          <a:prstGeom prst="ellipse">
            <a:avLst/>
          </a:prstGeom>
          <a:gradFill flip="none" rotWithShape="1">
            <a:gsLst>
              <a:gs pos="0">
                <a:srgbClr val="FF5050">
                  <a:shade val="30000"/>
                  <a:satMod val="115000"/>
                </a:srgbClr>
              </a:gs>
              <a:gs pos="50000">
                <a:srgbClr val="FF5050">
                  <a:shade val="67500"/>
                  <a:satMod val="115000"/>
                </a:srgbClr>
              </a:gs>
              <a:gs pos="100000">
                <a:srgbClr val="FF5050">
                  <a:shade val="100000"/>
                  <a:satMod val="115000"/>
                </a:srgbClr>
              </a:gs>
            </a:gsLst>
            <a:path path="circle">
              <a:fillToRect l="100000" t="100000"/>
            </a:path>
            <a:tileRect r="-100000" b="-100000"/>
          </a:gradFill>
          <a:ln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GB"/>
          </a:p>
        </p:txBody>
      </p:sp>
    </p:spTree>
    <p:extLst>
      <p:ext uri="{BB962C8B-B14F-4D97-AF65-F5344CB8AC3E}">
        <p14:creationId xmlns:p14="http://schemas.microsoft.com/office/powerpoint/2010/main" val="18893646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1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2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1" grpId="0"/>
    </p:bldLst>
  </p:timing>
</p:sld>
</file>

<file path=ppt/theme/theme1.xml><?xml version="1.0" encoding="utf-8"?>
<a:theme xmlns:a="http://schemas.openxmlformats.org/drawingml/2006/main" name="Office 2013 - 2022 Theme">
  <a:themeElements>
    <a:clrScheme name="Office 2013 - 2022 Them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2013 - 2022 Them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2013 - 2022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2013 - 2022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2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33d67b07-7219-47a6-affa-1c07ef1012ef">
      <Terms xmlns="http://schemas.microsoft.com/office/infopath/2007/PartnerControls"/>
    </lcf76f155ced4ddcb4097134ff3c332f>
    <TaxCatchAll xmlns="32d3a1e4-7586-423d-b78a-ecec02d7591f" xsi:nil="true"/>
  </documentManagement>
</p:properti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53C4B19A6D165B49B69DFCCF4DFDCF9C" ma:contentTypeVersion="20" ma:contentTypeDescription="Create a new document." ma:contentTypeScope="" ma:versionID="e33e9e8ebe52fcac084127bd3f8ce90d">
  <xsd:schema xmlns:xsd="http://www.w3.org/2001/XMLSchema" xmlns:xs="http://www.w3.org/2001/XMLSchema" xmlns:p="http://schemas.microsoft.com/office/2006/metadata/properties" xmlns:ns2="33d67b07-7219-47a6-affa-1c07ef1012ef" xmlns:ns3="32d3a1e4-7586-423d-b78a-ecec02d7591f" targetNamespace="http://schemas.microsoft.com/office/2006/metadata/properties" ma:root="true" ma:fieldsID="af00a1bb72f1a37c1a59e6f768522586" ns2:_="" ns3:_="">
    <xsd:import namespace="33d67b07-7219-47a6-affa-1c07ef1012ef"/>
    <xsd:import namespace="32d3a1e4-7586-423d-b78a-ecec02d7591f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AutoTags" minOccurs="0"/>
                <xsd:element ref="ns2:MediaServiceOCR" minOccurs="0"/>
                <xsd:element ref="ns2:MediaServiceDateTaken" minOccurs="0"/>
                <xsd:element ref="ns2:MediaServiceGenerationTime" minOccurs="0"/>
                <xsd:element ref="ns2:MediaServiceEventHashCode" minOccurs="0"/>
                <xsd:element ref="ns2:MediaServiceAutoKeyPoints" minOccurs="0"/>
                <xsd:element ref="ns2:MediaServiceKeyPoints" minOccurs="0"/>
                <xsd:element ref="ns3:SharedWithUsers" minOccurs="0"/>
                <xsd:element ref="ns3:SharedWithDetails" minOccurs="0"/>
                <xsd:element ref="ns2:MediaServiceLocatio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ObjectDetectorVersions" minOccurs="0"/>
                <xsd:element ref="ns2:MediaServiceSearchProperties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3d67b07-7219-47a6-affa-1c07ef1012ef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AutoTags" ma:index="10" nillable="true" ma:displayName="MediaServiceAutoTags" ma:internalName="MediaServiceAutoTags" ma:readOnly="true">
      <xsd:simpleType>
        <xsd:restriction base="dms:Text"/>
      </xsd:simpleType>
    </xsd:element>
    <xsd:element name="MediaServiceOCR" ma:index="11" nillable="true" ma:displayName="MediaServiceOCR" ma:internalName="MediaServiceOCR" ma:readOnly="true">
      <xsd:simpleType>
        <xsd:restriction base="dms:Note">
          <xsd:maxLength value="255"/>
        </xsd:restriction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4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AutoKeyPoints" ma:index="15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6" nillable="true" ma:displayName="KeyPoints" ma:internalName="MediaServiceKeyPoints" ma:readOnly="true">
      <xsd:simpleType>
        <xsd:restriction base="dms:Note">
          <xsd:maxLength value="255"/>
        </xsd:restriction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MediaLengthInSeconds" ma:index="20" nillable="true" ma:displayName="Length (seconds)" ma:internalName="MediaLengthInSeconds" ma:readOnly="true">
      <xsd:simpleType>
        <xsd:restriction base="dms:Unknown"/>
      </xsd:simpleType>
    </xsd:element>
    <xsd:element name="lcf76f155ced4ddcb4097134ff3c332f" ma:index="22" nillable="true" ma:taxonomy="true" ma:internalName="lcf76f155ced4ddcb4097134ff3c332f" ma:taxonomyFieldName="MediaServiceImageTags" ma:displayName="Image Tags" ma:readOnly="false" ma:fieldId="{5cf76f15-5ced-4ddc-b409-7134ff3c332f}" ma:taxonomyMulti="true" ma:sspId="497b015f-629b-4474-aa67-56c809d6911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bjectDetectorVersions" ma:index="24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25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BillingMetadata" ma:index="26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2d3a1e4-7586-423d-b78a-ecec02d7591f" elementFormDefault="qualified">
    <xsd:import namespace="http://schemas.microsoft.com/office/2006/documentManagement/types"/>
    <xsd:import namespace="http://schemas.microsoft.com/office/infopath/2007/PartnerControls"/>
    <xsd:element name="SharedWithUsers" ma:index="17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8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23" nillable="true" ma:displayName="Taxonomy Catch All Column" ma:hidden="true" ma:list="{2454adf7-a58d-450c-a345-4747dd480a1c}" ma:internalName="TaxCatchAll" ma:showField="CatchAllData" ma:web="32d3a1e4-7586-423d-b78a-ecec02d7591f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404C15D3-834D-4D6C-907A-9C4162F83904}">
  <ds:schemaRefs>
    <ds:schemaRef ds:uri="http://schemas.microsoft.com/sharepoint/v3/contenttype/forms"/>
  </ds:schemaRefs>
</ds:datastoreItem>
</file>

<file path=customXml/itemProps2.xml><?xml version="1.0" encoding="utf-8"?>
<ds:datastoreItem xmlns:ds="http://schemas.openxmlformats.org/officeDocument/2006/customXml" ds:itemID="{3F0E17C4-49D2-442D-BB4C-2D542581E197}">
  <ds:schemaRefs>
    <ds:schemaRef ds:uri="http://schemas.microsoft.com/office/2006/documentManagement/types"/>
    <ds:schemaRef ds:uri="http://purl.org/dc/terms/"/>
    <ds:schemaRef ds:uri="e9e213f7-a068-4185-ae5b-85aa76b56dbd"/>
    <ds:schemaRef ds:uri="http://schemas.microsoft.com/office/2006/metadata/properties"/>
    <ds:schemaRef ds:uri="http://schemas.microsoft.com/office/infopath/2007/PartnerControls"/>
    <ds:schemaRef ds:uri="http://purl.org/dc/elements/1.1/"/>
    <ds:schemaRef ds:uri="http://www.w3.org/XML/1998/namespace"/>
    <ds:schemaRef ds:uri="http://schemas.openxmlformats.org/package/2006/metadata/core-properties"/>
    <ds:schemaRef ds:uri="1773a752-338d-48d4-aab1-fb5d939e1fab"/>
    <ds:schemaRef ds:uri="http://purl.org/dc/dcmitype/"/>
  </ds:schemaRefs>
</ds:datastoreItem>
</file>

<file path=customXml/itemProps3.xml><?xml version="1.0" encoding="utf-8"?>
<ds:datastoreItem xmlns:ds="http://schemas.openxmlformats.org/officeDocument/2006/customXml" ds:itemID="{BE0BB145-C253-4F54-83AB-1F2E9F41E4EB}"/>
</file>

<file path=docProps/app.xml><?xml version="1.0" encoding="utf-8"?>
<Properties xmlns="http://schemas.openxmlformats.org/officeDocument/2006/extended-properties" xmlns:vt="http://schemas.openxmlformats.org/officeDocument/2006/docPropsVTypes">
  <Template>Office 2013 - 2022 Theme</Template>
  <TotalTime>361</TotalTime>
  <Words>711</Words>
  <Application>Microsoft Office PowerPoint</Application>
  <PresentationFormat>A4 Paper (210x297 mm)</PresentationFormat>
  <Paragraphs>159</Paragraphs>
  <Slides>10</Slides>
  <Notes>9</Notes>
  <HiddenSlides>0</HiddenSlides>
  <MMClips>0</MMClips>
  <ScaleCrop>false</ScaleCrop>
  <HeadingPairs>
    <vt:vector size="6" baseType="variant">
      <vt:variant>
        <vt:lpstr>Fonts Used</vt:lpstr>
      </vt:variant>
      <vt:variant>
        <vt:i4>6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10</vt:i4>
      </vt:variant>
    </vt:vector>
  </HeadingPairs>
  <TitlesOfParts>
    <vt:vector size="17" baseType="lpstr">
      <vt:lpstr>Aptos</vt:lpstr>
      <vt:lpstr>Arial</vt:lpstr>
      <vt:lpstr>Calibri</vt:lpstr>
      <vt:lpstr>Calibri Light</vt:lpstr>
      <vt:lpstr>Cambria Math</vt:lpstr>
      <vt:lpstr>Comic Sans MS</vt:lpstr>
      <vt:lpstr>Office 2013 - 2022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Catherine Clarke</dc:creator>
  <cp:lastModifiedBy>Sarah Anderson</cp:lastModifiedBy>
  <cp:revision>19</cp:revision>
  <dcterms:created xsi:type="dcterms:W3CDTF">2022-08-25T17:50:02Z</dcterms:created>
  <dcterms:modified xsi:type="dcterms:W3CDTF">2025-11-26T22:35:47Z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0x01010053C4B19A6D165B49B69DFCCF4DFDCF9C</vt:lpwstr>
  </property>
  <property fmtid="{D5CDD505-2E9C-101B-9397-08002B2CF9AE}" pid="3" name="MediaServiceImageTags">
    <vt:lpwstr/>
  </property>
</Properties>
</file>