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70" r:id="rId4"/>
    <p:sldId id="275" r:id="rId5"/>
    <p:sldId id="271" r:id="rId6"/>
    <p:sldId id="274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Sassoon Infant Rg" panose="02000503030000020003" charset="0"/>
      <p:regular r:id="rId14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7" b="1" u="none" dirty="0">
                <a:solidFill>
                  <a:schemeClr val="tx1"/>
                </a:solidFill>
                <a:latin typeface="Twinkl" pitchFamily="50" charset="0"/>
              </a:rPr>
              <a:t>A Bar Chart</a:t>
            </a: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 to Show </a:t>
            </a:r>
            <a:b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US" sz="1197" b="1" u="none" baseline="0" dirty="0">
                <a:solidFill>
                  <a:schemeClr val="tx1"/>
                </a:solidFill>
                <a:latin typeface="Twinkl" pitchFamily="50" charset="0"/>
              </a:rPr>
              <a:t>How Many Pets Y6 Have</a:t>
            </a:r>
            <a:endParaRPr lang="en-US" sz="1200" b="1" u="none" dirty="0">
              <a:solidFill>
                <a:schemeClr val="tx1"/>
              </a:solidFill>
              <a:latin typeface="Twinkl" pitchFamily="50" charset="0"/>
            </a:endParaRPr>
          </a:p>
        </c:rich>
      </c:tx>
      <c:layout>
        <c:manualLayout>
          <c:xMode val="edge"/>
          <c:yMode val="edge"/>
          <c:x val="0.33723153431731961"/>
          <c:y val="1.556186169798082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2740907686542643"/>
          <c:y val="0.13142655328990552"/>
          <c:w val="0.83830831913889559"/>
          <c:h val="0.720100970537324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Children</c:v>
                </c:pt>
              </c:strCache>
            </c:strRef>
          </c:tx>
          <c:spPr>
            <a:solidFill>
              <a:srgbClr val="F6ADF7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7B17-41D7-A689-C071F6526EFB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B17-41D7-A689-C071F6526EFB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7B17-41D7-A689-C071F6526EF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B17-41D7-A689-C071F6526EFB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7B17-41D7-A689-C071F6526EFB}"/>
              </c:ext>
            </c:extLst>
          </c:dPt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12</c:v>
                </c:pt>
                <c:pt idx="1">
                  <c:v>14</c:v>
                </c:pt>
                <c:pt idx="2">
                  <c:v>7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B17-41D7-A689-C071F6526E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317706575"/>
        <c:axId val="1"/>
      </c:barChart>
      <c:catAx>
        <c:axId val="317706575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03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6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2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79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70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317706575"/>
        <c:crosses val="autoZero"/>
        <c:crossBetween val="between"/>
        <c:majorUnit val="2"/>
        <c:minorUnit val="1"/>
      </c:valAx>
      <c:spPr>
        <a:noFill/>
        <a:ln w="25337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198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198" b="1" u="none" dirty="0">
                <a:latin typeface="Twinkl" pitchFamily="50" charset="0"/>
              </a:rPr>
              <a:t>A Bar Chart</a:t>
            </a:r>
            <a:r>
              <a:rPr lang="en-US" sz="1198" b="1" u="none" baseline="0" dirty="0">
                <a:latin typeface="Twinkl" pitchFamily="50" charset="0"/>
              </a:rPr>
              <a:t> to Show How Many Pets Y6 Have</a:t>
            </a:r>
            <a:endParaRPr lang="en-US" sz="1200" b="1" u="none" dirty="0">
              <a:latin typeface="Twinkl" pitchFamily="50" charset="0"/>
            </a:endParaRPr>
          </a:p>
        </c:rich>
      </c:tx>
      <c:layout>
        <c:manualLayout>
          <c:xMode val="edge"/>
          <c:yMode val="edge"/>
          <c:x val="0.16890258392791155"/>
          <c:y val="3.4334763948497854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'Bar Chart Travel to School  (2)'!$C$4</c:f>
              <c:strCache>
                <c:ptCount val="1"/>
                <c:pt idx="0">
                  <c:v>Number of Boys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(2)'!$C$5:$C$9</c:f>
              <c:numCache>
                <c:formatCode>General</c:formatCode>
                <c:ptCount val="5"/>
                <c:pt idx="0">
                  <c:v>7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CE9-4FF2-B3E6-B71F127AD156}"/>
            </c:ext>
          </c:extLst>
        </c:ser>
        <c:ser>
          <c:idx val="1"/>
          <c:order val="1"/>
          <c:tx>
            <c:strRef>
              <c:f>'Bar Chart Travel to School  (2)'!$D$4</c:f>
              <c:strCache>
                <c:ptCount val="1"/>
                <c:pt idx="0">
                  <c:v>Number of Girls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'Bar Chart Travel to School  (2)'!$B$5:$B$9</c:f>
              <c:strCache>
                <c:ptCount val="5"/>
                <c:pt idx="0">
                  <c:v>Cat</c:v>
                </c:pt>
                <c:pt idx="1">
                  <c:v>Dog</c:v>
                </c:pt>
                <c:pt idx="2">
                  <c:v>Fish</c:v>
                </c:pt>
                <c:pt idx="3">
                  <c:v>Rabbit</c:v>
                </c:pt>
                <c:pt idx="4">
                  <c:v>Other</c:v>
                </c:pt>
              </c:strCache>
            </c:strRef>
          </c:cat>
          <c:val>
            <c:numRef>
              <c:f>'Bar Chart Travel to School  (2)'!$D$5:$D$9</c:f>
              <c:numCache>
                <c:formatCode>General</c:formatCode>
                <c:ptCount val="5"/>
                <c:pt idx="0">
                  <c:v>5</c:v>
                </c:pt>
                <c:pt idx="1">
                  <c:v>8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CE9-4FF2-B3E6-B71F127AD1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axId val="1682720527"/>
        <c:axId val="1"/>
      </c:barChart>
      <c:catAx>
        <c:axId val="1682720527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Type of Pet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19014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10"/>
        </c:scaling>
        <c:delete val="0"/>
        <c:axPos val="l"/>
        <c:majorGridlines>
          <c:spPr>
            <a:ln w="9507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07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/>
              <a:lstStyle/>
              <a:p>
                <a:pPr>
                  <a:defRPr sz="1048" b="1" i="0" u="none" strike="noStrike" baseline="0">
                    <a:solidFill>
                      <a:srgbClr val="808080"/>
                    </a:solidFill>
                    <a:latin typeface="Twinkl"/>
                    <a:ea typeface="Twinkl"/>
                    <a:cs typeface="Twinkl"/>
                  </a:defRPr>
                </a:pPr>
                <a:r>
                  <a:rPr lang="en-GB"/>
                  <a:t>Number of Children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none"/>
        <c:minorTickMark val="none"/>
        <c:tickLblPos val="nextTo"/>
        <c:spPr>
          <a:noFill/>
          <a:ln w="22183"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98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winkl" pitchFamily="50" charset="0"/>
                <a:ea typeface="+mn-ea"/>
                <a:cs typeface="+mn-cs"/>
              </a:defRPr>
            </a:pPr>
            <a:endParaRPr lang="en-US"/>
          </a:p>
        </c:txPr>
        <c:crossAx val="1682720527"/>
        <c:crosses val="autoZero"/>
        <c:crossBetween val="between"/>
        <c:majorUnit val="1"/>
        <c:minorUnit val="1"/>
      </c:valAx>
      <c:spPr>
        <a:noFill/>
        <a:ln w="25352">
          <a:noFill/>
        </a:ln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98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winkl" pitchFamily="50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3264725"/>
            <a:ext cx="374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identify the value of the whole picture or symbol in a pictogram, as part symbols are often used to show different values.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1733419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</a:t>
            </a:r>
            <a:r>
              <a:rPr lang="en-GB" altLang="en-US" b="1" dirty="0"/>
              <a:t>discrete data</a:t>
            </a:r>
            <a:r>
              <a:rPr lang="en-GB" altLang="en-US" dirty="0"/>
              <a:t>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2484016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4831054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CE511046-B744-4E76-8228-4D70D177D7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286261"/>
            <a:ext cx="470058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Data that is counted and has no in-between value is called </a:t>
            </a:r>
            <a:r>
              <a:rPr lang="en-GB" altLang="en-US" sz="1400" b="1" dirty="0">
                <a:solidFill>
                  <a:schemeClr val="tx1"/>
                </a:solidFill>
              </a:rPr>
              <a:t>discrete data</a:t>
            </a:r>
            <a:r>
              <a:rPr lang="en-GB" altLang="en-US" sz="1400" dirty="0">
                <a:solidFill>
                  <a:schemeClr val="tx1"/>
                </a:solidFill>
              </a:rPr>
              <a:t>. Discrete data is usually collected in a frequency table and then presented as a bar chart.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65B680-D741-4CAF-B10F-FE6CE855B2E0}"/>
              </a:ext>
            </a:extLst>
          </p:cNvPr>
          <p:cNvSpPr/>
          <p:nvPr/>
        </p:nvSpPr>
        <p:spPr>
          <a:xfrm>
            <a:off x="719138" y="2251610"/>
            <a:ext cx="4775200" cy="3079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400" dirty="0">
                <a:latin typeface="Twinkl" pitchFamily="2" charset="0"/>
              </a:rPr>
              <a:t>A bar chart has a </a:t>
            </a:r>
            <a:r>
              <a:rPr lang="en-GB" sz="1400" b="1" dirty="0">
                <a:latin typeface="Twinkl" pitchFamily="2" charset="0"/>
              </a:rPr>
              <a:t>horizontal</a:t>
            </a:r>
            <a:r>
              <a:rPr lang="en-GB" sz="1400" dirty="0">
                <a:latin typeface="Twinkl" pitchFamily="2" charset="0"/>
              </a:rPr>
              <a:t> axis and a </a:t>
            </a:r>
            <a:r>
              <a:rPr lang="en-GB" sz="1400" b="1" dirty="0">
                <a:latin typeface="Twinkl" pitchFamily="2" charset="0"/>
              </a:rPr>
              <a:t>vertical</a:t>
            </a:r>
            <a:r>
              <a:rPr lang="en-GB" sz="1400" dirty="0">
                <a:latin typeface="Twinkl" pitchFamily="2" charset="0"/>
              </a:rPr>
              <a:t> axis.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55595D5-D89E-4AA3-BC27-4944796FBD6B}"/>
              </a:ext>
            </a:extLst>
          </p:cNvPr>
          <p:cNvSpPr/>
          <p:nvPr/>
        </p:nvSpPr>
        <p:spPr>
          <a:xfrm>
            <a:off x="719138" y="2785158"/>
            <a:ext cx="3705225" cy="16160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A bar chart must always have a </a:t>
            </a:r>
            <a:r>
              <a:rPr lang="en-GB" sz="1400" b="1" dirty="0">
                <a:latin typeface="Twinkl" pitchFamily="2" charset="0"/>
              </a:rPr>
              <a:t>title </a:t>
            </a:r>
            <a:r>
              <a:rPr lang="en-GB" sz="1400" dirty="0">
                <a:latin typeface="Twinkl" pitchFamily="2" charset="0"/>
              </a:rPr>
              <a:t>explaining what it shows.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Bars must be carefully drawn to show the data.</a:t>
            </a:r>
            <a:r>
              <a:rPr lang="en-GB" sz="1400" dirty="0">
                <a:solidFill>
                  <a:srgbClr val="FF0000"/>
                </a:solidFill>
                <a:latin typeface="Twinkl" pitchFamily="2" charset="0"/>
              </a:rPr>
              <a:t> 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There must be a </a:t>
            </a:r>
            <a:r>
              <a:rPr lang="en-GB" sz="1400" b="1" dirty="0">
                <a:latin typeface="Twinkl" pitchFamily="2" charset="0"/>
              </a:rPr>
              <a:t>gap</a:t>
            </a:r>
            <a:r>
              <a:rPr lang="en-GB" sz="1400" dirty="0">
                <a:latin typeface="Twinkl" pitchFamily="2" charset="0"/>
              </a:rPr>
              <a:t> between each bar.</a:t>
            </a:r>
          </a:p>
          <a:p>
            <a:pPr marL="252000" indent="-18000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Twinkl" pitchFamily="2" charset="0"/>
              </a:rPr>
              <a:t>Each bar must be the </a:t>
            </a:r>
            <a:r>
              <a:rPr lang="en-GB" sz="1400" b="1" dirty="0">
                <a:latin typeface="Twinkl" pitchFamily="2" charset="0"/>
              </a:rPr>
              <a:t>same width</a:t>
            </a:r>
            <a:r>
              <a:rPr lang="en-GB" sz="1400" dirty="0">
                <a:latin typeface="Twinkl" pitchFamily="2" charset="0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B88C7C5-7944-43E7-B65A-4366F8CC7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525" y="4564062"/>
            <a:ext cx="3779838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A </a:t>
            </a:r>
            <a:r>
              <a:rPr lang="en-GB" altLang="en-US" sz="1400" b="1" dirty="0">
                <a:solidFill>
                  <a:schemeClr val="tx1"/>
                </a:solidFill>
              </a:rPr>
              <a:t>number line </a:t>
            </a:r>
            <a:r>
              <a:rPr lang="en-GB" altLang="en-US" sz="1400" dirty="0">
                <a:solidFill>
                  <a:schemeClr val="tx1"/>
                </a:solidFill>
              </a:rPr>
              <a:t>is marked on the </a:t>
            </a:r>
            <a:r>
              <a:rPr lang="en-GB" altLang="en-US" sz="1400" b="1" dirty="0">
                <a:solidFill>
                  <a:schemeClr val="tx1"/>
                </a:solidFill>
              </a:rPr>
              <a:t>vertical</a:t>
            </a:r>
            <a:r>
              <a:rPr lang="en-GB" altLang="en-US" sz="1400" dirty="0">
                <a:solidFill>
                  <a:schemeClr val="tx1"/>
                </a:solidFill>
              </a:rPr>
              <a:t> axis. The scale of this number line is chosen based on the data range.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The </a:t>
            </a:r>
            <a:r>
              <a:rPr lang="en-GB" altLang="en-US" sz="1400" b="1" dirty="0">
                <a:solidFill>
                  <a:schemeClr val="tx1"/>
                </a:solidFill>
              </a:rPr>
              <a:t>data categories </a:t>
            </a:r>
            <a:r>
              <a:rPr lang="en-GB" altLang="en-US" sz="1400" dirty="0">
                <a:solidFill>
                  <a:schemeClr val="tx1"/>
                </a:solidFill>
              </a:rPr>
              <a:t>are organised on the </a:t>
            </a:r>
            <a:r>
              <a:rPr lang="en-GB" altLang="en-US" sz="1400" b="1" dirty="0">
                <a:solidFill>
                  <a:schemeClr val="tx1"/>
                </a:solidFill>
              </a:rPr>
              <a:t>horizontal</a:t>
            </a:r>
            <a:r>
              <a:rPr lang="en-GB" altLang="en-US" sz="1400" dirty="0">
                <a:solidFill>
                  <a:schemeClr val="tx1"/>
                </a:solidFill>
              </a:rPr>
              <a:t> axis. </a:t>
            </a:r>
          </a:p>
          <a:p>
            <a:pPr algn="just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Each axis must have a </a:t>
            </a:r>
            <a:r>
              <a:rPr lang="en-GB" altLang="en-US" sz="1400" b="1" dirty="0">
                <a:solidFill>
                  <a:schemeClr val="tx1"/>
                </a:solidFill>
              </a:rPr>
              <a:t>label </a:t>
            </a:r>
            <a:r>
              <a:rPr lang="en-GB" altLang="en-US" sz="1400" dirty="0">
                <a:solidFill>
                  <a:schemeClr val="tx1"/>
                </a:solidFill>
              </a:rPr>
              <a:t>explaining what it shows.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71268488-9F3D-4940-BE91-7869945D7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58115"/>
              </p:ext>
            </p:extLst>
          </p:nvPr>
        </p:nvGraphicFramePr>
        <p:xfrm>
          <a:off x="5794376" y="1395004"/>
          <a:ext cx="2593975" cy="1262064"/>
        </p:xfrm>
        <a:graphic>
          <a:graphicData uri="http://schemas.openxmlformats.org/drawingml/2006/table">
            <a:tbl>
              <a:tblPr firstRow="1" firstCol="1" bandRow="1"/>
              <a:tblGrid>
                <a:gridCol w="986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Children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12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14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2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  <a:endParaRPr lang="en-GB" sz="12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90" marR="685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8">
            <a:extLst>
              <a:ext uri="{FF2B5EF4-FFF2-40B4-BE49-F238E27FC236}">
                <a16:creationId xmlns:a16="http://schemas.microsoft.com/office/drawing/2014/main" id="{43377B5E-2C6B-44F6-9315-E1F4C4593B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7757991"/>
              </p:ext>
            </p:extLst>
          </p:nvPr>
        </p:nvGraphicFramePr>
        <p:xfrm>
          <a:off x="4622800" y="2908300"/>
          <a:ext cx="3921125" cy="3206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91526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0" grpId="0"/>
      <p:bldGraphic spid="2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>
            <a:extLst>
              <a:ext uri="{FF2B5EF4-FFF2-40B4-BE49-F238E27FC236}">
                <a16:creationId xmlns:a16="http://schemas.microsoft.com/office/drawing/2014/main" id="{A864DA1E-211D-4301-9A66-C8D2C17B3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663" y="1871406"/>
            <a:ext cx="4676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draw a grouped bar chart to show this data. In this bar chart, each category has more than one bar. A key is used to identify the subcategories of the data.</a:t>
            </a: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5DCB2816-AE16-40E5-8695-97DBEE7029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47" y="1364457"/>
            <a:ext cx="77993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Discrete data in each category can also be represented in subcategories: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1743D70-4D5A-45E1-9403-DA82C9A464EB}"/>
              </a:ext>
            </a:extLst>
          </p:cNvPr>
          <p:cNvGraphicFramePr>
            <a:graphicFrameLocks noGrp="1"/>
          </p:cNvGraphicFramePr>
          <p:nvPr/>
        </p:nvGraphicFramePr>
        <p:xfrm>
          <a:off x="858838" y="2082800"/>
          <a:ext cx="2946400" cy="2139952"/>
        </p:xfrm>
        <a:graphic>
          <a:graphicData uri="http://schemas.openxmlformats.org/drawingml/2006/table">
            <a:tbl>
              <a:tblPr firstRow="1" firstCol="1" bandRow="1"/>
              <a:tblGrid>
                <a:gridCol w="68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58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2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0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Pet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Number of Boys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Number of Girls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Cat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7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5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Dog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8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Fish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3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Rabbit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1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4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8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Other</a:t>
                      </a:r>
                      <a:endParaRPr lang="en-GB" sz="1400" kern="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Twinkl" pitchFamily="50" charset="0"/>
                          <a:ea typeface="Calibri" panose="020F0502020204030204" pitchFamily="34" charset="0"/>
                          <a:cs typeface="Liberation Sans"/>
                        </a:rPr>
                        <a:t>2</a:t>
                      </a:r>
                      <a:endParaRPr lang="en-GB" sz="1400" kern="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Liberation Sans"/>
                      </a:endParaRP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kern="50" dirty="0">
                          <a:effectLst/>
                          <a:latin typeface="+mn-lt"/>
                          <a:ea typeface="Calibri" panose="020F0502020204030204" pitchFamily="34" charset="0"/>
                          <a:cs typeface="Liberation Sans"/>
                        </a:rPr>
                        <a:t>6</a:t>
                      </a:r>
                    </a:p>
                  </a:txBody>
                  <a:tcPr marL="68583" marR="6858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Chart 15">
            <a:extLst>
              <a:ext uri="{FF2B5EF4-FFF2-40B4-BE49-F238E27FC236}">
                <a16:creationId xmlns:a16="http://schemas.microsoft.com/office/drawing/2014/main" id="{0D964E32-9409-409A-BD31-823D406FBB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6322182"/>
              </p:ext>
            </p:extLst>
          </p:nvPr>
        </p:nvGraphicFramePr>
        <p:xfrm>
          <a:off x="3954463" y="3170238"/>
          <a:ext cx="4397375" cy="2959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" name="Picture 1">
            <a:extLst>
              <a:ext uri="{FF2B5EF4-FFF2-40B4-BE49-F238E27FC236}">
                <a16:creationId xmlns:a16="http://schemas.microsoft.com/office/drawing/2014/main" id="{87122E7B-7F62-4E71-A7AD-A16652AA1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4424363"/>
            <a:ext cx="1520825" cy="180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DFB9E286-A1DC-400D-842D-8D484E071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38" y="5354638"/>
            <a:ext cx="96520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Bar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8563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7">
            <a:extLst>
              <a:ext uri="{FF2B5EF4-FFF2-40B4-BE49-F238E27FC236}">
                <a16:creationId xmlns:a16="http://schemas.microsoft.com/office/drawing/2014/main" id="{490E6201-04A6-4D9D-9476-BE6CB6AEE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425" y="3795713"/>
            <a:ext cx="37671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Data is plotted on to a line graph in the same way as a coordinate grid. These data plots are then joined with straight lines.</a:t>
            </a:r>
          </a:p>
        </p:txBody>
      </p:sp>
      <p:sp>
        <p:nvSpPr>
          <p:cNvPr id="7" name="Rectangle 27">
            <a:extLst>
              <a:ext uri="{FF2B5EF4-FFF2-40B4-BE49-F238E27FC236}">
                <a16:creationId xmlns:a16="http://schemas.microsoft.com/office/drawing/2014/main" id="{9F4C2AC9-8D7C-4EBB-91E4-9B38C18E27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625" y="1408608"/>
            <a:ext cx="37798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Line graphs are used to show changes to a measurement over time. They show </a:t>
            </a:r>
            <a:r>
              <a:rPr lang="en-GB" altLang="en-US" sz="1600" b="1" dirty="0">
                <a:solidFill>
                  <a:schemeClr val="tx1"/>
                </a:solidFill>
              </a:rPr>
              <a:t>continuous data</a:t>
            </a:r>
            <a:r>
              <a:rPr lang="en-GB" altLang="en-US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1B5ECB-1A02-4BE4-A2DE-E5D15041B18F}"/>
              </a:ext>
            </a:extLst>
          </p:cNvPr>
          <p:cNvSpPr/>
          <p:nvPr/>
        </p:nvSpPr>
        <p:spPr>
          <a:xfrm>
            <a:off x="682625" y="2393209"/>
            <a:ext cx="3684587" cy="10763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data being measured is shown on the </a:t>
            </a:r>
            <a:r>
              <a:rPr lang="en-GB" sz="1600" b="1" dirty="0">
                <a:latin typeface="Twinkl" pitchFamily="2" charset="0"/>
              </a:rPr>
              <a:t>vertical</a:t>
            </a:r>
            <a:r>
              <a:rPr lang="en-GB" sz="1600" dirty="0">
                <a:latin typeface="Twinkl" pitchFamily="2" charset="0"/>
              </a:rPr>
              <a:t> axis.</a:t>
            </a:r>
          </a:p>
          <a:p>
            <a:pPr algn="ctr">
              <a:defRPr/>
            </a:pPr>
            <a:r>
              <a:rPr lang="en-GB" sz="1600" dirty="0">
                <a:latin typeface="Twinkl" pitchFamily="2" charset="0"/>
              </a:rPr>
              <a:t>The time the data is being measured over is shown on the </a:t>
            </a:r>
            <a:r>
              <a:rPr lang="en-GB" sz="1600" b="1" dirty="0">
                <a:latin typeface="Twinkl" pitchFamily="2" charset="0"/>
              </a:rPr>
              <a:t>horizontal</a:t>
            </a:r>
            <a:r>
              <a:rPr lang="en-GB" sz="1600" dirty="0">
                <a:latin typeface="Twinkl" pitchFamily="2" charset="0"/>
              </a:rPr>
              <a:t> axis.</a:t>
            </a:r>
          </a:p>
        </p:txBody>
      </p:sp>
      <p:sp>
        <p:nvSpPr>
          <p:cNvPr id="10" name="Rectangle 32">
            <a:extLst>
              <a:ext uri="{FF2B5EF4-FFF2-40B4-BE49-F238E27FC236}">
                <a16:creationId xmlns:a16="http://schemas.microsoft.com/office/drawing/2014/main" id="{DF2A85E6-AF22-4C2A-9439-1831341EE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4914900"/>
            <a:ext cx="3962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We can use the line of the graph to describe general trends in the change of the measurement over time, or to find precise measurements at a given time.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627563" y="1524845"/>
            <a:ext cx="4286116" cy="4512418"/>
            <a:chOff x="4627563" y="1524845"/>
            <a:chExt cx="4286116" cy="4512418"/>
          </a:xfrm>
        </p:grpSpPr>
        <p:graphicFrame>
          <p:nvGraphicFramePr>
            <p:cNvPr id="5" name="Chart 18">
              <a:extLst>
                <a:ext uri="{FF2B5EF4-FFF2-40B4-BE49-F238E27FC236}">
                  <a16:creationId xmlns:a16="http://schemas.microsoft.com/office/drawing/2014/main" id="{ED1ACB37-08FD-4DD8-8C4F-B3FBB0B9181C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907916284"/>
                </p:ext>
              </p:extLst>
            </p:nvPr>
          </p:nvGraphicFramePr>
          <p:xfrm>
            <a:off x="4627563" y="1552575"/>
            <a:ext cx="3698875" cy="44846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Chart" r:id="rId3" imgW="3705128" imgH="4495660" progId="Excel.Chart.8">
                    <p:embed/>
                  </p:oleObj>
                </mc:Choice>
                <mc:Fallback>
                  <p:oleObj name="Chart" r:id="rId3" imgW="3705128" imgH="4495660" progId="Excel.Chart.8">
                    <p:embed/>
                    <p:pic>
                      <p:nvPicPr>
                        <p:cNvPr id="33801" name="Chart 18">
                          <a:extLst>
                            <a:ext uri="{FF2B5EF4-FFF2-40B4-BE49-F238E27FC236}">
                              <a16:creationId xmlns:a16="http://schemas.microsoft.com/office/drawing/2014/main" id="{005AE64F-266F-4EE0-8819-937AAEF97289}"/>
                            </a:ext>
                          </a:extLst>
                        </p:cNvPr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4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627563" y="1552575"/>
                          <a:ext cx="3698875" cy="44846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34">
              <a:extLst>
                <a:ext uri="{FF2B5EF4-FFF2-40B4-BE49-F238E27FC236}">
                  <a16:creationId xmlns:a16="http://schemas.microsoft.com/office/drawing/2014/main" id="{89066117-1520-4C31-A862-0C0780B1C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6176" y="1524845"/>
              <a:ext cx="4147503" cy="29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50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100" b="1" dirty="0">
                  <a:solidFill>
                    <a:schemeClr val="tx1"/>
                  </a:solidFill>
                </a:rPr>
                <a:t>A Line Graph to Show the Temperature of the Classroom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Line Graphs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07909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9">
            <a:extLst>
              <a:ext uri="{FF2B5EF4-FFF2-40B4-BE49-F238E27FC236}">
                <a16:creationId xmlns:a16="http://schemas.microsoft.com/office/drawing/2014/main" id="{3EFD6C55-664E-49F0-B834-6E634CEBF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138" y="1633538"/>
            <a:ext cx="76327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b="1" dirty="0">
                <a:solidFill>
                  <a:schemeClr val="tx1"/>
                </a:solidFill>
              </a:rPr>
              <a:t>Pie charts show discrete data as proportional sectors of a circle.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Every sector of a pie chart is a proportion of the whole. You can explain what each sector represents using an angle, fraction or percentage.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</a:rPr>
              <a:t>Being able to convert between fractions, percentages and angles is a key skill for answering questions about data presented in a pie chart.</a:t>
            </a:r>
          </a:p>
        </p:txBody>
      </p:sp>
      <p:graphicFrame>
        <p:nvGraphicFramePr>
          <p:cNvPr id="8" name="Chart 31">
            <a:extLst>
              <a:ext uri="{FF2B5EF4-FFF2-40B4-BE49-F238E27FC236}">
                <a16:creationId xmlns:a16="http://schemas.microsoft.com/office/drawing/2014/main" id="{B162E4F0-5CF8-438D-A351-613BD5D79F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4546963"/>
              </p:ext>
            </p:extLst>
          </p:nvPr>
        </p:nvGraphicFramePr>
        <p:xfrm>
          <a:off x="2212975" y="3108806"/>
          <a:ext cx="3341688" cy="249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Chart" r:id="rId3" imgW="3346994" imgH="2505673" progId="Excel.Chart.8">
                  <p:embed/>
                </p:oleObj>
              </mc:Choice>
              <mc:Fallback>
                <p:oleObj name="Chart" r:id="rId3" imgW="3346994" imgH="2505673" progId="Excel.Chart.8">
                  <p:embed/>
                  <p:pic>
                    <p:nvPicPr>
                      <p:cNvPr id="39941" name="Chart 31">
                        <a:extLst>
                          <a:ext uri="{FF2B5EF4-FFF2-40B4-BE49-F238E27FC236}">
                            <a16:creationId xmlns:a16="http://schemas.microsoft.com/office/drawing/2014/main" id="{BF3FC397-3172-4DB3-8699-94D2482732D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2975" y="3108806"/>
                        <a:ext cx="3341688" cy="2497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Callout: Left Arrow 5">
            <a:extLst>
              <a:ext uri="{FF2B5EF4-FFF2-40B4-BE49-F238E27FC236}">
                <a16:creationId xmlns:a16="http://schemas.microsoft.com/office/drawing/2014/main" id="{7B50E73F-836F-4E87-991A-6AC0AF7D48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176508" y="3311562"/>
            <a:ext cx="4381811" cy="567565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7399"/>
            </a:avLst>
          </a:prstGeom>
          <a:blipFill rotWithShape="0">
            <a:blip r:embed="rId5"/>
            <a:stretch>
              <a:fillRect b="-14737"/>
            </a:stretch>
          </a:blipFill>
          <a:ln>
            <a:solidFill>
              <a:srgbClr val="E94D13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2" name="Callout: Right Arrow 6">
            <a:extLst>
              <a:ext uri="{FF2B5EF4-FFF2-40B4-BE49-F238E27FC236}">
                <a16:creationId xmlns:a16="http://schemas.microsoft.com/office/drawing/2014/main" id="{76CDA073-1AF9-4D2C-9E21-53C30F74551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3285586"/>
            <a:ext cx="2743200" cy="1189184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498"/>
            </a:avLst>
          </a:prstGeom>
          <a:blipFill rotWithShape="0">
            <a:blip r:embed="rId6"/>
            <a:stretch>
              <a:fillRect/>
            </a:stretch>
          </a:blipFill>
          <a:ln>
            <a:solidFill>
              <a:srgbClr val="92D050"/>
            </a:solidFill>
          </a:ln>
        </p:spPr>
        <p:txBody>
          <a:bodyPr/>
          <a:lstStyle/>
          <a:p>
            <a:pPr>
              <a:defRPr/>
            </a:pPr>
            <a:r>
              <a:rPr lang="en-GB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3" name="Callout: Right Arrow 7">
            <a:extLst>
              <a:ext uri="{FF2B5EF4-FFF2-40B4-BE49-F238E27FC236}">
                <a16:creationId xmlns:a16="http://schemas.microsoft.com/office/drawing/2014/main" id="{C5F51F4F-4883-4CD0-8C8A-E181B4C437C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4204" y="4637677"/>
            <a:ext cx="2859902" cy="1189184"/>
          </a:xfrm>
          <a:prstGeom prst="rightArrowCallout">
            <a:avLst/>
          </a:prstGeom>
          <a:blipFill rotWithShape="0">
            <a:blip r:embed="rId7"/>
            <a:stretch>
              <a:fillRect/>
            </a:stretch>
          </a:blipFill>
          <a:ln>
            <a:solidFill>
              <a:schemeClr val="accent3"/>
            </a:solidFill>
          </a:ln>
        </p:spPr>
        <p:txBody>
          <a:bodyPr/>
          <a:lstStyle/>
          <a:p>
            <a:pPr>
              <a:defRPr/>
            </a:pPr>
            <a:r>
              <a:rPr lang="en-GB" dirty="0">
                <a:noFill/>
                <a:latin typeface="Twinkl" pitchFamily="2" charset="0"/>
              </a:rPr>
              <a:t> 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1B2068-7534-4A21-AC29-0458ADD3C3E5}"/>
              </a:ext>
            </a:extLst>
          </p:cNvPr>
          <p:cNvSpPr txBox="1"/>
          <p:nvPr/>
        </p:nvSpPr>
        <p:spPr>
          <a:xfrm>
            <a:off x="5033963" y="4732338"/>
            <a:ext cx="3317875" cy="13843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sz="1400" dirty="0">
                <a:latin typeface="Twinkl" pitchFamily="2" charset="0"/>
              </a:rPr>
              <a:t>We can use fraction, percentage and angle equivalents to interpret the data in a pie chart.</a:t>
            </a:r>
          </a:p>
          <a:p>
            <a:pPr>
              <a:defRPr/>
            </a:pPr>
            <a:endParaRPr lang="en-GB" sz="1400" dirty="0">
              <a:latin typeface="Twinkl" pitchFamily="2" charset="0"/>
            </a:endParaRPr>
          </a:p>
          <a:p>
            <a:pPr>
              <a:defRPr/>
            </a:pPr>
            <a:r>
              <a:rPr lang="en-GB" sz="1400" b="1" dirty="0">
                <a:latin typeface="Twinkl" pitchFamily="2" charset="0"/>
              </a:rPr>
              <a:t>If the whole pie chart represents 120, the value of the orange sector is 60.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Pie Charts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71158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OleChart spid="8" grpId="0"/>
      <p:bldP spid="10" grpId="0" animBg="1"/>
      <p:bldP spid="12" grpId="0" animBg="1"/>
      <p:bldP spid="13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314</TotalTime>
  <Words>595</Words>
  <Application>Microsoft Office PowerPoint</Application>
  <PresentationFormat>On-screen Show (4:3)</PresentationFormat>
  <Paragraphs>99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Liberation Sans</vt:lpstr>
      <vt:lpstr>Sassoon Infant Rg</vt:lpstr>
      <vt:lpstr>Twinkl SemiBold</vt:lpstr>
      <vt:lpstr>Twinkl</vt:lpstr>
      <vt:lpstr>Arial</vt:lpstr>
      <vt:lpstr>Calibri</vt:lpstr>
      <vt:lpstr>Office Theme</vt:lpstr>
      <vt:lpstr>Chart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Chance Meikle-Masters</cp:lastModifiedBy>
  <cp:revision>40</cp:revision>
  <dcterms:created xsi:type="dcterms:W3CDTF">2017-03-10T14:24:38Z</dcterms:created>
  <dcterms:modified xsi:type="dcterms:W3CDTF">2024-11-25T16:14:49Z</dcterms:modified>
</cp:coreProperties>
</file>