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384" r:id="rId5"/>
    <p:sldId id="306" r:id="rId6"/>
    <p:sldId id="334" r:id="rId7"/>
    <p:sldId id="393" r:id="rId8"/>
    <p:sldId id="308" r:id="rId9"/>
    <p:sldId id="329" r:id="rId10"/>
    <p:sldId id="386" r:id="rId11"/>
    <p:sldId id="324" r:id="rId12"/>
    <p:sldId id="355" r:id="rId13"/>
    <p:sldId id="394" r:id="rId14"/>
    <p:sldId id="31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6756"/>
    <a:srgbClr val="FEF8E8"/>
    <a:srgbClr val="B7E1B5"/>
    <a:srgbClr val="00B2CE"/>
    <a:srgbClr val="6FC36C"/>
    <a:srgbClr val="1D619C"/>
    <a:srgbClr val="FFF8E6"/>
    <a:srgbClr val="7FD8E6"/>
    <a:srgbClr val="616160"/>
    <a:srgbClr val="F6B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198483-4A50-4BBA-9A18-BC8ABE82757A}" v="8" dt="2023-03-28T07:29:44.6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3004" autoAdjust="0"/>
  </p:normalViewPr>
  <p:slideViewPr>
    <p:cSldViewPr snapToGrid="0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D8078-5461-48CC-8784-665F976DC0B7}" type="datetimeFigureOut">
              <a:rPr lang="en-GB" smtClean="0"/>
              <a:t>11/11/2024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41279-0F3B-412E-B950-FF219738D94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212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4159889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01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ransition spd="slow">
    <p:cov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3862DDA-79BC-5F77-E85A-5C79456FC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B3D94501-A083-52A8-C2DF-B5E1D630F50B}"/>
              </a:ext>
            </a:extLst>
          </p:cNvPr>
          <p:cNvSpPr txBox="1">
            <a:spLocks/>
          </p:cNvSpPr>
          <p:nvPr/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800" b="1" dirty="0">
                <a:solidFill>
                  <a:schemeClr val="bg1"/>
                </a:solidFill>
              </a:rPr>
              <a:t>S37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113D88A9-C792-60A2-0768-53D4C995708D}"/>
              </a:ext>
            </a:extLst>
          </p:cNvPr>
          <p:cNvSpPr txBox="1">
            <a:spLocks/>
          </p:cNvSpPr>
          <p:nvPr/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 anchor="ctr" anchorCtr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1D619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Common exception words  Pack 3</a:t>
            </a:r>
          </a:p>
        </p:txBody>
      </p:sp>
    </p:spTree>
    <p:extLst>
      <p:ext uri="{BB962C8B-B14F-4D97-AF65-F5344CB8AC3E}">
        <p14:creationId xmlns:p14="http://schemas.microsoft.com/office/powerpoint/2010/main" val="1741244529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AFD635F-0F3C-8D1D-472C-B4C6C845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A0FF2A-72E9-3545-A87C-7EA3C1FA9BC3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start with a question about previously learnt common exception words and silent letters words, which is linked to the new learning later in this lesson.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1115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727F250F-28B6-2863-653E-AFA1AF1018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22277E0-F6FC-3007-AB1E-CCB9BB294CD0}"/>
              </a:ext>
            </a:extLst>
          </p:cNvPr>
          <p:cNvSpPr/>
          <p:nvPr/>
        </p:nvSpPr>
        <p:spPr>
          <a:xfrm>
            <a:off x="362845" y="1076574"/>
            <a:ext cx="4232421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An area of land surrounded by water.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A4F9E52-81F6-60EF-68FB-CE437C508A05}"/>
              </a:ext>
            </a:extLst>
          </p:cNvPr>
          <p:cNvSpPr/>
          <p:nvPr/>
        </p:nvSpPr>
        <p:spPr>
          <a:xfrm>
            <a:off x="362844" y="2094924"/>
            <a:ext cx="4232421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A person who protects something or someone.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3DB10C8-9ECD-B035-B9D9-005E27BB9087}"/>
              </a:ext>
            </a:extLst>
          </p:cNvPr>
          <p:cNvSpPr/>
          <p:nvPr/>
        </p:nvSpPr>
        <p:spPr>
          <a:xfrm>
            <a:off x="362844" y="3113274"/>
            <a:ext cx="4232421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To suddenly vanish.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5001FFA-AAAD-CAB2-7AD8-C2D4A8C22F1D}"/>
              </a:ext>
            </a:extLst>
          </p:cNvPr>
          <p:cNvSpPr/>
          <p:nvPr/>
        </p:nvSpPr>
        <p:spPr>
          <a:xfrm>
            <a:off x="362843" y="4131624"/>
            <a:ext cx="4232421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The third planet from the sun.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02D690-82FC-CAFC-6CB6-B1B2EDF1B0F6}"/>
              </a:ext>
            </a:extLst>
          </p:cNvPr>
          <p:cNvSpPr txBox="1"/>
          <p:nvPr/>
        </p:nvSpPr>
        <p:spPr>
          <a:xfrm>
            <a:off x="4899804" y="1223533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err="1"/>
              <a:t>i</a:t>
            </a:r>
            <a:r>
              <a:rPr lang="en-GB" sz="3200" b="1" dirty="0"/>
              <a:t> _ _ _ _ _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C7621D-7E0A-4D0B-EBC6-51F0B974F8AB}"/>
              </a:ext>
            </a:extLst>
          </p:cNvPr>
          <p:cNvSpPr txBox="1"/>
          <p:nvPr/>
        </p:nvSpPr>
        <p:spPr>
          <a:xfrm>
            <a:off x="4899804" y="2241883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g _ _ _ _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D0E6DF-BA94-799D-BEFC-127F0AC79C46}"/>
              </a:ext>
            </a:extLst>
          </p:cNvPr>
          <p:cNvSpPr txBox="1"/>
          <p:nvPr/>
        </p:nvSpPr>
        <p:spPr>
          <a:xfrm>
            <a:off x="4899804" y="3260233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d _ _ _ _ _ _ _ _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C0F722-6AC7-1F79-2B6A-669CBC2A54F3}"/>
              </a:ext>
            </a:extLst>
          </p:cNvPr>
          <p:cNvSpPr txBox="1"/>
          <p:nvPr/>
        </p:nvSpPr>
        <p:spPr>
          <a:xfrm>
            <a:off x="4899804" y="4278583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e _ _ _ _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0374C0-07ED-A879-376C-45C6B5636C5B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Help Abena identify the common exception words by solving the clues.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8447282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8580D965-3428-6740-6E94-B5A4857E6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22277E0-F6FC-3007-AB1E-CCB9BB294CD0}"/>
              </a:ext>
            </a:extLst>
          </p:cNvPr>
          <p:cNvSpPr/>
          <p:nvPr/>
        </p:nvSpPr>
        <p:spPr>
          <a:xfrm>
            <a:off x="362845" y="1076574"/>
            <a:ext cx="4232421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An area of land surrounded by water.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A4F9E52-81F6-60EF-68FB-CE437C508A05}"/>
              </a:ext>
            </a:extLst>
          </p:cNvPr>
          <p:cNvSpPr/>
          <p:nvPr/>
        </p:nvSpPr>
        <p:spPr>
          <a:xfrm>
            <a:off x="362844" y="2094924"/>
            <a:ext cx="4232421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A person who protects something or someone.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3DB10C8-9ECD-B035-B9D9-005E27BB9087}"/>
              </a:ext>
            </a:extLst>
          </p:cNvPr>
          <p:cNvSpPr/>
          <p:nvPr/>
        </p:nvSpPr>
        <p:spPr>
          <a:xfrm>
            <a:off x="362844" y="3113274"/>
            <a:ext cx="4232421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To suddenly vanish.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5001FFA-AAAD-CAB2-7AD8-C2D4A8C22F1D}"/>
              </a:ext>
            </a:extLst>
          </p:cNvPr>
          <p:cNvSpPr/>
          <p:nvPr/>
        </p:nvSpPr>
        <p:spPr>
          <a:xfrm>
            <a:off x="362843" y="4131624"/>
            <a:ext cx="4232421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The third planet from the sun.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02D690-82FC-CAFC-6CB6-B1B2EDF1B0F6}"/>
              </a:ext>
            </a:extLst>
          </p:cNvPr>
          <p:cNvSpPr txBox="1"/>
          <p:nvPr/>
        </p:nvSpPr>
        <p:spPr>
          <a:xfrm>
            <a:off x="4899804" y="1223533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76756"/>
                </a:solidFill>
              </a:rPr>
              <a:t>island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C7621D-7E0A-4D0B-EBC6-51F0B974F8AB}"/>
              </a:ext>
            </a:extLst>
          </p:cNvPr>
          <p:cNvSpPr txBox="1"/>
          <p:nvPr/>
        </p:nvSpPr>
        <p:spPr>
          <a:xfrm>
            <a:off x="4899804" y="2241883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76756"/>
                </a:solidFill>
              </a:rPr>
              <a:t>guard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D0E6DF-BA94-799D-BEFC-127F0AC79C46}"/>
              </a:ext>
            </a:extLst>
          </p:cNvPr>
          <p:cNvSpPr txBox="1"/>
          <p:nvPr/>
        </p:nvSpPr>
        <p:spPr>
          <a:xfrm>
            <a:off x="4899804" y="3260233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76756"/>
                </a:solidFill>
              </a:rPr>
              <a:t>disappear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C0F722-6AC7-1F79-2B6A-669CBC2A54F3}"/>
              </a:ext>
            </a:extLst>
          </p:cNvPr>
          <p:cNvSpPr txBox="1"/>
          <p:nvPr/>
        </p:nvSpPr>
        <p:spPr>
          <a:xfrm>
            <a:off x="4899804" y="4278583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76756"/>
                </a:solidFill>
              </a:rPr>
              <a:t>earth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C5A4B9-0809-B543-233E-7E53EEA04189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Help Abena identify the common exception words by solving the clues.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1356820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BCFC3D0-DF02-73F2-C506-3CE22A6467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E7ABBA-28E2-011B-3CCE-32711EA7CB4F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are ready to move on, we can learn about common exception words.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7450869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14CC57A-42B2-B96C-8F99-0506073508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E699E2BE-1BFC-972A-E281-6C734F4C63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625501"/>
              </p:ext>
            </p:extLst>
          </p:nvPr>
        </p:nvGraphicFramePr>
        <p:xfrm>
          <a:off x="3092858" y="3211729"/>
          <a:ext cx="6006285" cy="23544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2095">
                  <a:extLst>
                    <a:ext uri="{9D8B030D-6E8A-4147-A177-3AD203B41FA5}">
                      <a16:colId xmlns:a16="http://schemas.microsoft.com/office/drawing/2014/main" val="2477893003"/>
                    </a:ext>
                  </a:extLst>
                </a:gridCol>
                <a:gridCol w="2002095">
                  <a:extLst>
                    <a:ext uri="{9D8B030D-6E8A-4147-A177-3AD203B41FA5}">
                      <a16:colId xmlns:a16="http://schemas.microsoft.com/office/drawing/2014/main" val="3394792487"/>
                    </a:ext>
                  </a:extLst>
                </a:gridCol>
                <a:gridCol w="2002095">
                  <a:extLst>
                    <a:ext uri="{9D8B030D-6E8A-4147-A177-3AD203B41FA5}">
                      <a16:colId xmlns:a16="http://schemas.microsoft.com/office/drawing/2014/main" val="2334877181"/>
                    </a:ext>
                  </a:extLst>
                </a:gridCol>
              </a:tblGrid>
              <a:tr h="784833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fruit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famous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perhaps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5923715"/>
                  </a:ext>
                </a:extLst>
              </a:tr>
              <a:tr h="784833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actual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different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popular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607341"/>
                  </a:ext>
                </a:extLst>
              </a:tr>
              <a:tr h="784833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eight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guide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medicine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91826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FBE5955-9809-7A7D-7AF2-D0375C641AE9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Common exception words are words where a spelling rule does not apply. They cannot be sounded out using our phonics skills.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sng" strike="noStrike" kern="1200" cap="none" spc="0" normalizeH="0" baseline="0" noProof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 can learn how to spell these words by exposing ourselves to different texts so we can practise to read and in turn write them.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We’ve seen many examples of common exception words such as: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542941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87F9D08-5AD6-FE23-FED9-267BC8CEA0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3" name="Table 8">
            <a:extLst>
              <a:ext uri="{FF2B5EF4-FFF2-40B4-BE49-F238E27FC236}">
                <a16:creationId xmlns:a16="http://schemas.microsoft.com/office/drawing/2014/main" id="{0C4EFC70-37A1-B9BC-47C1-0935F0110A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919636"/>
              </p:ext>
            </p:extLst>
          </p:nvPr>
        </p:nvGraphicFramePr>
        <p:xfrm>
          <a:off x="3469377" y="2437241"/>
          <a:ext cx="2160000" cy="256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2822273929"/>
                    </a:ext>
                  </a:extLst>
                </a:gridCol>
                <a:gridCol w="1692000">
                  <a:extLst>
                    <a:ext uri="{9D8B030D-6E8A-4147-A177-3AD203B41FA5}">
                      <a16:colId xmlns:a16="http://schemas.microsoft.com/office/drawing/2014/main" val="39629652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often</a:t>
                      </a:r>
                    </a:p>
                  </a:txBody>
                  <a:tcPr marL="45720" marR="45720" anchor="ctr">
                    <a:solidFill>
                      <a:srgbClr val="B7E1B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9891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our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2725514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friend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5384537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Tom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4141460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enjoys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1780251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nachos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2204396519"/>
                  </a:ext>
                </a:extLst>
              </a:tr>
            </a:tbl>
          </a:graphicData>
        </a:graphic>
      </p:graphicFrame>
      <p:graphicFrame>
        <p:nvGraphicFramePr>
          <p:cNvPr id="6" name="Table 8">
            <a:extLst>
              <a:ext uri="{FF2B5EF4-FFF2-40B4-BE49-F238E27FC236}">
                <a16:creationId xmlns:a16="http://schemas.microsoft.com/office/drawing/2014/main" id="{19C00320-1D33-32D9-1FA6-9975A7B626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867044"/>
              </p:ext>
            </p:extLst>
          </p:nvPr>
        </p:nvGraphicFramePr>
        <p:xfrm>
          <a:off x="5866067" y="2437241"/>
          <a:ext cx="2160000" cy="256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2822273929"/>
                    </a:ext>
                  </a:extLst>
                </a:gridCol>
                <a:gridCol w="1692000">
                  <a:extLst>
                    <a:ext uri="{9D8B030D-6E8A-4147-A177-3AD203B41FA5}">
                      <a16:colId xmlns:a16="http://schemas.microsoft.com/office/drawing/2014/main" val="39629652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fruit</a:t>
                      </a:r>
                    </a:p>
                  </a:txBody>
                  <a:tcPr marL="45720" marR="45720" anchor="ctr">
                    <a:solidFill>
                      <a:srgbClr val="B7E1B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9891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foxes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2725514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roam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5384537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u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under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4141460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err="1">
                          <a:solidFill>
                            <a:schemeClr val="tx1"/>
                          </a:solidFill>
                        </a:rPr>
                        <a:t>i</a:t>
                      </a:r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icy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1780251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trees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286413238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A98CFA4-6EB3-E23F-32BA-FFE694D32148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As well as learning them through reading and writing, we can learn them through mnemonics. A mnemonic is a way to help you remember a spelling or phrase through a rhyme, poem or acronym.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Examples of mnemonics are: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			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4487357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B321A1B-F6A8-DE46-FDBF-8B011082C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3552128-02E8-877A-09E3-F21EA2ABDC1F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have learnt how to spell common exception words, let’s apply our learning. 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589354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020F2E0-8764-0F20-2ED6-FC0CCD7D5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BF07950-61C1-6F2B-F09C-A62113683563}"/>
              </a:ext>
            </a:extLst>
          </p:cNvPr>
          <p:cNvSpPr/>
          <p:nvPr/>
        </p:nvSpPr>
        <p:spPr>
          <a:xfrm>
            <a:off x="525807" y="1143355"/>
            <a:ext cx="3252255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To happen or take place.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04210BB-745B-17CC-CA1C-069E81B0499B}"/>
              </a:ext>
            </a:extLst>
          </p:cNvPr>
          <p:cNvSpPr/>
          <p:nvPr/>
        </p:nvSpPr>
        <p:spPr>
          <a:xfrm>
            <a:off x="525806" y="2161705"/>
            <a:ext cx="3252255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To form an orderly line. 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D19C34D-7611-ED82-DC17-A3B35D813C25}"/>
              </a:ext>
            </a:extLst>
          </p:cNvPr>
          <p:cNvSpPr/>
          <p:nvPr/>
        </p:nvSpPr>
        <p:spPr>
          <a:xfrm>
            <a:off x="525806" y="3180055"/>
            <a:ext cx="3252255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To use words that have the same final sound.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940B17E-2D35-499A-4AAF-5A9956D67C9F}"/>
              </a:ext>
            </a:extLst>
          </p:cNvPr>
          <p:cNvSpPr/>
          <p:nvPr/>
        </p:nvSpPr>
        <p:spPr>
          <a:xfrm>
            <a:off x="525805" y="4198405"/>
            <a:ext cx="3252255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The number after thirty-nine.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6EF39C-A6C1-B143-BA0E-8CCC132D6D6D}"/>
              </a:ext>
            </a:extLst>
          </p:cNvPr>
          <p:cNvSpPr txBox="1"/>
          <p:nvPr/>
        </p:nvSpPr>
        <p:spPr>
          <a:xfrm>
            <a:off x="4301602" y="1290314"/>
            <a:ext cx="2071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 err="1"/>
              <a:t>cucor</a:t>
            </a:r>
            <a:endParaRPr lang="en-GB" sz="3200" b="1" spc="3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E155BE8-2D56-E9CB-E61A-6214C3564BB0}"/>
              </a:ext>
            </a:extLst>
          </p:cNvPr>
          <p:cNvSpPr txBox="1"/>
          <p:nvPr/>
        </p:nvSpPr>
        <p:spPr>
          <a:xfrm>
            <a:off x="4301602" y="2308664"/>
            <a:ext cx="2071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 err="1"/>
              <a:t>euequ</a:t>
            </a:r>
            <a:r>
              <a:rPr lang="en-GB" sz="3200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3EECAA-0321-0F92-C30D-5402A4467645}"/>
              </a:ext>
            </a:extLst>
          </p:cNvPr>
          <p:cNvSpPr txBox="1"/>
          <p:nvPr/>
        </p:nvSpPr>
        <p:spPr>
          <a:xfrm>
            <a:off x="4301602" y="3327014"/>
            <a:ext cx="2071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 err="1"/>
              <a:t>hryem</a:t>
            </a:r>
            <a:endParaRPr lang="en-GB" sz="3200" b="1" spc="3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95331C-832D-18E7-C2E6-73174EC8DB9C}"/>
              </a:ext>
            </a:extLst>
          </p:cNvPr>
          <p:cNvSpPr txBox="1"/>
          <p:nvPr/>
        </p:nvSpPr>
        <p:spPr>
          <a:xfrm>
            <a:off x="4301602" y="4345364"/>
            <a:ext cx="2071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 err="1"/>
              <a:t>rytfo</a:t>
            </a:r>
            <a:r>
              <a:rPr lang="en-GB" sz="3200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397FBD-7AFC-690F-259E-F7A7FB980FE2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Solve the clues and unscramble the letters to correctly spell the common exception words.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266466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6168B05E-7E33-7755-08BF-DA086F61B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BF07950-61C1-6F2B-F09C-A62113683563}"/>
              </a:ext>
            </a:extLst>
          </p:cNvPr>
          <p:cNvSpPr/>
          <p:nvPr/>
        </p:nvSpPr>
        <p:spPr>
          <a:xfrm>
            <a:off x="525807" y="1143355"/>
            <a:ext cx="3252255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To happen or take place.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04210BB-745B-17CC-CA1C-069E81B0499B}"/>
              </a:ext>
            </a:extLst>
          </p:cNvPr>
          <p:cNvSpPr/>
          <p:nvPr/>
        </p:nvSpPr>
        <p:spPr>
          <a:xfrm>
            <a:off x="525806" y="2161705"/>
            <a:ext cx="3252255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To form an orderly line. 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D19C34D-7611-ED82-DC17-A3B35D813C25}"/>
              </a:ext>
            </a:extLst>
          </p:cNvPr>
          <p:cNvSpPr/>
          <p:nvPr/>
        </p:nvSpPr>
        <p:spPr>
          <a:xfrm>
            <a:off x="525806" y="3180055"/>
            <a:ext cx="3252255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To use words that have the same final sound.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940B17E-2D35-499A-4AAF-5A9956D67C9F}"/>
              </a:ext>
            </a:extLst>
          </p:cNvPr>
          <p:cNvSpPr/>
          <p:nvPr/>
        </p:nvSpPr>
        <p:spPr>
          <a:xfrm>
            <a:off x="525805" y="4198405"/>
            <a:ext cx="3252255" cy="87869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rIns="0" rtlCol="0" anchor="ctr"/>
          <a:lstStyle/>
          <a:p>
            <a:r>
              <a:rPr lang="en-GB" sz="2200" b="1" dirty="0">
                <a:solidFill>
                  <a:schemeClr val="tx1"/>
                </a:solidFill>
              </a:rPr>
              <a:t>The number after thirty-nine.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6EF39C-A6C1-B143-BA0E-8CCC132D6D6D}"/>
              </a:ext>
            </a:extLst>
          </p:cNvPr>
          <p:cNvSpPr txBox="1"/>
          <p:nvPr/>
        </p:nvSpPr>
        <p:spPr>
          <a:xfrm>
            <a:off x="4301602" y="1290314"/>
            <a:ext cx="2071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 err="1"/>
              <a:t>cucor</a:t>
            </a:r>
            <a:endParaRPr lang="en-GB" sz="3200" b="1" spc="3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E155BE8-2D56-E9CB-E61A-6214C3564BB0}"/>
              </a:ext>
            </a:extLst>
          </p:cNvPr>
          <p:cNvSpPr txBox="1"/>
          <p:nvPr/>
        </p:nvSpPr>
        <p:spPr>
          <a:xfrm>
            <a:off x="4301602" y="2308664"/>
            <a:ext cx="2071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 err="1"/>
              <a:t>euequ</a:t>
            </a:r>
            <a:r>
              <a:rPr lang="en-GB" sz="3200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3EECAA-0321-0F92-C30D-5402A4467645}"/>
              </a:ext>
            </a:extLst>
          </p:cNvPr>
          <p:cNvSpPr txBox="1"/>
          <p:nvPr/>
        </p:nvSpPr>
        <p:spPr>
          <a:xfrm>
            <a:off x="4301602" y="3327014"/>
            <a:ext cx="2071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 err="1"/>
              <a:t>hryem</a:t>
            </a:r>
            <a:endParaRPr lang="en-GB" sz="3200" b="1" spc="3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95331C-832D-18E7-C2E6-73174EC8DB9C}"/>
              </a:ext>
            </a:extLst>
          </p:cNvPr>
          <p:cNvSpPr txBox="1"/>
          <p:nvPr/>
        </p:nvSpPr>
        <p:spPr>
          <a:xfrm>
            <a:off x="4301602" y="4345364"/>
            <a:ext cx="2071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 err="1"/>
              <a:t>rytfo</a:t>
            </a:r>
            <a:r>
              <a:rPr lang="en-GB" sz="3200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44061A-FB2A-CB61-53C7-BA1F0ED53283}"/>
              </a:ext>
            </a:extLst>
          </p:cNvPr>
          <p:cNvSpPr txBox="1"/>
          <p:nvPr/>
        </p:nvSpPr>
        <p:spPr>
          <a:xfrm>
            <a:off x="7009260" y="1290314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>
                <a:solidFill>
                  <a:srgbClr val="F76756"/>
                </a:solidFill>
              </a:rPr>
              <a:t>occur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FC4BF6-9525-61D0-9BF0-416DFEB6B3E1}"/>
              </a:ext>
            </a:extLst>
          </p:cNvPr>
          <p:cNvSpPr txBox="1"/>
          <p:nvPr/>
        </p:nvSpPr>
        <p:spPr>
          <a:xfrm>
            <a:off x="7009260" y="2308664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>
                <a:solidFill>
                  <a:srgbClr val="F76756"/>
                </a:solidFill>
              </a:rPr>
              <a:t>queue</a:t>
            </a:r>
            <a:r>
              <a:rPr lang="en-GB" sz="3200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0CF491-6309-9F55-3A44-26E7C64CF48A}"/>
              </a:ext>
            </a:extLst>
          </p:cNvPr>
          <p:cNvSpPr txBox="1"/>
          <p:nvPr/>
        </p:nvSpPr>
        <p:spPr>
          <a:xfrm>
            <a:off x="7009260" y="3327014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>
                <a:solidFill>
                  <a:srgbClr val="F76756"/>
                </a:solidFill>
              </a:rPr>
              <a:t>rhyme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4C19C9-E615-311D-02C8-7EBD22CF3423}"/>
              </a:ext>
            </a:extLst>
          </p:cNvPr>
          <p:cNvSpPr txBox="1"/>
          <p:nvPr/>
        </p:nvSpPr>
        <p:spPr>
          <a:xfrm>
            <a:off x="7009260" y="4345364"/>
            <a:ext cx="491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300" dirty="0">
                <a:solidFill>
                  <a:srgbClr val="F76756"/>
                </a:solidFill>
              </a:rPr>
              <a:t>forty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EFCB633-A304-C6D6-946C-39CE0A139D5C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Solve the clues and unscramble the letters to correctly spell the common exception words.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2284891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662B0E8-B8BE-B48B-1486-B39B0F57D5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012E0B-1502-3934-E4F1-4143676FE06A}"/>
              </a:ext>
            </a:extLst>
          </p:cNvPr>
          <p:cNvSpPr txBox="1"/>
          <p:nvPr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3486982273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16160"/>
      </a:dk2>
      <a:lt2>
        <a:srgbClr val="F4F4F4"/>
      </a:lt2>
      <a:accent1>
        <a:srgbClr val="F76756"/>
      </a:accent1>
      <a:accent2>
        <a:srgbClr val="00B2CE"/>
      </a:accent2>
      <a:accent3>
        <a:srgbClr val="FFBB00"/>
      </a:accent3>
      <a:accent4>
        <a:srgbClr val="C557A8"/>
      </a:accent4>
      <a:accent5>
        <a:srgbClr val="1D619C"/>
      </a:accent5>
      <a:accent6>
        <a:srgbClr val="F6B1AE"/>
      </a:accent6>
      <a:hlink>
        <a:srgbClr val="6FC36C"/>
      </a:hlink>
      <a:folHlink>
        <a:srgbClr val="5D3B51"/>
      </a:folHlink>
    </a:clrScheme>
    <a:fontScheme name="CSS Fo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22" ma:contentTypeDescription="Create a new document." ma:contentTypeScope="" ma:versionID="f38786757d4514dd8dafc876d932c0b4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c78ca0be9b1e03640438cee0733b2d4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9" nillable="true" ma:taxonomy="true" ma:internalName="lcf76f155ced4ddcb4097134ff3c332f" ma:taxonomyFieldName="MediaServiceImageTags" ma:displayName="Image Tags" ma:readOnly="false" ma:fieldId="{5cf76f15-5ced-4ddc-b409-7134ff3c332f}" ma:taxonomyMulti="true" ma:sspId="d7029093-bac8-40c8-b3d2-05dc3a2407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 xsi:nil="true"/>
    <lcf76f155ced4ddcb4097134ff3c332f xmlns="0f0ae0ff-29c4-4766-b250-c1a9bee8d43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2425AB6-2B27-44CA-B4A1-00FBA54D43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0153BE7-53CB-4B5B-8EDF-1F3FC6B6D7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D09122-8509-4DC8-8877-1E52BB616108}">
  <ds:schemaRefs>
    <ds:schemaRef ds:uri="http://schemas.microsoft.com/office/infopath/2007/PartnerControls"/>
    <ds:schemaRef ds:uri="http://purl.org/dc/terms/"/>
    <ds:schemaRef ds:uri="http://purl.org/dc/elements/1.1/"/>
    <ds:schemaRef ds:uri="http://schemas.microsoft.com/sharepoint/v3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0f0ae0ff-29c4-4766-b250-c1a9bee8d430"/>
    <ds:schemaRef ds:uri="86144f90-c7b6-48d0-aae5-f5e9e48cc3d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4531</TotalTime>
  <Words>422</Words>
  <Application>Microsoft Office PowerPoint</Application>
  <PresentationFormat>Widescreen</PresentationFormat>
  <Paragraphs>97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5-Spelling-S37-Pack-3-TPP</dc:title>
  <dc:creator>Martin Cutting</dc:creator>
  <cp:lastModifiedBy>Chance Meikle-Masters</cp:lastModifiedBy>
  <cp:revision>12</cp:revision>
  <dcterms:created xsi:type="dcterms:W3CDTF">2021-10-18T12:07:58Z</dcterms:created>
  <dcterms:modified xsi:type="dcterms:W3CDTF">2024-11-11T12:45:31Z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