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78" r:id="rId5"/>
    <p:sldId id="258" r:id="rId6"/>
    <p:sldId id="285" r:id="rId7"/>
    <p:sldId id="286" r:id="rId8"/>
    <p:sldId id="296" r:id="rId9"/>
    <p:sldId id="289" r:id="rId10"/>
    <p:sldId id="282" r:id="rId11"/>
    <p:sldId id="30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2326DB8-17F7-4CD0-89A6-CA63A9505091}" v="15" dt="2024-09-09T20:10:17.70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6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5A3DD3-8F90-6A1C-795A-FF37000E52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D03C285-5493-50D7-8F73-D3EF872AB0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0A6EAC-5D1D-4158-6B84-98729E264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830A29-E5D8-4826-265B-E6AB1914C1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E8C169-800A-09BB-1190-D9F7B7CEC0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08904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14606C-3A4A-C7F5-2245-2F3E683A0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B5DA81-FC65-2060-5271-8AAC45A508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D45D6E-2C2C-F72F-E457-125808AB3C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BCD3E2-7C72-3CCD-C43D-7303319A8E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FDEE68-D7A8-46B5-CC2D-C8150CD2EF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46928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D658-32A4-4846-B333-2D6C19D6AC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2F51BF-5D6E-A775-323A-711D550C00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D9FE1F-0297-405E-7DB2-5FA8070744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910D6E-7513-E627-6599-17C951BE7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657CCF-8057-BBC8-4879-8D9BC1D718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372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E290FD-75E5-4F68-8576-B3657933EE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1BD012-FFCE-8DCD-82A5-139EB6DB27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FE10DD-37AA-39F7-C1FA-5D48228A1A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22C333-EBB7-6162-A589-DEEA18FD6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3AF916-8D19-56C7-9DE3-7F291BDC4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242B72-99DD-675E-61B7-273E207D6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40240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E623F-ADE2-CD0D-8872-8BFCBE55D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B47051-33DC-5E1C-3A58-584788A753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FE232E-F9BC-2763-0CE2-87527B9BFB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37EE8C5-C401-0F74-A295-4313B9B4EC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B0BC2F-4D9F-5CDC-000F-5883E5D93E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FDCE0C-F74A-4F2B-25E4-272E960B0D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6B392B0-E695-3D07-3978-E5B2C26B1D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EE8CB5D-85AC-DE02-1EB3-B3AB7CC75B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272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B81C05-0888-AF1C-4C3B-CCAAA6AF2B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44F6AA-291C-E1EA-3FF5-74EEE4F8F3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DD1A76-7288-AEB4-3722-C5154F78D8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836BC50-C198-FFC6-7B77-C2349F710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0985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D49E136-A95A-8CFA-3D47-2AE21C7943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6B730D1-AFCF-CC46-AB86-A3F1542A0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E1FB78-F505-76B8-8B43-831494B25E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875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E605B0-9E82-8955-55A7-B4DE7A6EFD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4ADF52-7307-68C7-72DD-2A4D2768BC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6CEE811-9D21-AB4D-34C3-0AE91A3783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A6F6DB-D8F0-671A-9127-34A8A7D5E1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B12396-A11A-06CE-8323-7F2DE2C8CF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8CD1C9-1B1A-F70E-9FA7-9F20B9480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6019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D922A3-EF6D-6D0A-F541-AC25002A9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BF304B7-5135-D34F-6A8F-107C703E7CD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6BE4991-6174-ED3F-02E5-621A0C4182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DC6F7A-7B87-2C73-BD86-517D2FAED1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5EE46D-8FFE-08E5-B0B2-65E75B6A29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EF92EF-7804-9CCA-836F-1A8D29EA6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89278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2BA45-553D-C718-B61C-399F3AFBCA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DE8312-4AF6-655E-DD93-EE3B0E16E4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6D17A1-79E6-7BF2-F3DF-42EED594B7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307ACC-808B-1D7C-7DEC-363A750084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6B8E9F-6EEB-22E2-8CFE-728C608E9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781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8FB06CB-00C4-C2CB-4C8F-FF97890061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D7CC725-4819-59F9-7994-315AB9451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2BAE14-B383-A999-0E8B-94E3DFBE8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A93D68-E981-9D5D-BA5B-AD8B06449F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3A87F5-333C-5E4E-C174-9E7B1EB2D5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678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052A78F-9443-6F69-1F0F-7C5EDDC19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CED497-1190-9153-85D4-AE6EF24BE2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6ADFAF-2138-D663-8EFB-41C08310D7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AEB03A-C02A-4F09-A63D-2308C8A9EB72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DDE0E3-5174-A7FA-6F5B-C6E716E655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2BEDF6-47B8-2238-6D98-0069B6C7EB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597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2C7C4F48-C8C1-6744-88F2-C15AFA5324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2225" y="384175"/>
            <a:ext cx="4527550" cy="2535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2577BB8-E7C2-9A2A-B64A-CF75083AA088}"/>
              </a:ext>
            </a:extLst>
          </p:cNvPr>
          <p:cNvSpPr txBox="1"/>
          <p:nvPr/>
        </p:nvSpPr>
        <p:spPr>
          <a:xfrm>
            <a:off x="314325" y="3162280"/>
            <a:ext cx="1156335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The survey of 71,400 children and young people by the National Literacy Trust early in 2023 has revealed that </a:t>
            </a:r>
            <a:r>
              <a:rPr lang="en-GB" sz="3600" b="1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fewer than one in three children (28%) aged eight to 18 read daily for enjoyment</a:t>
            </a:r>
            <a:r>
              <a:rPr lang="en-GB" sz="36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. </a:t>
            </a:r>
            <a:endParaRPr lang="en-GB" sz="36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4771575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99992" y="1244600"/>
            <a:ext cx="11392016" cy="5367769"/>
            <a:chOff x="0" y="0"/>
            <a:chExt cx="5780393" cy="271116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780394" cy="2711170"/>
            </a:xfrm>
            <a:custGeom>
              <a:avLst/>
              <a:gdLst/>
              <a:ahLst/>
              <a:cxnLst/>
              <a:rect l="l" t="t" r="r" b="b"/>
              <a:pathLst>
                <a:path w="5780394" h="2711170">
                  <a:moveTo>
                    <a:pt x="5655933" y="2711169"/>
                  </a:moveTo>
                  <a:lnTo>
                    <a:pt x="124460" y="2711169"/>
                  </a:lnTo>
                  <a:cubicBezTo>
                    <a:pt x="55880" y="2711169"/>
                    <a:pt x="0" y="2655289"/>
                    <a:pt x="0" y="258670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655933" y="0"/>
                  </a:lnTo>
                  <a:cubicBezTo>
                    <a:pt x="5724513" y="0"/>
                    <a:pt x="5780394" y="55880"/>
                    <a:pt x="5780394" y="124460"/>
                  </a:cubicBezTo>
                  <a:lnTo>
                    <a:pt x="5780394" y="2586710"/>
                  </a:lnTo>
                  <a:cubicBezTo>
                    <a:pt x="5780394" y="2655289"/>
                    <a:pt x="5724513" y="2711170"/>
                    <a:pt x="5655933" y="2711170"/>
                  </a:cubicBezTo>
                  <a:close/>
                </a:path>
              </a:pathLst>
            </a:custGeom>
            <a:solidFill>
              <a:srgbClr val="FCF5EB"/>
            </a:solidFill>
          </p:spPr>
          <p:txBody>
            <a:bodyPr/>
            <a:lstStyle/>
            <a:p>
              <a:endParaRPr lang="en-US" sz="1200"/>
            </a:p>
          </p:txBody>
        </p:sp>
      </p:grpSp>
      <p:graphicFrame>
        <p:nvGraphicFramePr>
          <p:cNvPr id="4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9511273"/>
              </p:ext>
            </p:extLst>
          </p:nvPr>
        </p:nvGraphicFramePr>
        <p:xfrm>
          <a:off x="773696" y="1302990"/>
          <a:ext cx="10644607" cy="5286647"/>
        </p:xfrm>
        <a:graphic>
          <a:graphicData uri="http://schemas.openxmlformats.org/drawingml/2006/table">
            <a:tbl>
              <a:tblPr/>
              <a:tblGrid>
                <a:gridCol w="35686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52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6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467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52765">
                <a:tc>
                  <a:txBody>
                    <a:bodyPr/>
                    <a:lstStyle/>
                    <a:p>
                      <a:pPr algn="l">
                        <a:lnSpc>
                          <a:spcPts val="3517"/>
                        </a:lnSpc>
                        <a:defRPr/>
                      </a:pPr>
                      <a:r>
                        <a:rPr lang="en-US" sz="1700">
                          <a:solidFill>
                            <a:srgbClr val="82C89F"/>
                          </a:solidFill>
                          <a:latin typeface="Montserrat Bold"/>
                        </a:rPr>
                        <a:t>Amount of reading</a:t>
                      </a:r>
                      <a:endParaRPr lang="en-US" sz="700"/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 dirty="0">
                          <a:solidFill>
                            <a:srgbClr val="82C89F"/>
                          </a:solidFill>
                          <a:latin typeface="Montserrat Bold Italics"/>
                        </a:rPr>
                        <a:t>20 mins</a:t>
                      </a:r>
                      <a:endParaRPr lang="en-US" sz="700" dirty="0"/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>
                          <a:solidFill>
                            <a:srgbClr val="82C89F"/>
                          </a:solidFill>
                          <a:latin typeface="Montserrat Bold Italics"/>
                        </a:rPr>
                        <a:t>5 mins</a:t>
                      </a:r>
                      <a:endParaRPr lang="en-US" sz="700"/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>
                          <a:solidFill>
                            <a:srgbClr val="82C89F"/>
                          </a:solidFill>
                          <a:latin typeface="Montserrat Bold Italics"/>
                        </a:rPr>
                        <a:t>1 min</a:t>
                      </a:r>
                      <a:endParaRPr lang="en-US" sz="700"/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25109">
                <a:tc>
                  <a:txBody>
                    <a:bodyPr/>
                    <a:lstStyle/>
                    <a:p>
                      <a:pPr algn="l">
                        <a:lnSpc>
                          <a:spcPts val="3517"/>
                        </a:lnSpc>
                        <a:defRPr/>
                      </a:pPr>
                      <a:r>
                        <a:rPr lang="en-US" sz="1700">
                          <a:solidFill>
                            <a:srgbClr val="82C89F"/>
                          </a:solidFill>
                          <a:latin typeface="Montserrat Bold"/>
                        </a:rPr>
                        <a:t>Number of minutes per year</a:t>
                      </a:r>
                      <a:endParaRPr lang="en-US" sz="700"/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>
                          <a:solidFill>
                            <a:srgbClr val="F88A39"/>
                          </a:solidFill>
                          <a:latin typeface="Montserrat"/>
                        </a:rPr>
                        <a:t>3600</a:t>
                      </a:r>
                      <a:endParaRPr lang="en-US" sz="700"/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>
                          <a:solidFill>
                            <a:srgbClr val="F88A39"/>
                          </a:solidFill>
                          <a:latin typeface="Montserrat"/>
                        </a:rPr>
                        <a:t>900</a:t>
                      </a:r>
                      <a:endParaRPr lang="en-US" sz="700"/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>
                          <a:solidFill>
                            <a:srgbClr val="F88A39"/>
                          </a:solidFill>
                          <a:latin typeface="Montserrat"/>
                        </a:rPr>
                        <a:t>180</a:t>
                      </a:r>
                      <a:endParaRPr lang="en-US" sz="700"/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1593">
                <a:tc>
                  <a:txBody>
                    <a:bodyPr/>
                    <a:lstStyle/>
                    <a:p>
                      <a:pPr algn="l">
                        <a:lnSpc>
                          <a:spcPts val="3517"/>
                        </a:lnSpc>
                        <a:defRPr/>
                      </a:pPr>
                      <a:r>
                        <a:rPr lang="en-US" sz="1700" dirty="0">
                          <a:solidFill>
                            <a:srgbClr val="82C89F"/>
                          </a:solidFill>
                          <a:latin typeface="Montserrat Bold"/>
                        </a:rPr>
                        <a:t>Number of words per year</a:t>
                      </a:r>
                      <a:endParaRPr lang="en-US" sz="700" dirty="0"/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 dirty="0">
                          <a:solidFill>
                            <a:srgbClr val="F88A39"/>
                          </a:solidFill>
                          <a:latin typeface="Montserrat"/>
                        </a:rPr>
                        <a:t>1.8 Million</a:t>
                      </a:r>
                      <a:endParaRPr lang="en-US" sz="700" dirty="0"/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>
                          <a:solidFill>
                            <a:srgbClr val="F88A39"/>
                          </a:solidFill>
                          <a:latin typeface="Montserrat"/>
                        </a:rPr>
                        <a:t>282,000</a:t>
                      </a:r>
                      <a:endParaRPr lang="en-US" sz="700"/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 dirty="0">
                          <a:solidFill>
                            <a:srgbClr val="F88A39"/>
                          </a:solidFill>
                          <a:latin typeface="Montserrat"/>
                        </a:rPr>
                        <a:t>8000</a:t>
                      </a:r>
                      <a:endParaRPr lang="en-US" sz="700" dirty="0"/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25109">
                <a:tc>
                  <a:txBody>
                    <a:bodyPr/>
                    <a:lstStyle/>
                    <a:p>
                      <a:pPr algn="l">
                        <a:lnSpc>
                          <a:spcPts val="3517"/>
                        </a:lnSpc>
                        <a:defRPr/>
                      </a:pPr>
                      <a:r>
                        <a:rPr lang="en-US" sz="1700">
                          <a:solidFill>
                            <a:srgbClr val="82C89F"/>
                          </a:solidFill>
                          <a:latin typeface="Montserrat Bold"/>
                        </a:rPr>
                        <a:t>Hours read by the end of primary school</a:t>
                      </a:r>
                      <a:endParaRPr lang="en-US" sz="700"/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>
                          <a:solidFill>
                            <a:srgbClr val="F88A39"/>
                          </a:solidFill>
                          <a:latin typeface="Montserrat"/>
                        </a:rPr>
                        <a:t>851</a:t>
                      </a:r>
                      <a:endParaRPr lang="en-US" sz="700"/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>
                          <a:solidFill>
                            <a:srgbClr val="F88A39"/>
                          </a:solidFill>
                          <a:latin typeface="Montserrat"/>
                        </a:rPr>
                        <a:t>212</a:t>
                      </a:r>
                      <a:endParaRPr lang="en-US" sz="700"/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 dirty="0">
                          <a:solidFill>
                            <a:srgbClr val="F88A39"/>
                          </a:solidFill>
                          <a:latin typeface="Montserrat"/>
                        </a:rPr>
                        <a:t>42</a:t>
                      </a:r>
                      <a:endParaRPr lang="en-US" sz="700" dirty="0"/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31593">
                <a:tc>
                  <a:txBody>
                    <a:bodyPr/>
                    <a:lstStyle/>
                    <a:p>
                      <a:pPr algn="l">
                        <a:lnSpc>
                          <a:spcPts val="3517"/>
                        </a:lnSpc>
                        <a:defRPr/>
                      </a:pPr>
                      <a:r>
                        <a:rPr lang="en-US" sz="1700">
                          <a:solidFill>
                            <a:srgbClr val="82C89F"/>
                          </a:solidFill>
                          <a:latin typeface="Montserrat Bold"/>
                        </a:rPr>
                        <a:t>Performance on tests</a:t>
                      </a:r>
                      <a:endParaRPr lang="en-US" sz="700"/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>
                          <a:solidFill>
                            <a:srgbClr val="F88A39"/>
                          </a:solidFill>
                          <a:latin typeface="Montserrat"/>
                        </a:rPr>
                        <a:t>90%</a:t>
                      </a:r>
                      <a:endParaRPr lang="en-US" sz="700"/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>
                          <a:solidFill>
                            <a:srgbClr val="F88A39"/>
                          </a:solidFill>
                          <a:latin typeface="Montserrat"/>
                        </a:rPr>
                        <a:t>50%</a:t>
                      </a:r>
                      <a:endParaRPr lang="en-US" sz="700"/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 dirty="0">
                          <a:solidFill>
                            <a:srgbClr val="F88A39"/>
                          </a:solidFill>
                          <a:latin typeface="Montserrat"/>
                        </a:rPr>
                        <a:t>10%</a:t>
                      </a:r>
                      <a:endParaRPr lang="en-US" sz="700" dirty="0"/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Box 5"/>
          <p:cNvSpPr txBox="1"/>
          <p:nvPr/>
        </p:nvSpPr>
        <p:spPr>
          <a:xfrm>
            <a:off x="685801" y="245629"/>
            <a:ext cx="10820400" cy="6668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200"/>
              </a:lnSpc>
            </a:pPr>
            <a:r>
              <a:rPr lang="en-US" sz="4334" dirty="0">
                <a:solidFill>
                  <a:srgbClr val="52B7DF"/>
                </a:solidFill>
                <a:latin typeface="League Spartan"/>
              </a:rPr>
              <a:t>Impact of reading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BB104B-D02E-1AF1-1223-B84FFC9019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92759"/>
            <a:ext cx="10972800" cy="879475"/>
          </a:xfrm>
        </p:spPr>
        <p:txBody>
          <a:bodyPr>
            <a:normAutofit fontScale="90000"/>
          </a:bodyPr>
          <a:lstStyle/>
          <a:p>
            <a:r>
              <a:rPr lang="en-GB" b="1" u="sng" dirty="0">
                <a:latin typeface="Century Gothic" panose="020B0502020202020204" pitchFamily="34" charset="0"/>
              </a:rPr>
              <a:t>Reading from an early age and securing phonics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473A4F-6DE8-AE2C-3013-330B409CAF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5750" y="1142542"/>
            <a:ext cx="4457700" cy="5452391"/>
          </a:xfrm>
        </p:spPr>
        <p:txBody>
          <a:bodyPr>
            <a:normAutofit/>
          </a:bodyPr>
          <a:lstStyle/>
          <a:p>
            <a:r>
              <a:rPr lang="en-GB" sz="2600" dirty="0">
                <a:latin typeface="Century Gothic" panose="020B0502020202020204" pitchFamily="34" charset="0"/>
              </a:rPr>
              <a:t>Reading from an early age is important.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In order to get children fluent in reading, their phonic knowledge must be embedded.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Read to children from day zero! </a:t>
            </a:r>
          </a:p>
        </p:txBody>
      </p:sp>
      <p:pic>
        <p:nvPicPr>
          <p:cNvPr id="6146" name="Picture 2" descr="Why is reading important in early years? — I N I C I O">
            <a:extLst>
              <a:ext uri="{FF2B5EF4-FFF2-40B4-BE49-F238E27FC236}">
                <a16:creationId xmlns:a16="http://schemas.microsoft.com/office/drawing/2014/main" id="{852A03D9-359C-F2C6-1102-0B796EF642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4898" y="1117173"/>
            <a:ext cx="6991352" cy="547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51877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4466D2-4651-F3D2-01E2-5E9A15681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703" y="234949"/>
            <a:ext cx="10898594" cy="1231901"/>
          </a:xfrm>
        </p:spPr>
        <p:txBody>
          <a:bodyPr>
            <a:normAutofit/>
          </a:bodyPr>
          <a:lstStyle/>
          <a:p>
            <a:pPr algn="ctr"/>
            <a:r>
              <a:rPr lang="en-GB" b="1" u="sng" dirty="0">
                <a:latin typeface="Century Gothic" panose="020B0502020202020204" pitchFamily="34" charset="0"/>
              </a:rPr>
              <a:t>What is fluency and why is it important?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506FA2-3285-3DEB-DA85-6332E878CB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6223" y="1617663"/>
            <a:ext cx="11334530" cy="5005388"/>
          </a:xfrm>
        </p:spPr>
        <p:txBody>
          <a:bodyPr>
            <a:normAutofit/>
          </a:bodyPr>
          <a:lstStyle/>
          <a:p>
            <a:r>
              <a:rPr lang="en-GB" b="0" i="0" dirty="0">
                <a:solidFill>
                  <a:srgbClr val="263238"/>
                </a:solidFill>
                <a:effectLst/>
                <a:latin typeface="Century Gothic" panose="020B0502020202020204" pitchFamily="34" charset="0"/>
              </a:rPr>
              <a:t>Fluent reading supports reading comprehension. When pupils read fluently, their cognitive resources can be redirected from focusing on decoding and onto comprehending the text. </a:t>
            </a:r>
          </a:p>
          <a:p>
            <a:r>
              <a:rPr lang="en-GB" dirty="0">
                <a:latin typeface="Century Gothic" panose="020B0502020202020204" pitchFamily="34" charset="0"/>
              </a:rPr>
              <a:t>For a child to be fluent, phonic knowledge is important. </a:t>
            </a:r>
          </a:p>
          <a:p>
            <a:r>
              <a:rPr lang="en-GB" dirty="0">
                <a:latin typeface="Century Gothic" panose="020B0502020202020204" pitchFamily="34" charset="0"/>
              </a:rPr>
              <a:t>When a child is fluent, we can focus on understanding and comprehension. </a:t>
            </a:r>
          </a:p>
          <a:p>
            <a:r>
              <a:rPr lang="en-GB" dirty="0">
                <a:latin typeface="Century Gothic" panose="020B0502020202020204" pitchFamily="34" charset="0"/>
              </a:rPr>
              <a:t>When comprehension is secure, the child will enjoy what they read. </a:t>
            </a:r>
          </a:p>
          <a:p>
            <a:endParaRPr lang="en-GB" b="0" i="0" dirty="0">
              <a:solidFill>
                <a:srgbClr val="263238"/>
              </a:solidFill>
              <a:effectLst/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448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2DA9C1-31A8-BE62-5A5D-A46708EB7B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Century Gothic" panose="020B0502020202020204" pitchFamily="34" charset="0"/>
              </a:rPr>
              <a:t>Three ways you can help build fluency at home…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F4BC41-9E0E-7037-9FBF-58E329C681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8025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AutoNum type="arabicPeriod"/>
            </a:pPr>
            <a:r>
              <a:rPr lang="en-GB" b="1" dirty="0">
                <a:latin typeface="Century Gothic" panose="020B0502020202020204" pitchFamily="34" charset="0"/>
              </a:rPr>
              <a:t>Read and follow </a:t>
            </a:r>
            <a:r>
              <a:rPr lang="en-GB" dirty="0">
                <a:latin typeface="Century Gothic" panose="020B0502020202020204" pitchFamily="34" charset="0"/>
              </a:rPr>
              <a:t>– the adult reads the text and the child follows along with their finger. This helps the child with word recognition and models to them how they should read with fluency.</a:t>
            </a:r>
          </a:p>
          <a:p>
            <a:pPr marL="514350" indent="-514350">
              <a:buAutoNum type="arabicPeriod"/>
            </a:pPr>
            <a:r>
              <a:rPr lang="en-GB" b="1" dirty="0">
                <a:latin typeface="Century Gothic" panose="020B0502020202020204" pitchFamily="34" charset="0"/>
              </a:rPr>
              <a:t>My turn, your turn </a:t>
            </a:r>
            <a:r>
              <a:rPr lang="en-GB" dirty="0">
                <a:latin typeface="Century Gothic" panose="020B0502020202020204" pitchFamily="34" charset="0"/>
              </a:rPr>
              <a:t>– take turns reading a page, paragraph or sentence. Here you are modelling how to read with fluency, flow and expression. </a:t>
            </a:r>
          </a:p>
          <a:p>
            <a:pPr marL="514350" indent="-514350">
              <a:buAutoNum type="arabicPeriod"/>
            </a:pPr>
            <a:r>
              <a:rPr lang="en-GB" b="1" dirty="0">
                <a:latin typeface="Century Gothic" panose="020B0502020202020204" pitchFamily="34" charset="0"/>
              </a:rPr>
              <a:t>Echo Reading </a:t>
            </a:r>
            <a:r>
              <a:rPr lang="en-GB" dirty="0">
                <a:latin typeface="Century Gothic" panose="020B0502020202020204" pitchFamily="34" charset="0"/>
              </a:rPr>
              <a:t>– as you read, the child copies. It is important here to pace yourself and read at a rate that your child can keep up with. </a:t>
            </a:r>
          </a:p>
          <a:p>
            <a:pPr marL="514350" indent="-514350">
              <a:buAutoNum type="arabicPeriod"/>
            </a:pPr>
            <a:endParaRPr lang="en-GB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</a:rPr>
              <a:t>Let’s have a go!</a:t>
            </a:r>
          </a:p>
          <a:p>
            <a:endParaRPr lang="en-GB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97640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7FA5A0-4ADB-5250-BF2F-DCC7136DB5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175" y="560387"/>
            <a:ext cx="5200650" cy="803276"/>
          </a:xfrm>
        </p:spPr>
        <p:txBody>
          <a:bodyPr>
            <a:normAutofit fontScale="90000"/>
          </a:bodyPr>
          <a:lstStyle/>
          <a:p>
            <a:r>
              <a:rPr lang="en-GB" b="1" u="sng" dirty="0">
                <a:latin typeface="Century Gothic" panose="020B0502020202020204" pitchFamily="34" charset="0"/>
              </a:rPr>
              <a:t>What is comprehension?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3ED186-223C-6396-6BFB-715EBA13D0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7662" y="1776015"/>
            <a:ext cx="5019675" cy="3305969"/>
          </a:xfrm>
        </p:spPr>
        <p:txBody>
          <a:bodyPr>
            <a:normAutofit lnSpcReduction="10000"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This refers to the understanding of a text. </a:t>
            </a:r>
          </a:p>
          <a:p>
            <a:r>
              <a:rPr lang="en-GB" dirty="0">
                <a:latin typeface="Century Gothic" panose="020B0502020202020204" pitchFamily="34" charset="0"/>
              </a:rPr>
              <a:t>There are cases of where children are able to read thanks to secure phonics knowledge and the ability to decode but do not understand what they have read.</a:t>
            </a:r>
          </a:p>
        </p:txBody>
      </p:sp>
      <p:pic>
        <p:nvPicPr>
          <p:cNvPr id="9218" name="Picture 2" descr="50 Essential Comprehension Skills (2024)">
            <a:extLst>
              <a:ext uri="{FF2B5EF4-FFF2-40B4-BE49-F238E27FC236}">
                <a16:creationId xmlns:a16="http://schemas.microsoft.com/office/drawing/2014/main" id="{C9873268-80BF-331C-C215-400F6FA41C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9485" y="1246187"/>
            <a:ext cx="6414777" cy="4535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17893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D2FA503-E1BC-AFCA-FE27-62A61FA5A8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8828" y="659219"/>
            <a:ext cx="9888279" cy="5337544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2600" b="1" u="sng" dirty="0">
                <a:latin typeface="Century Gothic" panose="020B0502020202020204" pitchFamily="34" charset="0"/>
              </a:rPr>
              <a:t>What reading at home looks like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Reading is best in a quiet space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Find a time that works best for you and your child – routines!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Children need to be reading aloud to an adult – this is still important higher up the school as helps fluency – though doesn’t need to be every night!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Don’t make it a stressful experience – 1 page is better than no page!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Ask questions after your child has read.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Encourage children to re-read books, this develops their fluency.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Read books to your children (audio books in the car, a book on the go before bed).</a:t>
            </a:r>
          </a:p>
          <a:p>
            <a:pPr marL="0" indent="0">
              <a:buNone/>
            </a:pPr>
            <a:endParaRPr lang="en-GB" sz="26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81722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D2FA503-E1BC-AFCA-FE27-62A61FA5A8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1241" y="578747"/>
            <a:ext cx="10749517" cy="530105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600" b="1" u="sng" dirty="0">
                <a:latin typeface="Century Gothic" panose="020B0502020202020204" pitchFamily="34" charset="0"/>
              </a:rPr>
              <a:t>How to encourage reading at home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Show that you love reading (even if you have to fake it!)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Take your child to the library regularly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Book swaps between friends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Exposing children to texts beyond novels. E.g. comics, magazines, non-fiction books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Read to a pet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Take control of how screen time is used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Give children books that matter to them (hobbies, authors and characters, texts that excite them)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Class page has recommended reads</a:t>
            </a:r>
          </a:p>
          <a:p>
            <a:pPr marL="0" indent="0">
              <a:buNone/>
            </a:pPr>
            <a:endParaRPr lang="en-GB" sz="26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GB" sz="26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81677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419544f3-b152-49c5-9c0b-0a903423eeef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71223B474F7F4A963E50B5A8065FA8" ma:contentTypeVersion="18" ma:contentTypeDescription="Create a new document." ma:contentTypeScope="" ma:versionID="13c7cec80c96c15dc77426f6ce9d60fd">
  <xsd:schema xmlns:xsd="http://www.w3.org/2001/XMLSchema" xmlns:xs="http://www.w3.org/2001/XMLSchema" xmlns:p="http://schemas.microsoft.com/office/2006/metadata/properties" xmlns:ns3="419544f3-b152-49c5-9c0b-0a903423eeef" xmlns:ns4="c4eff058-3bfe-4e15-8c51-9c610e5f7a7b" targetNamespace="http://schemas.microsoft.com/office/2006/metadata/properties" ma:root="true" ma:fieldsID="a1a83da90de32f2ce1b1991e5caee684" ns3:_="" ns4:_="">
    <xsd:import namespace="419544f3-b152-49c5-9c0b-0a903423eeef"/>
    <xsd:import namespace="c4eff058-3bfe-4e15-8c51-9c610e5f7a7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19544f3-b152-49c5-9c0b-0a903423eee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4eff058-3bfe-4e15-8c51-9c610e5f7a7b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0AE0979-3EAB-4C1F-8B88-14293B9B445B}">
  <ds:schemaRefs>
    <ds:schemaRef ds:uri="http://schemas.microsoft.com/office/2006/documentManagement/types"/>
    <ds:schemaRef ds:uri="http://purl.org/dc/elements/1.1/"/>
    <ds:schemaRef ds:uri="http://www.w3.org/XML/1998/namespace"/>
    <ds:schemaRef ds:uri="http://schemas.microsoft.com/office/2006/metadata/properties"/>
    <ds:schemaRef ds:uri="http://purl.org/dc/terms/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c4eff058-3bfe-4e15-8c51-9c610e5f7a7b"/>
    <ds:schemaRef ds:uri="419544f3-b152-49c5-9c0b-0a903423eeef"/>
  </ds:schemaRefs>
</ds:datastoreItem>
</file>

<file path=customXml/itemProps2.xml><?xml version="1.0" encoding="utf-8"?>
<ds:datastoreItem xmlns:ds="http://schemas.openxmlformats.org/officeDocument/2006/customXml" ds:itemID="{0A0B64CA-CF27-4518-85B6-C2705B44254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EFDEE43-3AAB-43CA-8348-8D66A9B9408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19544f3-b152-49c5-9c0b-0a903423eeef"/>
    <ds:schemaRef ds:uri="c4eff058-3bfe-4e15-8c51-9c610e5f7a7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270</TotalTime>
  <Words>550</Words>
  <Application>Microsoft Office PowerPoint</Application>
  <PresentationFormat>Widescreen</PresentationFormat>
  <Paragraphs>57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7" baseType="lpstr">
      <vt:lpstr>Arial</vt:lpstr>
      <vt:lpstr>Calibri</vt:lpstr>
      <vt:lpstr>Calibri Light</vt:lpstr>
      <vt:lpstr>Century Gothic</vt:lpstr>
      <vt:lpstr>League Spartan</vt:lpstr>
      <vt:lpstr>Montserrat</vt:lpstr>
      <vt:lpstr>Montserrat Bold</vt:lpstr>
      <vt:lpstr>Montserrat Bold Italics</vt:lpstr>
      <vt:lpstr>Office Theme</vt:lpstr>
      <vt:lpstr>PowerPoint Presentation</vt:lpstr>
      <vt:lpstr>PowerPoint Presentation</vt:lpstr>
      <vt:lpstr>Reading from an early age and securing phonics </vt:lpstr>
      <vt:lpstr>What is fluency and why is it important? </vt:lpstr>
      <vt:lpstr>Three ways you can help build fluency at home…</vt:lpstr>
      <vt:lpstr>What is comprehension?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our Parent Reading Workshop</dc:title>
  <dc:creator>Shahbaz Ali</dc:creator>
  <cp:lastModifiedBy>Helen Cork</cp:lastModifiedBy>
  <cp:revision>4</cp:revision>
  <dcterms:created xsi:type="dcterms:W3CDTF">2024-01-30T08:04:51Z</dcterms:created>
  <dcterms:modified xsi:type="dcterms:W3CDTF">2024-09-18T14:35:17Z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0x0101006471223B474F7F4A963E50B5A8065FA8</vt:lpwstr>
  </property>
  <property fmtid="{D5CDD505-2E9C-101B-9397-08002B2CF9AE}" pid="3" name="MediaServiceImageTags">
    <vt:lpwstr/>
  </property>
</Properties>
</file>