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65" r:id="rId3"/>
    <p:sldId id="260" r:id="rId4"/>
    <p:sldId id="264" r:id="rId5"/>
    <p:sldId id="257" r:id="rId6"/>
    <p:sldId id="258" r:id="rId7"/>
    <p:sldId id="266" r:id="rId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12/6/2018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http://webarchive.nationalarchives.gov.uk/20130401151715/https:/www.education.gov.uk/publications/eOrderingDownload/SEAL%20Guidance%202005.pdf"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hyperlink" Target="https://www.youtube.com/watch?v=Rzzb5cmNoc0"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27643978"/>
              </p:ext>
            </p:extLst>
          </p:nvPr>
        </p:nvGraphicFramePr>
        <p:xfrm>
          <a:off x="838200" y="2160510"/>
          <a:ext cx="8021112" cy="4595889"/>
        </p:xfrm>
        <a:graphic>
          <a:graphicData uri="http://schemas.openxmlformats.org/drawingml/2006/table">
            <a:tbl>
              <a:tblPr firstRow="1" firstCol="1" bandRow="1">
                <a:tableStyleId>{5C22544A-7EE6-4342-B048-85BDC9FD1C3A}</a:tableStyleId>
              </a:tblPr>
              <a:tblGrid>
                <a:gridCol w="1145544">
                  <a:extLst>
                    <a:ext uri="{9D8B030D-6E8A-4147-A177-3AD203B41FA5}">
                      <a16:colId xmlns:a16="http://schemas.microsoft.com/office/drawing/2014/main" val="1329556421"/>
                    </a:ext>
                  </a:extLst>
                </a:gridCol>
                <a:gridCol w="1145544">
                  <a:extLst>
                    <a:ext uri="{9D8B030D-6E8A-4147-A177-3AD203B41FA5}">
                      <a16:colId xmlns:a16="http://schemas.microsoft.com/office/drawing/2014/main" val="218203277"/>
                    </a:ext>
                  </a:extLst>
                </a:gridCol>
                <a:gridCol w="1145544">
                  <a:extLst>
                    <a:ext uri="{9D8B030D-6E8A-4147-A177-3AD203B41FA5}">
                      <a16:colId xmlns:a16="http://schemas.microsoft.com/office/drawing/2014/main" val="3576355603"/>
                    </a:ext>
                  </a:extLst>
                </a:gridCol>
                <a:gridCol w="1146120">
                  <a:extLst>
                    <a:ext uri="{9D8B030D-6E8A-4147-A177-3AD203B41FA5}">
                      <a16:colId xmlns:a16="http://schemas.microsoft.com/office/drawing/2014/main" val="2794345619"/>
                    </a:ext>
                  </a:extLst>
                </a:gridCol>
                <a:gridCol w="1146120">
                  <a:extLst>
                    <a:ext uri="{9D8B030D-6E8A-4147-A177-3AD203B41FA5}">
                      <a16:colId xmlns:a16="http://schemas.microsoft.com/office/drawing/2014/main" val="3983897531"/>
                    </a:ext>
                  </a:extLst>
                </a:gridCol>
                <a:gridCol w="1146120">
                  <a:extLst>
                    <a:ext uri="{9D8B030D-6E8A-4147-A177-3AD203B41FA5}">
                      <a16:colId xmlns:a16="http://schemas.microsoft.com/office/drawing/2014/main" val="2867829850"/>
                    </a:ext>
                  </a:extLst>
                </a:gridCol>
                <a:gridCol w="1146120">
                  <a:extLst>
                    <a:ext uri="{9D8B030D-6E8A-4147-A177-3AD203B41FA5}">
                      <a16:colId xmlns:a16="http://schemas.microsoft.com/office/drawing/2014/main" val="4082026166"/>
                    </a:ext>
                  </a:extLst>
                </a:gridCol>
              </a:tblGrid>
              <a:tr h="207333">
                <a:tc>
                  <a:txBody>
                    <a:bodyPr/>
                    <a:lstStyle/>
                    <a:p>
                      <a:pPr>
                        <a:lnSpc>
                          <a:spcPct val="115000"/>
                        </a:lnSpc>
                        <a:spcAft>
                          <a:spcPts val="0"/>
                        </a:spcAft>
                      </a:pPr>
                      <a:r>
                        <a:rPr lang="en-GB" sz="1000">
                          <a:effectLst/>
                        </a:rPr>
                        <a:t>Year Group</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3</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4</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5</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Term 6</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extLst>
                  <a:ext uri="{0D108BD9-81ED-4DB2-BD59-A6C34878D82A}">
                    <a16:rowId xmlns:a16="http://schemas.microsoft.com/office/drawing/2014/main" val="2217626211"/>
                  </a:ext>
                </a:extLst>
              </a:tr>
              <a:tr h="1399500">
                <a:tc>
                  <a:txBody>
                    <a:bodyPr/>
                    <a:lstStyle/>
                    <a:p>
                      <a:pPr>
                        <a:lnSpc>
                          <a:spcPct val="115000"/>
                        </a:lnSpc>
                        <a:spcAft>
                          <a:spcPts val="0"/>
                        </a:spcAft>
                      </a:pPr>
                      <a:r>
                        <a:rPr lang="en-GB" sz="1000">
                          <a:effectLst/>
                        </a:rPr>
                        <a:t>Class 1</a:t>
                      </a:r>
                      <a:br>
                        <a:rPr lang="en-GB" sz="1000">
                          <a:effectLst/>
                        </a:rPr>
                      </a:br>
                      <a:r>
                        <a:rPr lang="en-GB" sz="1000">
                          <a:effectLst/>
                        </a:rPr>
                        <a:t>(R, 1, 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SEAL-New Beginnings</a:t>
                      </a:r>
                      <a:br>
                        <a:rPr lang="en-GB" sz="1000">
                          <a:effectLst/>
                        </a:rPr>
                      </a:br>
                      <a:r>
                        <a:rPr lang="en-GB" sz="900">
                          <a:effectLst/>
                        </a:rPr>
                        <a:t>Empathy • Self-awareness • Motivation • Social skills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SEAL-Getting on Falling out</a:t>
                      </a:r>
                      <a:br>
                        <a:rPr lang="en-GB" sz="1000">
                          <a:effectLst/>
                        </a:rPr>
                      </a:br>
                      <a:r>
                        <a:rPr lang="en-GB" sz="1000">
                          <a:effectLst/>
                        </a:rPr>
                        <a:t>Anti-Bullying week</a:t>
                      </a:r>
                      <a:endParaRPr lang="en-GB" sz="900">
                        <a:effectLst/>
                      </a:endParaRPr>
                    </a:p>
                    <a:p>
                      <a:pPr>
                        <a:lnSpc>
                          <a:spcPct val="115000"/>
                        </a:lnSpc>
                        <a:spcAft>
                          <a:spcPts val="0"/>
                        </a:spcAft>
                      </a:pPr>
                      <a:r>
                        <a:rPr lang="en-GB" sz="900">
                          <a:effectLst/>
                        </a:rPr>
                        <a:t>Managing feelings • Empathy • Social skills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SEAL-Going For Goals</a:t>
                      </a:r>
                      <a:endParaRPr lang="en-GB" sz="900">
                        <a:effectLst/>
                      </a:endParaRPr>
                    </a:p>
                    <a:p>
                      <a:pPr>
                        <a:lnSpc>
                          <a:spcPct val="115000"/>
                        </a:lnSpc>
                        <a:spcAft>
                          <a:spcPts val="0"/>
                        </a:spcAft>
                      </a:pPr>
                      <a:r>
                        <a:rPr lang="en-GB" sz="900">
                          <a:effectLst/>
                        </a:rPr>
                        <a:t>Motivation • Self-awareness</a:t>
                      </a:r>
                    </a:p>
                    <a:p>
                      <a:pPr>
                        <a:lnSpc>
                          <a:spcPct val="115000"/>
                        </a:lnSpc>
                        <a:spcAft>
                          <a:spcPts val="1500"/>
                        </a:spcAft>
                      </a:pPr>
                      <a:r>
                        <a:rPr lang="en-GB"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SEAL-Good to be Me</a:t>
                      </a:r>
                      <a:endParaRPr lang="en-GB" sz="900">
                        <a:effectLst/>
                      </a:endParaRPr>
                    </a:p>
                    <a:p>
                      <a:pPr>
                        <a:lnSpc>
                          <a:spcPct val="115000"/>
                        </a:lnSpc>
                        <a:spcAft>
                          <a:spcPts val="0"/>
                        </a:spcAft>
                      </a:pPr>
                      <a:r>
                        <a:rPr lang="en-GB" sz="900">
                          <a:effectLst/>
                        </a:rPr>
                        <a:t>Self-awareness • Managing feelings • Empathy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SEAL-Relationships</a:t>
                      </a:r>
                      <a:endParaRPr lang="en-GB" sz="900">
                        <a:effectLst/>
                      </a:endParaRPr>
                    </a:p>
                    <a:p>
                      <a:pPr>
                        <a:lnSpc>
                          <a:spcPct val="115000"/>
                        </a:lnSpc>
                        <a:spcAft>
                          <a:spcPts val="1500"/>
                        </a:spcAft>
                      </a:pPr>
                      <a:r>
                        <a:rPr lang="en-GB" sz="900">
                          <a:effectLst/>
                        </a:rPr>
                        <a:t>Self-awareness • Managing feelings • Empathy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SEAL-Changes</a:t>
                      </a:r>
                      <a:endParaRPr lang="en-GB" sz="900">
                        <a:effectLst/>
                      </a:endParaRPr>
                    </a:p>
                    <a:p>
                      <a:pPr>
                        <a:lnSpc>
                          <a:spcPct val="115000"/>
                        </a:lnSpc>
                        <a:spcAft>
                          <a:spcPts val="0"/>
                        </a:spcAft>
                      </a:pPr>
                      <a:r>
                        <a:rPr lang="en-GB" sz="900">
                          <a:effectLst/>
                        </a:rPr>
                        <a:t>Motivation • Social skills • Managing feelings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extLst>
                  <a:ext uri="{0D108BD9-81ED-4DB2-BD59-A6C34878D82A}">
                    <a16:rowId xmlns:a16="http://schemas.microsoft.com/office/drawing/2014/main" val="1455858175"/>
                  </a:ext>
                </a:extLst>
              </a:tr>
              <a:tr h="1399500">
                <a:tc>
                  <a:txBody>
                    <a:bodyPr/>
                    <a:lstStyle/>
                    <a:p>
                      <a:pPr>
                        <a:lnSpc>
                          <a:spcPct val="115000"/>
                        </a:lnSpc>
                        <a:spcAft>
                          <a:spcPts val="0"/>
                        </a:spcAft>
                      </a:pPr>
                      <a:r>
                        <a:rPr lang="en-GB" sz="1000">
                          <a:effectLst/>
                        </a:rPr>
                        <a:t>Year 3/ 4</a:t>
                      </a:r>
                      <a:endParaRPr lang="en-GB" sz="900">
                        <a:effectLst/>
                      </a:endParaRPr>
                    </a:p>
                    <a:p>
                      <a:pPr>
                        <a:lnSpc>
                          <a:spcPct val="115000"/>
                        </a:lnSpc>
                        <a:spcAft>
                          <a:spcPts val="1500"/>
                        </a:spcAft>
                      </a:pPr>
                      <a:r>
                        <a:rPr lang="en-GB"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SEAL-New Beginnings</a:t>
                      </a:r>
                      <a:endParaRPr lang="en-GB" sz="900">
                        <a:effectLst/>
                      </a:endParaRPr>
                    </a:p>
                    <a:p>
                      <a:pPr>
                        <a:lnSpc>
                          <a:spcPct val="115000"/>
                        </a:lnSpc>
                        <a:spcAft>
                          <a:spcPts val="1500"/>
                        </a:spcAft>
                      </a:pPr>
                      <a:r>
                        <a:rPr lang="en-GB" sz="900">
                          <a:effectLst/>
                        </a:rPr>
                        <a:t>Empathy • Self-awareness • Motivation • Social skills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SEAL-Getting on Falling out</a:t>
                      </a:r>
                      <a:br>
                        <a:rPr lang="en-GB" sz="1000">
                          <a:effectLst/>
                        </a:rPr>
                      </a:br>
                      <a:r>
                        <a:rPr lang="en-GB" sz="1000">
                          <a:effectLst/>
                        </a:rPr>
                        <a:t>Anti-Bullying week</a:t>
                      </a:r>
                      <a:endParaRPr lang="en-GB" sz="900">
                        <a:effectLst/>
                      </a:endParaRPr>
                    </a:p>
                    <a:p>
                      <a:pPr>
                        <a:lnSpc>
                          <a:spcPct val="115000"/>
                        </a:lnSpc>
                        <a:spcAft>
                          <a:spcPts val="0"/>
                        </a:spcAft>
                      </a:pPr>
                      <a:r>
                        <a:rPr lang="en-GB" sz="900">
                          <a:effectLst/>
                        </a:rPr>
                        <a:t>Managing feelings • Empathy • Social skills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SEAL-Going For Goals</a:t>
                      </a:r>
                      <a:endParaRPr lang="en-GB" sz="900">
                        <a:effectLst/>
                      </a:endParaRPr>
                    </a:p>
                    <a:p>
                      <a:pPr>
                        <a:lnSpc>
                          <a:spcPct val="115000"/>
                        </a:lnSpc>
                        <a:spcAft>
                          <a:spcPts val="1500"/>
                        </a:spcAft>
                      </a:pPr>
                      <a:r>
                        <a:rPr lang="en-GB" sz="900">
                          <a:effectLst/>
                        </a:rPr>
                        <a:t>Motivation • Self-awareness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SEAL-Good to be Me</a:t>
                      </a:r>
                      <a:endParaRPr lang="en-GB" sz="900">
                        <a:effectLst/>
                      </a:endParaRPr>
                    </a:p>
                    <a:p>
                      <a:pPr>
                        <a:lnSpc>
                          <a:spcPct val="115000"/>
                        </a:lnSpc>
                        <a:spcAft>
                          <a:spcPts val="0"/>
                        </a:spcAft>
                      </a:pPr>
                      <a:r>
                        <a:rPr lang="en-GB" sz="900">
                          <a:effectLst/>
                        </a:rPr>
                        <a:t>Self-awareness • Managing feelings • Empathy</a:t>
                      </a:r>
                    </a:p>
                    <a:p>
                      <a:pPr>
                        <a:lnSpc>
                          <a:spcPct val="115000"/>
                        </a:lnSpc>
                        <a:spcAft>
                          <a:spcPts val="1500"/>
                        </a:spcAft>
                      </a:pPr>
                      <a:r>
                        <a:rPr lang="en-GB"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SEAL-Relationships</a:t>
                      </a:r>
                      <a:endParaRPr lang="en-GB" sz="900">
                        <a:effectLst/>
                      </a:endParaRPr>
                    </a:p>
                    <a:p>
                      <a:pPr>
                        <a:lnSpc>
                          <a:spcPct val="115000"/>
                        </a:lnSpc>
                        <a:spcAft>
                          <a:spcPts val="1500"/>
                        </a:spcAft>
                      </a:pPr>
                      <a:r>
                        <a:rPr lang="en-GB" sz="900">
                          <a:effectLst/>
                        </a:rPr>
                        <a:t>Self-awareness • Managing feelings • Empathy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SEAL-Changes</a:t>
                      </a:r>
                      <a:endParaRPr lang="en-GB" sz="900">
                        <a:effectLst/>
                      </a:endParaRPr>
                    </a:p>
                    <a:p>
                      <a:pPr>
                        <a:lnSpc>
                          <a:spcPct val="115000"/>
                        </a:lnSpc>
                        <a:spcAft>
                          <a:spcPts val="0"/>
                        </a:spcAft>
                      </a:pPr>
                      <a:r>
                        <a:rPr lang="en-GB" sz="900">
                          <a:effectLst/>
                        </a:rPr>
                        <a:t>Motivation • Social skills • Managing feelings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extLst>
                  <a:ext uri="{0D108BD9-81ED-4DB2-BD59-A6C34878D82A}">
                    <a16:rowId xmlns:a16="http://schemas.microsoft.com/office/drawing/2014/main" val="2191964682"/>
                  </a:ext>
                </a:extLst>
              </a:tr>
              <a:tr h="1589556">
                <a:tc>
                  <a:txBody>
                    <a:bodyPr/>
                    <a:lstStyle/>
                    <a:p>
                      <a:pPr>
                        <a:lnSpc>
                          <a:spcPct val="115000"/>
                        </a:lnSpc>
                        <a:spcAft>
                          <a:spcPts val="0"/>
                        </a:spcAft>
                      </a:pPr>
                      <a:r>
                        <a:rPr lang="en-GB" sz="1000" dirty="0">
                          <a:effectLst/>
                        </a:rPr>
                        <a:t>Year 5/ 6</a:t>
                      </a:r>
                      <a:br>
                        <a:rPr lang="en-GB" sz="1000" dirty="0">
                          <a:effectLst/>
                        </a:rPr>
                      </a:b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SEAL-New Beginnings </a:t>
                      </a:r>
                      <a:endParaRPr lang="en-GB" sz="900">
                        <a:effectLst/>
                      </a:endParaRPr>
                    </a:p>
                    <a:p>
                      <a:pPr>
                        <a:lnSpc>
                          <a:spcPct val="115000"/>
                        </a:lnSpc>
                        <a:spcAft>
                          <a:spcPts val="0"/>
                        </a:spcAft>
                      </a:pPr>
                      <a:r>
                        <a:rPr lang="en-GB" sz="900">
                          <a:effectLst/>
                        </a:rPr>
                        <a:t>Empathy • Self-awareness • Motivation • Social skills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SEAL-Getting on Falling out</a:t>
                      </a:r>
                      <a:br>
                        <a:rPr lang="en-GB" sz="1000">
                          <a:effectLst/>
                        </a:rPr>
                      </a:br>
                      <a:r>
                        <a:rPr lang="en-GB" sz="1000">
                          <a:effectLst/>
                        </a:rPr>
                        <a:t>Anti-Bullying week</a:t>
                      </a:r>
                      <a:endParaRPr lang="en-GB" sz="900">
                        <a:effectLst/>
                      </a:endParaRPr>
                    </a:p>
                    <a:p>
                      <a:pPr>
                        <a:lnSpc>
                          <a:spcPct val="115000"/>
                        </a:lnSpc>
                        <a:spcAft>
                          <a:spcPts val="0"/>
                        </a:spcAft>
                      </a:pPr>
                      <a:r>
                        <a:rPr lang="en-GB" sz="900">
                          <a:effectLst/>
                        </a:rPr>
                        <a:t>Managing feelings • Empathy • Social skills</a:t>
                      </a:r>
                      <a:r>
                        <a:rPr lang="en-GB" sz="1000">
                          <a:effectLst/>
                        </a:rPr>
                        <a:t/>
                      </a:r>
                      <a:br>
                        <a:rPr lang="en-GB" sz="1000">
                          <a:effectLst/>
                        </a:rPr>
                      </a:b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SEAL-Going For Goals</a:t>
                      </a:r>
                      <a:endParaRPr lang="en-GB" sz="900">
                        <a:effectLst/>
                      </a:endParaRPr>
                    </a:p>
                    <a:p>
                      <a:pPr>
                        <a:lnSpc>
                          <a:spcPct val="115000"/>
                        </a:lnSpc>
                        <a:spcAft>
                          <a:spcPts val="1500"/>
                        </a:spcAft>
                      </a:pPr>
                      <a:r>
                        <a:rPr lang="en-GB" sz="900">
                          <a:effectLst/>
                        </a:rPr>
                        <a:t>Motivation • Self-awareness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SEAL-Good to be Me</a:t>
                      </a:r>
                      <a:endParaRPr lang="en-GB" sz="900">
                        <a:effectLst/>
                      </a:endParaRPr>
                    </a:p>
                    <a:p>
                      <a:pPr>
                        <a:lnSpc>
                          <a:spcPct val="115000"/>
                        </a:lnSpc>
                        <a:spcAft>
                          <a:spcPts val="0"/>
                        </a:spcAft>
                      </a:pPr>
                      <a:r>
                        <a:rPr lang="en-GB" sz="900">
                          <a:effectLst/>
                        </a:rPr>
                        <a:t>Self-awareness • Managing feelings • Empathy</a:t>
                      </a:r>
                    </a:p>
                    <a:p>
                      <a:pPr>
                        <a:lnSpc>
                          <a:spcPct val="115000"/>
                        </a:lnSpc>
                        <a:spcAft>
                          <a:spcPts val="1500"/>
                        </a:spcAft>
                      </a:pPr>
                      <a:r>
                        <a:rPr lang="en-GB" sz="10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a:effectLst/>
                        </a:rPr>
                        <a:t>SEAL-Relationships</a:t>
                      </a:r>
                      <a:endParaRPr lang="en-GB" sz="900">
                        <a:effectLst/>
                      </a:endParaRPr>
                    </a:p>
                    <a:p>
                      <a:pPr>
                        <a:lnSpc>
                          <a:spcPct val="115000"/>
                        </a:lnSpc>
                        <a:spcAft>
                          <a:spcPts val="1500"/>
                        </a:spcAft>
                      </a:pPr>
                      <a:r>
                        <a:rPr lang="en-GB" sz="900">
                          <a:effectLst/>
                        </a:rPr>
                        <a:t>Self-awareness • Managing feelings • Empathy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tc>
                  <a:txBody>
                    <a:bodyPr/>
                    <a:lstStyle/>
                    <a:p>
                      <a:pPr>
                        <a:lnSpc>
                          <a:spcPct val="115000"/>
                        </a:lnSpc>
                        <a:spcAft>
                          <a:spcPts val="0"/>
                        </a:spcAft>
                      </a:pPr>
                      <a:r>
                        <a:rPr lang="en-GB" sz="1000" dirty="0">
                          <a:effectLst/>
                        </a:rPr>
                        <a:t>SEAL-Changes</a:t>
                      </a:r>
                      <a:endParaRPr lang="en-GB" sz="900" dirty="0">
                        <a:effectLst/>
                      </a:endParaRPr>
                    </a:p>
                    <a:p>
                      <a:pPr>
                        <a:lnSpc>
                          <a:spcPct val="115000"/>
                        </a:lnSpc>
                        <a:spcAft>
                          <a:spcPts val="0"/>
                        </a:spcAft>
                      </a:pPr>
                      <a:r>
                        <a:rPr lang="en-GB" sz="900" dirty="0">
                          <a:effectLst/>
                        </a:rPr>
                        <a:t>Motivation • Social skills • Managing feelings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099" marR="57099" marT="0" marB="0" anchor="ctr"/>
                </a:tc>
                <a:extLst>
                  <a:ext uri="{0D108BD9-81ED-4DB2-BD59-A6C34878D82A}">
                    <a16:rowId xmlns:a16="http://schemas.microsoft.com/office/drawing/2014/main" val="1023942120"/>
                  </a:ext>
                </a:extLst>
              </a:tr>
            </a:tbl>
          </a:graphicData>
        </a:graphic>
      </p:graphicFrame>
      <p:sp>
        <p:nvSpPr>
          <p:cNvPr id="3" name="Rectangle 2"/>
          <p:cNvSpPr>
            <a:spLocks noChangeArrowheads="1"/>
          </p:cNvSpPr>
          <p:nvPr/>
        </p:nvSpPr>
        <p:spPr bwMode="auto">
          <a:xfrm>
            <a:off x="829733" y="1786467"/>
            <a:ext cx="4517583"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u="none" strike="noStrike" normalizeH="0" baseline="0" dirty="0" smtClean="0">
                <a:ln w="0"/>
                <a:effectLst>
                  <a:outerShdw blurRad="38100" dist="19050" dir="2700000" algn="tl" rotWithShape="0">
                    <a:schemeClr val="dk1">
                      <a:alpha val="40000"/>
                    </a:schemeClr>
                  </a:outerShdw>
                </a:effectLst>
                <a:latin typeface="Open Sans"/>
                <a:ea typeface="Calibri" panose="020F0502020204030204" pitchFamily="34" charset="0"/>
                <a:cs typeface="Times New Roman" panose="02020603050405020304" pitchFamily="18" charset="0"/>
                <a:hlinkClick r:id="rId2"/>
              </a:rPr>
              <a:t>Social and Emotional Aspects of Learning</a:t>
            </a:r>
            <a:r>
              <a:rPr kumimoji="0" lang="en-GB" altLang="en-US" sz="1000" i="0" u="none" strike="noStrike" normalizeH="0" baseline="0" dirty="0" smtClean="0">
                <a:ln w="0"/>
                <a:effectLst>
                  <a:outerShdw blurRad="38100" dist="19050" dir="2700000" algn="tl" rotWithShape="0">
                    <a:schemeClr val="dk1">
                      <a:alpha val="40000"/>
                    </a:schemeClr>
                  </a:outerShdw>
                </a:effectLst>
                <a:latin typeface="Open Sans"/>
                <a:ea typeface="Calibri" panose="020F0502020204030204" pitchFamily="34" charset="0"/>
                <a:cs typeface="Times New Roman" panose="02020603050405020304" pitchFamily="18" charset="0"/>
              </a:rPr>
              <a:t>                                                        </a:t>
            </a:r>
            <a:endParaRPr kumimoji="0" lang="en-GB" altLang="en-US" sz="1800" i="0" u="none" strike="noStrike" normalizeH="0" baseline="0" dirty="0" smtClean="0">
              <a:ln w="0"/>
              <a:effectLst>
                <a:outerShdw blurRad="38100" dist="19050" dir="2700000" algn="tl" rotWithShape="0">
                  <a:schemeClr val="dk1">
                    <a:alpha val="40000"/>
                  </a:schemeClr>
                </a:outerShdw>
              </a:effectLst>
              <a:latin typeface="Arial" panose="020B0604020202020204" pitchFamily="34" charset="0"/>
            </a:endParaRPr>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9203" y="441854"/>
            <a:ext cx="1000106" cy="101380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1289050" y="3322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TextBox 4"/>
          <p:cNvSpPr txBox="1"/>
          <p:nvPr/>
        </p:nvSpPr>
        <p:spPr>
          <a:xfrm>
            <a:off x="668867" y="601133"/>
            <a:ext cx="6637866" cy="369332"/>
          </a:xfrm>
          <a:prstGeom prst="rect">
            <a:avLst/>
          </a:prstGeom>
          <a:noFill/>
        </p:spPr>
        <p:txBody>
          <a:bodyPr wrap="square" rtlCol="0">
            <a:spAutoFit/>
          </a:bodyPr>
          <a:lstStyle/>
          <a:p>
            <a:r>
              <a:rPr lang="en-GB" dirty="0" smtClean="0"/>
              <a:t>PHSE – Personal, Health and Social Education </a:t>
            </a:r>
            <a:endParaRPr lang="en-GB" dirty="0"/>
          </a:p>
        </p:txBody>
      </p:sp>
      <p:sp>
        <p:nvSpPr>
          <p:cNvPr id="6" name="TextBox 5"/>
          <p:cNvSpPr txBox="1"/>
          <p:nvPr/>
        </p:nvSpPr>
        <p:spPr>
          <a:xfrm>
            <a:off x="389467" y="1398816"/>
            <a:ext cx="8097345" cy="369332"/>
          </a:xfrm>
          <a:prstGeom prst="rect">
            <a:avLst/>
          </a:prstGeom>
          <a:noFill/>
        </p:spPr>
        <p:txBody>
          <a:bodyPr wrap="none" rtlCol="0">
            <a:spAutoFit/>
          </a:bodyPr>
          <a:lstStyle/>
          <a:p>
            <a:r>
              <a:rPr lang="en-GB" dirty="0" smtClean="0"/>
              <a:t>Core areas -Health and well being, Relationships, Living in the wider world </a:t>
            </a:r>
            <a:endParaRPr lang="en-GB" dirty="0"/>
          </a:p>
        </p:txBody>
      </p:sp>
    </p:spTree>
    <p:extLst>
      <p:ext uri="{BB962C8B-B14F-4D97-AF65-F5344CB8AC3E}">
        <p14:creationId xmlns:p14="http://schemas.microsoft.com/office/powerpoint/2010/main" val="9621717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Well Being in school</a:t>
            </a:r>
            <a:br>
              <a:rPr lang="en-GB" dirty="0" smtClean="0"/>
            </a:br>
            <a:r>
              <a:rPr lang="en-GB" dirty="0" smtClean="0"/>
              <a:t>Growth </a:t>
            </a:r>
            <a:r>
              <a:rPr lang="en-GB" dirty="0" err="1" smtClean="0"/>
              <a:t>Mindset</a:t>
            </a:r>
            <a:r>
              <a:rPr lang="en-GB" dirty="0" smtClean="0"/>
              <a:t> – promoting positive thinking.</a:t>
            </a:r>
            <a:br>
              <a:rPr lang="en-GB" dirty="0" smtClean="0"/>
            </a:br>
            <a:endParaRPr lang="en-GB" dirty="0"/>
          </a:p>
        </p:txBody>
      </p:sp>
      <p:pic>
        <p:nvPicPr>
          <p:cNvPr id="3" name="Picture 1" descr="http://www.halfwayhouses.kent.sch.uk/UserFiles/image/Growth%20Mindset/Growth%20Mindset%20Pos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5405" t="12081" r="6756" b="3621"/>
          <a:stretch/>
        </p:blipFill>
        <p:spPr bwMode="auto">
          <a:xfrm>
            <a:off x="1442165" y="1789610"/>
            <a:ext cx="7067006" cy="4271555"/>
          </a:xfrm>
          <a:prstGeom prst="rect">
            <a:avLst/>
          </a:prstGeom>
          <a:solidFill>
            <a:schemeClr val="bg1"/>
          </a:solidFill>
          <a:ln>
            <a:noFill/>
          </a:ln>
        </p:spPr>
      </p:pic>
    </p:spTree>
    <p:extLst>
      <p:ext uri="{BB962C8B-B14F-4D97-AF65-F5344CB8AC3E}">
        <p14:creationId xmlns:p14="http://schemas.microsoft.com/office/powerpoint/2010/main" val="7369649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class dojo?</a:t>
            </a:r>
            <a:endParaRPr lang="en-GB" dirty="0"/>
          </a:p>
        </p:txBody>
      </p:sp>
      <p:sp>
        <p:nvSpPr>
          <p:cNvPr id="3" name="Content Placeholder 2"/>
          <p:cNvSpPr>
            <a:spLocks noGrp="1"/>
          </p:cNvSpPr>
          <p:nvPr>
            <p:ph idx="1"/>
          </p:nvPr>
        </p:nvSpPr>
        <p:spPr/>
        <p:txBody>
          <a:bodyPr>
            <a:normAutofit fontScale="92500"/>
          </a:bodyPr>
          <a:lstStyle/>
          <a:p>
            <a:r>
              <a:rPr lang="en-US" sz="2400" dirty="0"/>
              <a:t>Class dojo is a points system used for growth mindset </a:t>
            </a:r>
            <a:r>
              <a:rPr lang="en-US" sz="2400" dirty="0" smtClean="0"/>
              <a:t>and positive behaviour development. </a:t>
            </a:r>
            <a:endParaRPr lang="en-US" sz="2400" dirty="0"/>
          </a:p>
          <a:p>
            <a:r>
              <a:rPr lang="en-US" sz="2400" dirty="0"/>
              <a:t>Children get specific feedback for the learning </a:t>
            </a:r>
            <a:r>
              <a:rPr lang="en-US" sz="2400" dirty="0" smtClean="0"/>
              <a:t>behaviors.</a:t>
            </a:r>
            <a:endParaRPr lang="en-US" sz="2400" dirty="0"/>
          </a:p>
          <a:p>
            <a:r>
              <a:rPr lang="en-US" sz="2400" dirty="0" smtClean="0"/>
              <a:t>It </a:t>
            </a:r>
            <a:r>
              <a:rPr lang="en-US" sz="2400" dirty="0"/>
              <a:t>provides incentives for children to have a growth </a:t>
            </a:r>
            <a:r>
              <a:rPr lang="en-US" sz="2400" dirty="0" smtClean="0"/>
              <a:t>mindset.</a:t>
            </a:r>
          </a:p>
          <a:p>
            <a:r>
              <a:rPr lang="en-US" sz="2400" dirty="0" smtClean="0"/>
              <a:t>Children achieve an individual certificate bronze, silver, and gold for gaining 25, 50,100 dojo points.</a:t>
            </a:r>
            <a:endParaRPr lang="en-US" sz="2400" dirty="0"/>
          </a:p>
          <a:p>
            <a:r>
              <a:rPr lang="en-US" sz="2400" dirty="0"/>
              <a:t>They can </a:t>
            </a:r>
            <a:r>
              <a:rPr lang="en-US" sz="2400" dirty="0" smtClean="0"/>
              <a:t>win or achieve experiences </a:t>
            </a:r>
            <a:r>
              <a:rPr lang="en-US" sz="2400" dirty="0"/>
              <a:t>for earning the </a:t>
            </a:r>
            <a:r>
              <a:rPr lang="en-US" sz="2400" dirty="0" smtClean="0"/>
              <a:t>points as a class - extra playtime, an art afternoon, DVD, class picnic.</a:t>
            </a:r>
          </a:p>
          <a:p>
            <a:r>
              <a:rPr lang="en-US" sz="2400" dirty="0" smtClean="0"/>
              <a:t>Children achieve a collective award as a class to enjoy.</a:t>
            </a:r>
            <a:endParaRPr lang="en-US" sz="2400" dirty="0"/>
          </a:p>
          <a:p>
            <a:endParaRPr lang="en-GB" dirty="0"/>
          </a:p>
        </p:txBody>
      </p:sp>
    </p:spTree>
    <p:extLst>
      <p:ext uri="{BB962C8B-B14F-4D97-AF65-F5344CB8AC3E}">
        <p14:creationId xmlns:p14="http://schemas.microsoft.com/office/powerpoint/2010/main" val="10207418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 Being in School</a:t>
            </a:r>
            <a:r>
              <a:rPr lang="en-GB" dirty="0"/>
              <a:t/>
            </a:r>
            <a:br>
              <a:rPr lang="en-GB" dirty="0"/>
            </a:br>
            <a:r>
              <a:rPr lang="en-GB" dirty="0" smtClean="0"/>
              <a:t>Dojo points</a:t>
            </a:r>
            <a:endParaRPr lang="en-GB" dirty="0"/>
          </a:p>
        </p:txBody>
      </p:sp>
      <p:sp>
        <p:nvSpPr>
          <p:cNvPr id="3" name="Text Placeholder 2"/>
          <p:cNvSpPr>
            <a:spLocks noGrp="1"/>
          </p:cNvSpPr>
          <p:nvPr>
            <p:ph type="body" idx="1"/>
          </p:nvPr>
        </p:nvSpPr>
        <p:spPr>
          <a:xfrm>
            <a:off x="675745" y="1930400"/>
            <a:ext cx="4185623" cy="806845"/>
          </a:xfrm>
        </p:spPr>
        <p:txBody>
          <a:bodyPr/>
          <a:lstStyle/>
          <a:p>
            <a:r>
              <a:rPr lang="en-GB" dirty="0" smtClean="0"/>
              <a:t>Behaviours to build confidence and resilience</a:t>
            </a:r>
            <a:endParaRPr lang="en-GB" dirty="0"/>
          </a:p>
        </p:txBody>
      </p:sp>
      <p:sp>
        <p:nvSpPr>
          <p:cNvPr id="5" name="Text Placeholder 4"/>
          <p:cNvSpPr>
            <a:spLocks noGrp="1"/>
          </p:cNvSpPr>
          <p:nvPr>
            <p:ph type="body" sz="quarter" idx="3"/>
          </p:nvPr>
        </p:nvSpPr>
        <p:spPr/>
        <p:txBody>
          <a:bodyPr/>
          <a:lstStyle/>
          <a:p>
            <a:r>
              <a:rPr lang="en-GB" dirty="0" smtClean="0"/>
              <a:t>Class Page example</a:t>
            </a:r>
            <a:endParaRPr lang="en-GB" dirty="0"/>
          </a:p>
        </p:txBody>
      </p:sp>
      <p:pic>
        <p:nvPicPr>
          <p:cNvPr id="7" name="Content Placeholder 6"/>
          <p:cNvPicPr>
            <a:picLocks noGrp="1" noChangeAspect="1"/>
          </p:cNvPicPr>
          <p:nvPr>
            <p:ph sz="half" idx="2"/>
          </p:nvPr>
        </p:nvPicPr>
        <p:blipFill>
          <a:blip r:embed="rId2"/>
          <a:stretch>
            <a:fillRect/>
          </a:stretch>
        </p:blipFill>
        <p:spPr>
          <a:xfrm>
            <a:off x="856425" y="2736850"/>
            <a:ext cx="3824350" cy="3305175"/>
          </a:xfrm>
          <a:prstGeom prst="rect">
            <a:avLst/>
          </a:prstGeom>
        </p:spPr>
      </p:pic>
      <p:pic>
        <p:nvPicPr>
          <p:cNvPr id="8" name="Content Placeholder 7"/>
          <p:cNvPicPr>
            <a:picLocks noGrp="1" noChangeAspect="1"/>
          </p:cNvPicPr>
          <p:nvPr>
            <p:ph sz="quarter" idx="4"/>
          </p:nvPr>
        </p:nvPicPr>
        <p:blipFill>
          <a:blip r:embed="rId3"/>
          <a:stretch>
            <a:fillRect/>
          </a:stretch>
        </p:blipFill>
        <p:spPr>
          <a:xfrm>
            <a:off x="5087938" y="3082834"/>
            <a:ext cx="4526325" cy="2560320"/>
          </a:xfrm>
          <a:prstGeom prst="rect">
            <a:avLst/>
          </a:prstGeom>
        </p:spPr>
      </p:pic>
      <p:sp>
        <p:nvSpPr>
          <p:cNvPr id="9" name="Rectangle 8"/>
          <p:cNvSpPr/>
          <p:nvPr/>
        </p:nvSpPr>
        <p:spPr>
          <a:xfrm>
            <a:off x="1954099" y="6202948"/>
            <a:ext cx="5453352" cy="369332"/>
          </a:xfrm>
          <a:prstGeom prst="rect">
            <a:avLst/>
          </a:prstGeom>
        </p:spPr>
        <p:txBody>
          <a:bodyPr wrap="none">
            <a:spAutoFit/>
          </a:bodyPr>
          <a:lstStyle/>
          <a:p>
            <a:r>
              <a:rPr lang="en-GB" dirty="0">
                <a:hlinkClick r:id="rId4"/>
              </a:rPr>
              <a:t>https://www.youtube.com/watch?v=Rzzb5cmNoc0</a:t>
            </a:r>
            <a:endParaRPr lang="en-GB" dirty="0"/>
          </a:p>
        </p:txBody>
      </p:sp>
    </p:spTree>
    <p:extLst>
      <p:ext uri="{BB962C8B-B14F-4D97-AF65-F5344CB8AC3E}">
        <p14:creationId xmlns:p14="http://schemas.microsoft.com/office/powerpoint/2010/main" val="9931632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Mood Board or Mountain</a:t>
            </a:r>
            <a:endParaRPr lang="en-GB" sz="4000" dirty="0"/>
          </a:p>
        </p:txBody>
      </p:sp>
      <p:sp>
        <p:nvSpPr>
          <p:cNvPr id="4" name="Text Placeholder 3"/>
          <p:cNvSpPr>
            <a:spLocks noGrp="1"/>
          </p:cNvSpPr>
          <p:nvPr>
            <p:ph type="body" sz="half" idx="2"/>
          </p:nvPr>
        </p:nvSpPr>
        <p:spPr/>
        <p:txBody>
          <a:bodyPr>
            <a:noAutofit/>
          </a:bodyPr>
          <a:lstStyle/>
          <a:p>
            <a:r>
              <a:rPr lang="en-GB" sz="2000" dirty="0" smtClean="0"/>
              <a:t>Each class has a mood board or mountain for children to indicate how they are feeling on entering school in the morning and after lunch.</a:t>
            </a:r>
          </a:p>
          <a:p>
            <a:r>
              <a:rPr lang="en-GB" sz="2000" dirty="0" smtClean="0"/>
              <a:t>Teachers and LSA’s at a glance can see where children are and support them.</a:t>
            </a:r>
            <a:endParaRPr lang="en-GB" sz="2000" dirty="0"/>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l="3999" t="14275" b="20963"/>
          <a:stretch/>
        </p:blipFill>
        <p:spPr>
          <a:xfrm rot="16200000">
            <a:off x="3602555" y="1342677"/>
            <a:ext cx="6753496" cy="4277150"/>
          </a:xfrm>
          <a:prstGeom prst="rect">
            <a:avLst/>
          </a:prstGeom>
        </p:spPr>
      </p:pic>
    </p:spTree>
    <p:extLst>
      <p:ext uri="{BB962C8B-B14F-4D97-AF65-F5344CB8AC3E}">
        <p14:creationId xmlns:p14="http://schemas.microsoft.com/office/powerpoint/2010/main" val="18869495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666" y="287868"/>
            <a:ext cx="3702129" cy="1217086"/>
          </a:xfrm>
        </p:spPr>
        <p:txBody>
          <a:bodyPr>
            <a:noAutofit/>
          </a:bodyPr>
          <a:lstStyle/>
          <a:p>
            <a:r>
              <a:rPr lang="en-GB" sz="3600" dirty="0" smtClean="0"/>
              <a:t>Talk/Message  Box</a:t>
            </a:r>
            <a:endParaRPr lang="en-GB" sz="3600" dirty="0"/>
          </a:p>
        </p:txBody>
      </p:sp>
      <p:sp>
        <p:nvSpPr>
          <p:cNvPr id="4" name="Text Placeholder 3"/>
          <p:cNvSpPr>
            <a:spLocks noGrp="1"/>
          </p:cNvSpPr>
          <p:nvPr>
            <p:ph type="body" sz="half" idx="2"/>
          </p:nvPr>
        </p:nvSpPr>
        <p:spPr>
          <a:xfrm>
            <a:off x="711200" y="1667937"/>
            <a:ext cx="3820661" cy="3693582"/>
          </a:xfrm>
        </p:spPr>
        <p:txBody>
          <a:bodyPr/>
          <a:lstStyle/>
          <a:p>
            <a:r>
              <a:rPr lang="en-GB" dirty="0" smtClean="0"/>
              <a:t>Each class has a message box where children can write any concerns that they have or just things they would like to tell an adult but not in front of the whole class. We encourage children to put their names on the message but they do not have to.</a:t>
            </a:r>
          </a:p>
          <a:p>
            <a:r>
              <a:rPr lang="en-GB" dirty="0" smtClean="0"/>
              <a:t>These are checked by class teachers/LSA’s.</a:t>
            </a:r>
            <a:endParaRPr lang="en-GB" dirty="0"/>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l="35476" t="38476" r="41440" b="20997"/>
          <a:stretch/>
        </p:blipFill>
        <p:spPr>
          <a:xfrm>
            <a:off x="4896283" y="514350"/>
            <a:ext cx="3917517" cy="5158317"/>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5124" t="3594" r="4020"/>
          <a:stretch/>
        </p:blipFill>
        <p:spPr>
          <a:xfrm>
            <a:off x="855133" y="3496733"/>
            <a:ext cx="3683000" cy="3293534"/>
          </a:xfrm>
          <a:prstGeom prst="rect">
            <a:avLst/>
          </a:prstGeom>
        </p:spPr>
      </p:pic>
    </p:spTree>
    <p:extLst>
      <p:ext uri="{BB962C8B-B14F-4D97-AF65-F5344CB8AC3E}">
        <p14:creationId xmlns:p14="http://schemas.microsoft.com/office/powerpoint/2010/main" val="3070711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Resolving a problem at Play time </a:t>
            </a:r>
            <a:endParaRPr lang="en-GB" dirty="0"/>
          </a:p>
        </p:txBody>
      </p:sp>
      <p:sp>
        <p:nvSpPr>
          <p:cNvPr id="3" name="Content Placeholder 2"/>
          <p:cNvSpPr>
            <a:spLocks noGrp="1"/>
          </p:cNvSpPr>
          <p:nvPr>
            <p:ph idx="1"/>
          </p:nvPr>
        </p:nvSpPr>
        <p:spPr>
          <a:xfrm>
            <a:off x="677334" y="1930401"/>
            <a:ext cx="8596668" cy="4110962"/>
          </a:xfrm>
        </p:spPr>
        <p:txBody>
          <a:bodyPr>
            <a:normAutofit fontScale="92500" lnSpcReduction="20000"/>
          </a:bodyPr>
          <a:lstStyle/>
          <a:p>
            <a:pPr lvl="0"/>
            <a:r>
              <a:rPr lang="en-GB" dirty="0">
                <a:latin typeface="Century Gothic" panose="020B0502020202020204" pitchFamily="34" charset="0"/>
              </a:rPr>
              <a:t>At playtimes include others.</a:t>
            </a:r>
          </a:p>
          <a:p>
            <a:pPr lvl="0"/>
            <a:r>
              <a:rPr lang="en-GB" dirty="0">
                <a:latin typeface="Century Gothic" panose="020B0502020202020204" pitchFamily="34" charset="0"/>
              </a:rPr>
              <a:t>Ask if not sure about a game. Listen calmly, be clear and honest.</a:t>
            </a:r>
          </a:p>
          <a:p>
            <a:pPr lvl="0"/>
            <a:r>
              <a:rPr lang="en-GB" dirty="0">
                <a:latin typeface="Century Gothic" panose="020B0502020202020204" pitchFamily="34" charset="0"/>
              </a:rPr>
              <a:t>Explain if you are leaving a game.</a:t>
            </a:r>
          </a:p>
          <a:p>
            <a:pPr lvl="0"/>
            <a:r>
              <a:rPr lang="en-GB" dirty="0">
                <a:latin typeface="Century Gothic" panose="020B0502020202020204" pitchFamily="34" charset="0"/>
              </a:rPr>
              <a:t>Let others know if you do not like what they do or say. Include how this makes you feel.</a:t>
            </a:r>
          </a:p>
          <a:p>
            <a:pPr lvl="0"/>
            <a:r>
              <a:rPr lang="en-GB" dirty="0">
                <a:latin typeface="Century Gothic" panose="020B0502020202020204" pitchFamily="34" charset="0"/>
              </a:rPr>
              <a:t>If they continue – walk away.</a:t>
            </a:r>
          </a:p>
          <a:p>
            <a:pPr lvl="0"/>
            <a:r>
              <a:rPr lang="en-GB" dirty="0">
                <a:latin typeface="Century Gothic" panose="020B0502020202020204" pitchFamily="34" charset="0"/>
              </a:rPr>
              <a:t>If they follow and continue tell a teacher/lunchtime supervisor.  Say ‘We’ve tried to sort out a problem but we need help.’</a:t>
            </a:r>
          </a:p>
          <a:p>
            <a:pPr lvl="0"/>
            <a:r>
              <a:rPr lang="en-GB" dirty="0">
                <a:latin typeface="Century Gothic" panose="020B0502020202020204" pitchFamily="34" charset="0"/>
              </a:rPr>
              <a:t>Lunch time supervisor/teacher inform class teacher.</a:t>
            </a:r>
          </a:p>
          <a:p>
            <a:pPr lvl="0"/>
            <a:r>
              <a:rPr lang="en-GB" dirty="0">
                <a:latin typeface="Century Gothic" panose="020B0502020202020204" pitchFamily="34" charset="0"/>
              </a:rPr>
              <a:t>If other children try to get involved say thank you for trying to help. Make it clear to them that you are trying to sort out a problem.</a:t>
            </a:r>
          </a:p>
          <a:p>
            <a:r>
              <a:rPr lang="en-GB" dirty="0">
                <a:latin typeface="Century Gothic" panose="020B0502020202020204" pitchFamily="34" charset="0"/>
              </a:rPr>
              <a:t>Think about how our actions affect others both friends/peers and adults/teachers. (Empathy)</a:t>
            </a:r>
          </a:p>
          <a:p>
            <a:endParaRPr lang="en-GB" dirty="0"/>
          </a:p>
        </p:txBody>
      </p:sp>
      <p:pic>
        <p:nvPicPr>
          <p:cNvPr id="5" name="Picture 4" descr="nic[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55527" y="379411"/>
            <a:ext cx="1273035" cy="1283134"/>
          </a:xfrm>
          <a:prstGeom prst="rect">
            <a:avLst/>
          </a:prstGeom>
          <a:noFill/>
          <a:ln>
            <a:noFill/>
          </a:ln>
        </p:spPr>
      </p:pic>
    </p:spTree>
    <p:extLst>
      <p:ext uri="{BB962C8B-B14F-4D97-AF65-F5344CB8AC3E}">
        <p14:creationId xmlns:p14="http://schemas.microsoft.com/office/powerpoint/2010/main" val="3121750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834</TotalTime>
  <Words>540</Words>
  <Application>Microsoft Office PowerPoint</Application>
  <PresentationFormat>Widescreen</PresentationFormat>
  <Paragraphs>80</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Century Gothic</vt:lpstr>
      <vt:lpstr>Open Sans</vt:lpstr>
      <vt:lpstr>Times New Roman</vt:lpstr>
      <vt:lpstr>Trebuchet MS</vt:lpstr>
      <vt:lpstr>Wingdings 3</vt:lpstr>
      <vt:lpstr>Facet</vt:lpstr>
      <vt:lpstr>PowerPoint Presentation</vt:lpstr>
      <vt:lpstr>Well Being in school Growth Mindset – promoting positive thinking. </vt:lpstr>
      <vt:lpstr>What is class dojo?</vt:lpstr>
      <vt:lpstr>Well Being in School Dojo points</vt:lpstr>
      <vt:lpstr>Mood Board or Mountain</vt:lpstr>
      <vt:lpstr>Talk/Message  Box</vt:lpstr>
      <vt:lpstr>Resolving a problem at Play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KJones</dc:creator>
  <cp:lastModifiedBy>kjones</cp:lastModifiedBy>
  <cp:revision>29</cp:revision>
  <cp:lastPrinted>2018-11-28T10:28:03Z</cp:lastPrinted>
  <dcterms:created xsi:type="dcterms:W3CDTF">2018-11-24T22:42:38Z</dcterms:created>
  <dcterms:modified xsi:type="dcterms:W3CDTF">2018-12-06T13:15:18Z</dcterms:modified>
</cp:coreProperties>
</file>