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80" r:id="rId5"/>
    <p:sldId id="278" r:id="rId6"/>
    <p:sldId id="258" r:id="rId7"/>
    <p:sldId id="285" r:id="rId8"/>
    <p:sldId id="286" r:id="rId9"/>
    <p:sldId id="289" r:id="rId10"/>
    <p:sldId id="301" r:id="rId11"/>
    <p:sldId id="296" r:id="rId12"/>
    <p:sldId id="290" r:id="rId13"/>
    <p:sldId id="304" r:id="rId14"/>
    <p:sldId id="292" r:id="rId15"/>
    <p:sldId id="261" r:id="rId16"/>
    <p:sldId id="275" r:id="rId17"/>
    <p:sldId id="260" r:id="rId18"/>
    <p:sldId id="293" r:id="rId19"/>
    <p:sldId id="282" r:id="rId20"/>
    <p:sldId id="303" r:id="rId21"/>
    <p:sldId id="294" r:id="rId22"/>
    <p:sldId id="29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5A3DD3-8F90-6A1C-795A-FF37000E52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03C285-5493-50D7-8F73-D3EF872AB0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0A6EAC-5D1D-4158-6B84-98729E264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830A29-E5D8-4826-265B-E6AB1914C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E8C169-800A-09BB-1190-D9F7B7CEC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0890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14606C-3A4A-C7F5-2245-2F3E683A0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B5DA81-FC65-2060-5271-8AAC45A508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D45D6E-2C2C-F72F-E457-125808AB3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CD3E2-7C72-3CCD-C43D-7303319A8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FDEE68-D7A8-46B5-CC2D-C8150CD2E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4692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D658-32A4-4846-B333-2D6C19D6A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F51BF-5D6E-A775-323A-711D550C0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D9FE1F-0297-405E-7DB2-5FA80707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910D6E-7513-E627-6599-17C951BE7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57CCF-8057-BBC8-4879-8D9BC1D71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37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290FD-75E5-4F68-8576-B3657933EE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BD012-FFCE-8DCD-82A5-139EB6DB27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FE10DD-37AA-39F7-C1FA-5D48228A1A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22C333-EBB7-6162-A589-DEEA18FD6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3AF916-8D19-56C7-9DE3-7F291BDC4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242B72-99DD-675E-61B7-273E207D66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2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E623F-ADE2-CD0D-8872-8BFCBE55D6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B47051-33DC-5E1C-3A58-584788A75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E232E-F9BC-2763-0CE2-87527B9BFB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37EE8C5-C401-0F74-A295-4313B9B4EC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B0BC2F-4D9F-5CDC-000F-5883E5D93E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FDCE0C-F74A-4F2B-25E4-272E960B0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6B392B0-E695-3D07-3978-E5B2C26B1D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EE8CB5D-85AC-DE02-1EB3-B3AB7CC75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272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81C05-0888-AF1C-4C3B-CCAAA6AF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44F6AA-291C-E1EA-3FF5-74EEE4F8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DD1A76-7288-AEB4-3722-C5154F78D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36BC50-C198-FFC6-7B77-C2349F710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853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49E136-A95A-8CFA-3D47-2AE21C794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B730D1-AFCF-CC46-AB86-A3F1542A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E1FB78-F505-76B8-8B43-831494B25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87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E605B0-9E82-8955-55A7-B4DE7A6EF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ADF52-7307-68C7-72DD-2A4D2768BC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CEE811-9D21-AB4D-34C3-0AE91A3783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A6F6DB-D8F0-671A-9127-34A8A7D5E1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B12396-A11A-06CE-8323-7F2DE2C8C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8CD1C9-1B1A-F70E-9FA7-9F20B9480E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019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D922A3-EF6D-6D0A-F541-AC25002A9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F304B7-5135-D34F-6A8F-107C703E7CD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BE4991-6174-ED3F-02E5-621A0C4182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DC6F7A-7B87-2C73-BD86-517D2FAED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5EE46D-8FFE-08E5-B0B2-65E75B6A29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EF92EF-7804-9CCA-836F-1A8D29EA6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927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2BA45-553D-C718-B61C-399F3AFBC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DE8312-4AF6-655E-DD93-EE3B0E16E4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6D17A1-79E6-7BF2-F3DF-42EED594B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07ACC-808B-1D7C-7DEC-363A75008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6B8E9F-6EEB-22E2-8CFE-728C608E9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1781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FB06CB-00C4-C2CB-4C8F-FF97890061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7CC725-4819-59F9-7994-315AB9451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2BAE14-B383-A999-0E8B-94E3DFBE8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93D68-E981-9D5D-BA5B-AD8B06449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A87F5-333C-5E4E-C174-9E7B1EB2D5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2678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52A78F-9443-6F69-1F0F-7C5EDDC19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CED497-1190-9153-85D4-AE6EF24BE2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ADFAF-2138-D663-8EFB-41C08310D7F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EB03A-C02A-4F09-A63D-2308C8A9EB72}" type="datetimeFigureOut">
              <a:rPr lang="en-GB" smtClean="0"/>
              <a:t>14/05/2026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DDE0E3-5174-A7FA-6F5B-C6E716E655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2BEDF6-47B8-2238-6D98-0069B6C7EB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F2168-B50E-400E-A680-1521D715CB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597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F1BAA-E015-18CD-60FD-0EA2F6F0C7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1000" y="3676175"/>
            <a:ext cx="11430000" cy="1655762"/>
          </a:xfrm>
        </p:spPr>
        <p:txBody>
          <a:bodyPr>
            <a:noAutofit/>
          </a:bodyPr>
          <a:lstStyle/>
          <a:p>
            <a:r>
              <a:rPr lang="en-GB" sz="8000" b="1" u="sng" dirty="0">
                <a:latin typeface="Century Gothic" panose="020B0502020202020204" pitchFamily="34" charset="0"/>
              </a:rPr>
              <a:t>Welcome to our Parent Reading Workshop</a:t>
            </a:r>
            <a:br>
              <a:rPr lang="en-GB" sz="8000" b="1" u="sng" dirty="0">
                <a:latin typeface="Century Gothic" panose="020B0502020202020204" pitchFamily="34" charset="0"/>
              </a:rPr>
            </a:br>
            <a:endParaRPr lang="en-GB" sz="8000" b="1" u="sn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660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2C7C4F48-C8C1-6744-88F2-C15AFA532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2225" y="384175"/>
            <a:ext cx="4527550" cy="2535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2577BB8-E7C2-9A2A-B64A-CF75083AA088}"/>
              </a:ext>
            </a:extLst>
          </p:cNvPr>
          <p:cNvSpPr txBox="1"/>
          <p:nvPr/>
        </p:nvSpPr>
        <p:spPr>
          <a:xfrm>
            <a:off x="314325" y="3162280"/>
            <a:ext cx="1156335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The survey of 71,400 children and young people by the National Literacy Trust early in 2023 has revealed that </a:t>
            </a:r>
            <a:r>
              <a:rPr lang="en-GB" sz="3600" b="1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fewer than one in three children (28%) aged eight to 18 read daily for enjoyment</a:t>
            </a:r>
            <a:r>
              <a:rPr lang="en-GB" sz="3600" b="0" i="0" dirty="0">
                <a:solidFill>
                  <a:srgbClr val="000000"/>
                </a:solidFill>
                <a:effectLst/>
                <a:latin typeface="Century Gothic" panose="020B0502020202020204" pitchFamily="34" charset="0"/>
              </a:rPr>
              <a:t>. </a:t>
            </a:r>
            <a:endParaRPr lang="en-GB" sz="3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771575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99992" y="1244600"/>
            <a:ext cx="11392016" cy="5367769"/>
            <a:chOff x="0" y="0"/>
            <a:chExt cx="5780393" cy="27111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780394" cy="2711170"/>
            </a:xfrm>
            <a:custGeom>
              <a:avLst/>
              <a:gdLst/>
              <a:ahLst/>
              <a:cxnLst/>
              <a:rect l="l" t="t" r="r" b="b"/>
              <a:pathLst>
                <a:path w="5780394" h="2711170">
                  <a:moveTo>
                    <a:pt x="5655933" y="2711169"/>
                  </a:moveTo>
                  <a:lnTo>
                    <a:pt x="124460" y="2711169"/>
                  </a:lnTo>
                  <a:cubicBezTo>
                    <a:pt x="55880" y="2711169"/>
                    <a:pt x="0" y="2655289"/>
                    <a:pt x="0" y="258670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5655933" y="0"/>
                  </a:lnTo>
                  <a:cubicBezTo>
                    <a:pt x="5724513" y="0"/>
                    <a:pt x="5780394" y="55880"/>
                    <a:pt x="5780394" y="124460"/>
                  </a:cubicBezTo>
                  <a:lnTo>
                    <a:pt x="5780394" y="2586710"/>
                  </a:lnTo>
                  <a:cubicBezTo>
                    <a:pt x="5780394" y="2655289"/>
                    <a:pt x="5724513" y="2711170"/>
                    <a:pt x="5655933" y="2711170"/>
                  </a:cubicBez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</p:spPr>
          <p:txBody>
            <a:bodyPr/>
            <a:lstStyle/>
            <a:p>
              <a:endParaRPr lang="en-US" sz="1200"/>
            </a:p>
          </p:txBody>
        </p:sp>
      </p:grpSp>
      <p:graphicFrame>
        <p:nvGraphicFramePr>
          <p:cNvPr id="4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773073"/>
              </p:ext>
            </p:extLst>
          </p:nvPr>
        </p:nvGraphicFramePr>
        <p:xfrm>
          <a:off x="773696" y="1302990"/>
          <a:ext cx="10644607" cy="5266169"/>
        </p:xfrm>
        <a:graphic>
          <a:graphicData uri="http://schemas.openxmlformats.org/drawingml/2006/table">
            <a:tbl>
              <a:tblPr/>
              <a:tblGrid>
                <a:gridCol w="35686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52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76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67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52765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Amount of reading</a:t>
                      </a:r>
                      <a:endParaRPr lang="en-US" sz="9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20 mins</a:t>
                      </a:r>
                      <a:endParaRPr lang="en-US" sz="7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5 mins</a:t>
                      </a:r>
                      <a:endParaRPr lang="en-US" sz="7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7030A0"/>
                          </a:solidFill>
                          <a:latin typeface="Century Gothic" panose="020B0502020202020204" pitchFamily="34" charset="0"/>
                        </a:rPr>
                        <a:t>1 min</a:t>
                      </a:r>
                      <a:endParaRPr lang="en-US" sz="700" dirty="0">
                        <a:solidFill>
                          <a:srgbClr val="7030A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20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Number of minutes per year</a:t>
                      </a:r>
                      <a:endParaRPr lang="en-US" sz="9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3600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900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180</a:t>
                      </a:r>
                      <a:endParaRPr lang="en-US" sz="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Number of words per year</a:t>
                      </a:r>
                      <a:endParaRPr lang="en-US" sz="9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1.8 Million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282,000</a:t>
                      </a:r>
                      <a:endParaRPr lang="en-US" sz="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8000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5109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2000" b="1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Hours read by the end of primary school</a:t>
                      </a:r>
                      <a:endParaRPr lang="en-US" sz="900" b="1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851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212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42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31593">
                <a:tc>
                  <a:txBody>
                    <a:bodyPr/>
                    <a:lstStyle/>
                    <a:p>
                      <a:pPr algn="l">
                        <a:lnSpc>
                          <a:spcPts val="3517"/>
                        </a:lnSpc>
                        <a:defRPr/>
                      </a:pPr>
                      <a:r>
                        <a:rPr lang="en-US" sz="2000" b="1" dirty="0">
                          <a:solidFill>
                            <a:srgbClr val="7030A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Performance on tests</a:t>
                      </a:r>
                      <a:endParaRPr lang="en-US" sz="900" b="1" dirty="0">
                        <a:solidFill>
                          <a:srgbClr val="7030A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90%</a:t>
                      </a:r>
                      <a:endParaRPr lang="en-US" sz="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50%</a:t>
                      </a:r>
                      <a:endParaRPr lang="en-US" sz="70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6177"/>
                        </a:lnSpc>
                        <a:defRPr/>
                      </a:pPr>
                      <a:r>
                        <a:rPr lang="en-US" sz="2900" dirty="0">
                          <a:solidFill>
                            <a:srgbClr val="F88A3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entury Gothic" panose="020B0502020202020204" pitchFamily="34" charset="0"/>
                        </a:rPr>
                        <a:t>10%</a:t>
                      </a:r>
                      <a:endParaRPr lang="en-US" sz="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entury Gothic" panose="020B0502020202020204" pitchFamily="34" charset="0"/>
                      </a:endParaRPr>
                    </a:p>
                  </a:txBody>
                  <a:tcPr marL="127000" marR="127000" marT="127000" marB="127000" anchor="ctr">
                    <a:lnL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88A3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TextBox 5"/>
          <p:cNvSpPr txBox="1"/>
          <p:nvPr/>
        </p:nvSpPr>
        <p:spPr>
          <a:xfrm>
            <a:off x="685801" y="245629"/>
            <a:ext cx="10820400" cy="6668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5200"/>
              </a:lnSpc>
            </a:pPr>
            <a:r>
              <a:rPr lang="en-US" sz="4334" b="1" dirty="0">
                <a:solidFill>
                  <a:srgbClr val="52B7D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Impact of reading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B104B-D02E-1AF1-1223-B84FFC901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92759"/>
            <a:ext cx="10972800" cy="87947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Reading from an early age and securing phonics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473A4F-6DE8-AE2C-3013-330B409CA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5750" y="1635853"/>
            <a:ext cx="4457700" cy="4959080"/>
          </a:xfrm>
        </p:spPr>
        <p:txBody>
          <a:bodyPr>
            <a:normAutofit/>
          </a:bodyPr>
          <a:lstStyle/>
          <a:p>
            <a:r>
              <a:rPr lang="en-GB" sz="2600" dirty="0">
                <a:latin typeface="Century Gothic" panose="020B0502020202020204" pitchFamily="34" charset="0"/>
              </a:rPr>
              <a:t>Reading from an early age is important.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In order to get children fluent in reading, their phonic knowledge must be embedded.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to children from day zero! </a:t>
            </a:r>
          </a:p>
        </p:txBody>
      </p:sp>
      <p:pic>
        <p:nvPicPr>
          <p:cNvPr id="6146" name="Picture 2" descr="Why is reading important in early years? — I N I C I O">
            <a:extLst>
              <a:ext uri="{FF2B5EF4-FFF2-40B4-BE49-F238E27FC236}">
                <a16:creationId xmlns:a16="http://schemas.microsoft.com/office/drawing/2014/main" id="{852A03D9-359C-F2C6-1102-0B796EF64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898" y="1117173"/>
            <a:ext cx="6991352" cy="547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187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466D2-4651-F3D2-01E2-5E9A15681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703" y="234949"/>
            <a:ext cx="10898594" cy="1231901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>
                <a:latin typeface="Century Gothic" panose="020B0502020202020204" pitchFamily="34" charset="0"/>
              </a:rPr>
              <a:t>What is fluency and why is it important?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06FA2-3285-3DEB-DA85-6332E878C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223" y="1617663"/>
            <a:ext cx="11334530" cy="5005388"/>
          </a:xfrm>
        </p:spPr>
        <p:txBody>
          <a:bodyPr>
            <a:normAutofit/>
          </a:bodyPr>
          <a:lstStyle/>
          <a:p>
            <a:r>
              <a:rPr lang="en-GB" b="0" i="0" dirty="0">
                <a:solidFill>
                  <a:srgbClr val="263238"/>
                </a:solidFill>
                <a:effectLst/>
                <a:latin typeface="Century Gothic" panose="020B0502020202020204" pitchFamily="34" charset="0"/>
              </a:rPr>
              <a:t>Fluent reading supports reading comprehension. When pupils read fluently, their cognitive resources can be redirected from focusing on decoding and onto comprehending the text. </a:t>
            </a:r>
          </a:p>
          <a:p>
            <a:r>
              <a:rPr lang="en-GB" dirty="0">
                <a:latin typeface="Century Gothic" panose="020B0502020202020204" pitchFamily="34" charset="0"/>
              </a:rPr>
              <a:t>For a child to be fluent, phonic knowledge is important.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When a child is fluent, we can focus on understanding and comprehension. </a:t>
            </a:r>
          </a:p>
          <a:p>
            <a:r>
              <a:rPr lang="en-GB" dirty="0">
                <a:latin typeface="Century Gothic" panose="020B0502020202020204" pitchFamily="34" charset="0"/>
              </a:rPr>
              <a:t>When comprehension is secure, the child will enjoy what they read. </a:t>
            </a:r>
          </a:p>
          <a:p>
            <a:endParaRPr lang="en-GB" b="0" i="0" dirty="0">
              <a:solidFill>
                <a:srgbClr val="263238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44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7FA5A0-4ADB-5250-BF2F-DCC7136DB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7175" y="560387"/>
            <a:ext cx="5200650" cy="803276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What is comprehension?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ED186-223C-6396-6BFB-715EBA13D0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662" y="1776015"/>
            <a:ext cx="5019675" cy="330596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This refers to the understanding of a text. </a:t>
            </a:r>
          </a:p>
          <a:p>
            <a:r>
              <a:rPr lang="en-GB" dirty="0">
                <a:latin typeface="Century Gothic" panose="020B0502020202020204" pitchFamily="34" charset="0"/>
              </a:rPr>
              <a:t>There are cases of where children are able to read thanks to secure phonics knowledge and the ability to decode but do not understand what they have read.</a:t>
            </a:r>
          </a:p>
        </p:txBody>
      </p:sp>
      <p:pic>
        <p:nvPicPr>
          <p:cNvPr id="9218" name="Picture 2" descr="50 Essential Comprehension Skills (2024)">
            <a:extLst>
              <a:ext uri="{FF2B5EF4-FFF2-40B4-BE49-F238E27FC236}">
                <a16:creationId xmlns:a16="http://schemas.microsoft.com/office/drawing/2014/main" id="{C9873268-80BF-331C-C215-400F6FA41C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485" y="1246187"/>
            <a:ext cx="6414777" cy="4535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17893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7BCB8-B2B4-1A04-A27D-38ADE94D5C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entury Gothic" panose="020B0502020202020204" pitchFamily="34" charset="0"/>
              </a:rPr>
              <a:t>Reading with your older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F5E19B-83AF-B298-99A7-49BE73B744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85568"/>
          </a:xfrm>
        </p:spPr>
        <p:txBody>
          <a:bodyPr>
            <a:normAutofit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Your child should read to you. You could ask questions to check their understanding of the text.</a:t>
            </a:r>
          </a:p>
          <a:p>
            <a:r>
              <a:rPr lang="en-GB" dirty="0">
                <a:latin typeface="Century Gothic" panose="020B0502020202020204" pitchFamily="34" charset="0"/>
              </a:rPr>
              <a:t>Adults should also read books to children – including books that cannot be read by them independently.</a:t>
            </a:r>
          </a:p>
          <a:p>
            <a:r>
              <a:rPr lang="en-GB" dirty="0">
                <a:latin typeface="Century Gothic" panose="020B0502020202020204" pitchFamily="34" charset="0"/>
              </a:rPr>
              <a:t>Activities to build on fluency: – let’s have a go by looking at a page from our class reader.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latin typeface="Century Gothic" panose="020B0502020202020204" pitchFamily="34" charset="0"/>
              </a:rPr>
              <a:t>Understand new vocabulary.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Century Gothic" panose="020B0502020202020204" pitchFamily="34" charset="0"/>
              </a:rPr>
              <a:t>Clarify meaning, asking ‘who’ , ‘what’, ‘where’, ‘when’, ‘why’ and ‘how’ questions. </a:t>
            </a:r>
          </a:p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entury Gothic" panose="020B0502020202020204" pitchFamily="34" charset="0"/>
              </a:rPr>
              <a:t>Make predictions and explain ideas.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5999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DA9C1-31A8-BE62-5A5D-A46708EB7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Three ways you can help build fluency at home…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F4BC41-9E0E-7037-9FBF-58E329C681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78025"/>
            <a:ext cx="10515600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Read and follow </a:t>
            </a:r>
            <a:r>
              <a:rPr lang="en-GB" dirty="0">
                <a:latin typeface="Century Gothic" panose="020B0502020202020204" pitchFamily="34" charset="0"/>
              </a:rPr>
              <a:t>– the adult reads the text and the child follows along with their finger. This helps the child with word recognition and models to them how they should read with fluency.</a:t>
            </a:r>
          </a:p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My turn, your turn </a:t>
            </a:r>
            <a:r>
              <a:rPr lang="en-GB" dirty="0">
                <a:latin typeface="Century Gothic" panose="020B0502020202020204" pitchFamily="34" charset="0"/>
              </a:rPr>
              <a:t>– take turns reading a page, paragraph or sentence. Here you are modelling how to read with fluency, flow and expression. </a:t>
            </a:r>
          </a:p>
          <a:p>
            <a:pPr marL="514350" indent="-514350">
              <a:buAutoNum type="arabicPeriod"/>
            </a:pPr>
            <a:r>
              <a:rPr lang="en-GB" b="1" dirty="0">
                <a:latin typeface="Century Gothic" panose="020B0502020202020204" pitchFamily="34" charset="0"/>
              </a:rPr>
              <a:t>Echo Reading </a:t>
            </a:r>
            <a:r>
              <a:rPr lang="en-GB" dirty="0">
                <a:latin typeface="Century Gothic" panose="020B0502020202020204" pitchFamily="34" charset="0"/>
              </a:rPr>
              <a:t>– as you read, the child copies. It is important here to pace yourself and read at a rate that your child can keep up with. </a:t>
            </a:r>
          </a:p>
          <a:p>
            <a:pPr marL="514350" indent="-514350">
              <a:buAutoNum type="arabicPeriod"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764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6BFF9-82E1-CDDA-72B1-633D8D1AA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087" y="629157"/>
            <a:ext cx="11520488" cy="968810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What you can do to help develop comprehension…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C9DAB7-4E37-E39F-4F5F-D37432DC0B7C}"/>
              </a:ext>
            </a:extLst>
          </p:cNvPr>
          <p:cNvSpPr txBox="1"/>
          <p:nvPr/>
        </p:nvSpPr>
        <p:spPr>
          <a:xfrm>
            <a:off x="352424" y="1981688"/>
            <a:ext cx="11487151" cy="45347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Talking a lot at home… about everything</a:t>
            </a:r>
          </a:p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Develop cultural capital by going out (this does not have to cost money) </a:t>
            </a:r>
          </a:p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Reading together and discussing books together</a:t>
            </a:r>
          </a:p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Why do you like this book? </a:t>
            </a:r>
          </a:p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What do you think will happen next?</a:t>
            </a:r>
          </a:p>
          <a:p>
            <a:pPr marL="1028700" lvl="1" indent="-571500">
              <a:lnSpc>
                <a:spcPct val="150000"/>
              </a:lnSpc>
              <a:buFont typeface="+mj-lt"/>
              <a:buAutoNum type="arabicPeriod"/>
            </a:pPr>
            <a:r>
              <a:rPr lang="en-GB" sz="2800" dirty="0">
                <a:latin typeface="Century Gothic" panose="020B0502020202020204" pitchFamily="34" charset="0"/>
              </a:rPr>
              <a:t>What do you think about this character?  </a:t>
            </a:r>
          </a:p>
        </p:txBody>
      </p:sp>
    </p:spTree>
    <p:extLst>
      <p:ext uri="{BB962C8B-B14F-4D97-AF65-F5344CB8AC3E}">
        <p14:creationId xmlns:p14="http://schemas.microsoft.com/office/powerpoint/2010/main" val="39773666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AB2627-A2C9-4109-BC86-84D2ADF11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30658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latin typeface="Century Gothic" panose="020B0502020202020204" pitchFamily="34" charset="0"/>
              </a:rPr>
              <a:t>Whole-class reading at St. Nicolas’</a:t>
            </a:r>
          </a:p>
        </p:txBody>
      </p:sp>
    </p:spTree>
    <p:extLst>
      <p:ext uri="{BB962C8B-B14F-4D97-AF65-F5344CB8AC3E}">
        <p14:creationId xmlns:p14="http://schemas.microsoft.com/office/powerpoint/2010/main" val="26364385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68F7435-2D5B-FF6E-92BD-A9929BFCD0FF}"/>
              </a:ext>
            </a:extLst>
          </p:cNvPr>
          <p:cNvSpPr txBox="1"/>
          <p:nvPr/>
        </p:nvSpPr>
        <p:spPr>
          <a:xfrm>
            <a:off x="314325" y="371476"/>
            <a:ext cx="11563350" cy="55492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US" sz="40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Vocabulary -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3600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Interpreting words in context and deciphering the meaning of words unknown based on the context they are written.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dirty="0">
              <a:solidFill>
                <a:schemeClr val="accent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3200" dirty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Mr Ali </a:t>
            </a:r>
            <a:r>
              <a:rPr lang="en-US" sz="3200" b="1" dirty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loathes</a:t>
            </a:r>
            <a:r>
              <a:rPr lang="en-US" sz="3200" dirty="0">
                <a:solidFill>
                  <a:schemeClr val="accent5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 wearing a tie as he finds it uncomfortable.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US" sz="3200" dirty="0">
              <a:solidFill>
                <a:schemeClr val="accent5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ea typeface="ＭＳ Ｐゴシック" pitchFamily="34" charset="-128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US" sz="32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We may not know the meaning of the word ‘loathe’ here but based on the context and other evidence within the sentence, we can guess it means ‘doesn’t like’. How have I arrived at this conclusion? </a:t>
            </a:r>
          </a:p>
        </p:txBody>
      </p:sp>
    </p:spTree>
    <p:extLst>
      <p:ext uri="{BB962C8B-B14F-4D97-AF65-F5344CB8AC3E}">
        <p14:creationId xmlns:p14="http://schemas.microsoft.com/office/powerpoint/2010/main" val="31328152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7175" y="269949"/>
            <a:ext cx="11677650" cy="6318101"/>
          </a:xfrm>
        </p:spPr>
        <p:txBody>
          <a:bodyPr>
            <a:noAutofit/>
          </a:bodyPr>
          <a:lstStyle/>
          <a:p>
            <a:pPr marL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4000" b="1" dirty="0">
                <a:latin typeface="Century Gothic" panose="020B0502020202020204" pitchFamily="34" charset="0"/>
              </a:rPr>
              <a:t>Inference </a:t>
            </a:r>
            <a:r>
              <a:rPr lang="en-GB" sz="3600" dirty="0">
                <a:latin typeface="Century Gothic" panose="020B0502020202020204" pitchFamily="34" charset="0"/>
              </a:rPr>
              <a:t>is an interpretation that goes beyond the literal information given and relies on the evidence within the text as well as background knowledge.</a:t>
            </a:r>
          </a:p>
          <a:p>
            <a:pPr marL="0">
              <a:lnSpc>
                <a:spcPct val="100000"/>
              </a:lnSpc>
              <a:spcBef>
                <a:spcPts val="0"/>
              </a:spcBef>
              <a:buNone/>
            </a:pPr>
            <a:endParaRPr lang="en-GB" sz="1800" dirty="0">
              <a:latin typeface="Century Gothic" panose="020B0502020202020204" pitchFamily="34" charset="0"/>
            </a:endParaRPr>
          </a:p>
          <a:p>
            <a:pPr marL="0">
              <a:lnSpc>
                <a:spcPct val="100000"/>
              </a:lnSpc>
              <a:spcBef>
                <a:spcPts val="0"/>
              </a:spcBef>
              <a:buNone/>
            </a:pPr>
            <a:r>
              <a:rPr lang="en-GB" sz="36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The bike lay on the floor next to her as she held her leg and cried. </a:t>
            </a:r>
          </a:p>
          <a:p>
            <a:pPr marL="0">
              <a:lnSpc>
                <a:spcPct val="100000"/>
              </a:lnSpc>
              <a:spcBef>
                <a:spcPts val="0"/>
              </a:spcBef>
              <a:buNone/>
            </a:pPr>
            <a:endParaRPr lang="en-GB" sz="3600" b="1" dirty="0">
              <a:solidFill>
                <a:srgbClr val="00B0F0"/>
              </a:solidFill>
              <a:latin typeface="Century Gothic" panose="020B0502020202020204" pitchFamily="34" charset="0"/>
            </a:endParaRPr>
          </a:p>
          <a:p>
            <a:pPr marL="0">
              <a:lnSpc>
                <a:spcPct val="100000"/>
              </a:lnSpc>
              <a:spcBef>
                <a:spcPts val="0"/>
              </a:spcBef>
            </a:pPr>
            <a:r>
              <a:rPr lang="en-GB" sz="3600" dirty="0">
                <a:latin typeface="Century Gothic" panose="020B0502020202020204" pitchFamily="34" charset="0"/>
              </a:rPr>
              <a:t>We could </a:t>
            </a:r>
            <a:r>
              <a:rPr lang="en-GB" sz="3600" dirty="0">
                <a:solidFill>
                  <a:srgbClr val="FF0000"/>
                </a:solidFill>
                <a:latin typeface="Century Gothic" panose="020B0502020202020204" pitchFamily="34" charset="0"/>
              </a:rPr>
              <a:t>infer</a:t>
            </a:r>
            <a:r>
              <a:rPr lang="en-GB" sz="3600" dirty="0">
                <a:solidFill>
                  <a:schemeClr val="accent3">
                    <a:lumMod val="40000"/>
                    <a:lumOff val="6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en-GB" sz="3600" dirty="0">
                <a:latin typeface="Century Gothic" panose="020B0502020202020204" pitchFamily="34" charset="0"/>
              </a:rPr>
              <a:t>that the girl fell off her bike.</a:t>
            </a:r>
          </a:p>
          <a:p>
            <a:pPr marL="0" indent="0" algn="ctr">
              <a:buNone/>
            </a:pPr>
            <a:endParaRPr lang="en-GB" sz="2300" dirty="0">
              <a:latin typeface="Calibri" pitchFamily="34" charset="0"/>
            </a:endParaRPr>
          </a:p>
          <a:p>
            <a:pPr algn="ctr"/>
            <a:endParaRPr lang="en-GB" sz="23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C96C39-2EAB-8BD9-047B-3B9E3471794A}"/>
              </a:ext>
            </a:extLst>
          </p:cNvPr>
          <p:cNvSpPr txBox="1">
            <a:spLocks/>
          </p:cNvSpPr>
          <p:nvPr/>
        </p:nvSpPr>
        <p:spPr>
          <a:xfrm>
            <a:off x="257175" y="269949"/>
            <a:ext cx="11677650" cy="63181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400" b="1" dirty="0">
                <a:latin typeface="Century Gothic" panose="020B0502020202020204" pitchFamily="34" charset="0"/>
              </a:rPr>
              <a:t>Predict</a:t>
            </a:r>
            <a:r>
              <a:rPr lang="en-GB" sz="3400" dirty="0">
                <a:latin typeface="Century Gothic" panose="020B0502020202020204" pitchFamily="34" charset="0"/>
              </a:rPr>
              <a:t> – what has or what will happen based on information stated or inferred (linked closely to inference). Again, background knowledge here is important. </a:t>
            </a:r>
          </a:p>
          <a:p>
            <a:pPr marL="0" indent="0">
              <a:buNone/>
            </a:pPr>
            <a:r>
              <a:rPr lang="en-GB" sz="3200" dirty="0">
                <a:solidFill>
                  <a:schemeClr val="accent5"/>
                </a:solidFill>
                <a:latin typeface="Century Gothic" panose="020B0502020202020204" pitchFamily="34" charset="0"/>
              </a:rPr>
              <a:t>Beowulf snatched his sword from the armoury and ran towards the mountains. </a:t>
            </a:r>
          </a:p>
          <a:p>
            <a:pPr lvl="1"/>
            <a:r>
              <a:rPr lang="en-GB" sz="3200" dirty="0">
                <a:latin typeface="Century Gothic" panose="020B0502020202020204" pitchFamily="34" charset="0"/>
              </a:rPr>
              <a:t>What do predict Beowulf is going to do? What evidence have you used to make your prediction?</a:t>
            </a:r>
          </a:p>
          <a:p>
            <a:pPr marL="457200" lvl="1" indent="0">
              <a:buNone/>
            </a:pPr>
            <a:endParaRPr lang="en-GB" sz="3200" dirty="0">
              <a:latin typeface="Century Gothic" panose="020B0502020202020204" pitchFamily="34" charset="0"/>
            </a:endParaRPr>
          </a:p>
          <a:p>
            <a:pPr lvl="1"/>
            <a:endParaRPr lang="en-GB" sz="11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Predictions, like inferences are neither right or wrong, they may be strong (with secure evidence to back them up) or weak (with little or poor evidence to back them up). </a:t>
            </a:r>
          </a:p>
          <a:p>
            <a:pPr marL="457200" lvl="1" indent="0">
              <a:buNone/>
            </a:pPr>
            <a:r>
              <a:rPr lang="en-GB" sz="3200" dirty="0"/>
              <a:t> </a:t>
            </a:r>
          </a:p>
          <a:p>
            <a:pPr marL="0" indent="0">
              <a:buNone/>
            </a:pPr>
            <a:endParaRPr lang="en-GB" sz="3600" dirty="0"/>
          </a:p>
          <a:p>
            <a:pPr marL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</a:pPr>
            <a:endParaRPr lang="en-GB" sz="1800" dirty="0">
              <a:latin typeface="Calibri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2300" dirty="0">
              <a:latin typeface="Calibri" pitchFamily="34" charset="0"/>
            </a:endParaRPr>
          </a:p>
          <a:p>
            <a:pPr algn="ctr"/>
            <a:endParaRPr lang="en-GB" sz="23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433388"/>
            <a:ext cx="11506200" cy="5991224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40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Retrieve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Re</a:t>
            </a: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trieval of information is often the information out of the text that they have just read. E.g.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What was the character</a:t>
            </a:r>
            <a:r>
              <a:rPr lang="en-US" alt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’</a:t>
            </a: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s name?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What did they eat for dinner?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What colour was the car?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US" sz="3600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What time did…</a:t>
            </a: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endParaRPr lang="en-US" sz="3600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ea typeface="ＭＳ Ｐゴシック" pitchFamily="34" charset="-128"/>
            </a:endParaRPr>
          </a:p>
          <a:p>
            <a:pPr marL="0" indent="0" eaLnBrk="1" hangingPunct="1">
              <a:lnSpc>
                <a:spcPct val="90000"/>
              </a:lnSpc>
              <a:buNone/>
              <a:defRPr/>
            </a:pPr>
            <a:r>
              <a:rPr lang="en-US" sz="4000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  <a:ea typeface="ＭＳ Ｐゴシック" pitchFamily="34" charset="-128"/>
              </a:rPr>
              <a:t>Summary - </a:t>
            </a:r>
          </a:p>
          <a:p>
            <a:r>
              <a:rPr lang="en-GB" sz="3600" dirty="0">
                <a:latin typeface="Century Gothic" panose="020B0502020202020204" pitchFamily="34" charset="0"/>
              </a:rPr>
              <a:t>Summarise main ideas from more than one paragraph</a:t>
            </a:r>
          </a:p>
          <a:p>
            <a:pPr lvl="1"/>
            <a:r>
              <a:rPr lang="en-GB" sz="3600" dirty="0">
                <a:latin typeface="Century Gothic" panose="020B0502020202020204" pitchFamily="34" charset="0"/>
              </a:rPr>
              <a:t>What is the main point of the first paragraph? </a:t>
            </a:r>
          </a:p>
          <a:p>
            <a:pPr lvl="1"/>
            <a:r>
              <a:rPr lang="en-GB" sz="3600" dirty="0">
                <a:latin typeface="Century Gothic" panose="020B0502020202020204" pitchFamily="34" charset="0"/>
              </a:rPr>
              <a:t>What heading would be appropriate for this paragraph?  </a:t>
            </a:r>
            <a:endParaRPr lang="en-US" sz="3600" dirty="0">
              <a:effectLst>
                <a:outerShdw blurRad="38100" dist="38100" dir="2700000" algn="tl">
                  <a:srgbClr val="C0C0C0"/>
                </a:outerShdw>
              </a:effectLst>
              <a:latin typeface="Century Gothic" panose="020B0502020202020204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282AB-15E4-E3C7-0BF3-067E29A93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" y="2159396"/>
            <a:ext cx="2266950" cy="2539207"/>
          </a:xfrm>
        </p:spPr>
        <p:txBody>
          <a:bodyPr>
            <a:normAutofit/>
          </a:bodyPr>
          <a:lstStyle/>
          <a:p>
            <a:r>
              <a:rPr lang="en-GB" sz="4000" b="1" dirty="0"/>
              <a:t>Questions you can ask at home…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13273E9-0A1B-1C5E-FDE6-B721B4E6AF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3625" y="266264"/>
            <a:ext cx="9810750" cy="632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9016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8828" y="659219"/>
            <a:ext cx="9888279" cy="53375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What reading at home looks like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Reading is best in a quiet space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Find a time that works best for you and your child – routines!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Children need to be reading aloud to an adult – this is still important higher up the school as helps fluency – though doesn’t need to be every night!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Don’t make it a stressful experience – 1 page is better than no page!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Ask questions after your child has read.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Encourage children to re-read books, this develops their fluency.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books to your children (audio books in the car, a book on the go before bed).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172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D2FA503-E1BC-AFCA-FE27-62A61FA5A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241" y="578747"/>
            <a:ext cx="10749517" cy="53010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b="1" u="sng" dirty="0">
                <a:latin typeface="Century Gothic" panose="020B0502020202020204" pitchFamily="34" charset="0"/>
              </a:rPr>
              <a:t>How to encourage reading at home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Show that you love reading – be a good role model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your child to the library regularly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Book swaps between friends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Expose children to texts beyond novels. E.g. comics, magazines, non-fiction books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Read to a pet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Take control of how screen time is used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Give children books that matter to them (hobbies, authors and characters, texts that excite them)</a:t>
            </a:r>
          </a:p>
          <a:p>
            <a:r>
              <a:rPr lang="en-GB" sz="2600" dirty="0">
                <a:latin typeface="Century Gothic" panose="020B0502020202020204" pitchFamily="34" charset="0"/>
              </a:rPr>
              <a:t>The year 5 class page has recommended reads</a:t>
            </a: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600" dirty="0">
              <a:latin typeface="Century Gothic" panose="020B0502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1FA2592-A791-4164-99BA-B988B89C03D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40" t="50000" r="55482" b="36147"/>
          <a:stretch/>
        </p:blipFill>
        <p:spPr>
          <a:xfrm>
            <a:off x="8783273" y="5216702"/>
            <a:ext cx="3161817" cy="1326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1677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1E0A0-DAB3-CD8F-4CF4-59661686B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GB" b="1" u="sng" dirty="0">
                <a:latin typeface="Century Gothic" panose="020B0502020202020204" pitchFamily="34" charset="0"/>
              </a:rPr>
              <a:t>In your packs…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FF7D2F1-FB9D-CA1D-0B81-F2C01AC630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411206"/>
              </p:ext>
            </p:extLst>
          </p:nvPr>
        </p:nvGraphicFramePr>
        <p:xfrm>
          <a:off x="838200" y="1690688"/>
          <a:ext cx="10061120" cy="408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61120">
                  <a:extLst>
                    <a:ext uri="{9D8B030D-6E8A-4147-A177-3AD203B41FA5}">
                      <a16:colId xmlns:a16="http://schemas.microsoft.com/office/drawing/2014/main" val="253403767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sz="320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1140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>
                          <a:latin typeface="Century Gothic" panose="020B0502020202020204" pitchFamily="34" charset="0"/>
                        </a:rPr>
                        <a:t>Example questions you can ask at home</a:t>
                      </a:r>
                    </a:p>
                    <a:p>
                      <a:endParaRPr lang="en-GB" sz="32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3200" dirty="0">
                          <a:latin typeface="Century Gothic" panose="020B0502020202020204" pitchFamily="34" charset="0"/>
                        </a:rPr>
                        <a:t>8-9 year old recommended reads</a:t>
                      </a:r>
                    </a:p>
                    <a:p>
                      <a:endParaRPr lang="en-GB" sz="32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3200" dirty="0">
                          <a:latin typeface="Century Gothic" panose="020B0502020202020204" pitchFamily="34" charset="0"/>
                        </a:rPr>
                        <a:t>9-10 year old recommended reads</a:t>
                      </a:r>
                    </a:p>
                    <a:p>
                      <a:endParaRPr lang="en-GB" sz="3200" dirty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GB" sz="3200" dirty="0">
                          <a:latin typeface="Century Gothic" panose="020B0502020202020204" pitchFamily="34" charset="0"/>
                        </a:rPr>
                        <a:t>Top tips for reading with your child at home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83784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39115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4BF61-62F6-946D-9022-278631EC4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entury Gothic" panose="020B0502020202020204" pitchFamily="34" charset="0"/>
              </a:rPr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21835112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4B6CC12889464D98988F72339F3F53" ma:contentTypeVersion="17" ma:contentTypeDescription="Create a new document." ma:contentTypeScope="" ma:versionID="6824c1d531c30a091d92b0c2c242e8ea">
  <xsd:schema xmlns:xsd="http://www.w3.org/2001/XMLSchema" xmlns:xs="http://www.w3.org/2001/XMLSchema" xmlns:p="http://schemas.microsoft.com/office/2006/metadata/properties" xmlns:ns3="1ef525b7-1457-45a4-a237-df51c20abfe9" xmlns:ns4="55939c9f-aa46-4a96-b4cc-319d900a337a" targetNamespace="http://schemas.microsoft.com/office/2006/metadata/properties" ma:root="true" ma:fieldsID="ab8e4f3adc76ed07e7fc5115ff89006e" ns3:_="" ns4:_="">
    <xsd:import namespace="1ef525b7-1457-45a4-a237-df51c20abfe9"/>
    <xsd:import namespace="55939c9f-aa46-4a96-b4cc-319d900a337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DateTaken" minOccurs="0"/>
                <xsd:element ref="ns3:MediaLengthInSeconds" minOccurs="0"/>
                <xsd:element ref="ns3:MediaServiceSystemTags" minOccurs="0"/>
                <xsd:element ref="ns3:MediaServiceSearchProperties" minOccurs="0"/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25b7-1457-45a4-a237-df51c20abf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19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5939c9f-aa46-4a96-b4cc-319d900a337a" elementFormDefault="qualified">
    <xsd:import namespace="http://schemas.microsoft.com/office/2006/documentManagement/types"/>
    <xsd:import namespace="http://schemas.microsoft.com/office/infopath/2007/PartnerControls"/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ef525b7-1457-45a4-a237-df51c20abfe9" xsi:nil="true"/>
  </documentManagement>
</p:properties>
</file>

<file path=customXml/itemProps1.xml><?xml version="1.0" encoding="utf-8"?>
<ds:datastoreItem xmlns:ds="http://schemas.openxmlformats.org/officeDocument/2006/customXml" ds:itemID="{AAA356B8-D829-40DE-8062-318FC36EEB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f525b7-1457-45a4-a237-df51c20abfe9"/>
    <ds:schemaRef ds:uri="55939c9f-aa46-4a96-b4cc-319d900a33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A0B64CA-CF27-4518-85B6-C2705B44254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AE0979-3EAB-4C1F-8B88-14293B9B445B}">
  <ds:schemaRefs>
    <ds:schemaRef ds:uri="http://purl.org/dc/terms/"/>
    <ds:schemaRef ds:uri="http://schemas.microsoft.com/office/2006/documentManagement/types"/>
    <ds:schemaRef ds:uri="1ef525b7-1457-45a4-a237-df51c20abfe9"/>
    <ds:schemaRef ds:uri="http://schemas.microsoft.com/office/2006/metadata/properties"/>
    <ds:schemaRef ds:uri="http://purl.org/dc/elements/1.1/"/>
    <ds:schemaRef ds:uri="http://purl.org/dc/dcmitype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55939c9f-aa46-4a96-b4cc-319d900a337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1057</Words>
  <Application>Microsoft Office PowerPoint</Application>
  <PresentationFormat>Widescreen</PresentationFormat>
  <Paragraphs>113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Century Gothic</vt:lpstr>
      <vt:lpstr>Office Theme</vt:lpstr>
      <vt:lpstr>Welcome to our Parent Reading Workshop </vt:lpstr>
      <vt:lpstr>PowerPoint Presentation</vt:lpstr>
      <vt:lpstr>PowerPoint Presentation</vt:lpstr>
      <vt:lpstr>Reading from an early age and securing phonics </vt:lpstr>
      <vt:lpstr>What is fluency and why is it important? </vt:lpstr>
      <vt:lpstr>What is comprehension? </vt:lpstr>
      <vt:lpstr>Reading with your older child</vt:lpstr>
      <vt:lpstr>Three ways you can help build fluency at home…</vt:lpstr>
      <vt:lpstr>What you can do to help develop comprehension…</vt:lpstr>
      <vt:lpstr>Whole-class reading at St. Nicolas’</vt:lpstr>
      <vt:lpstr>PowerPoint Presentation</vt:lpstr>
      <vt:lpstr>PowerPoint Presentation</vt:lpstr>
      <vt:lpstr>PowerPoint Presentation</vt:lpstr>
      <vt:lpstr>PowerPoint Presentation</vt:lpstr>
      <vt:lpstr>Questions you can ask at home…</vt:lpstr>
      <vt:lpstr>PowerPoint Presentation</vt:lpstr>
      <vt:lpstr>PowerPoint Presentation</vt:lpstr>
      <vt:lpstr>In your packs…</vt:lpstr>
      <vt:lpstr>Any questions?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Parent Reading Workshop</dc:title>
  <dc:creator>Shahbaz Ali</dc:creator>
  <cp:lastModifiedBy>Chance Meikle-Masters</cp:lastModifiedBy>
  <cp:revision>8</cp:revision>
  <dcterms:created xsi:type="dcterms:W3CDTF">2024-01-30T08:04:51Z</dcterms:created>
  <dcterms:modified xsi:type="dcterms:W3CDTF">2026-05-14T09:17:58Z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0x010100F94B6CC12889464D98988F72339F3F53</vt:lpwstr>
  </property>
  <property fmtid="{D5CDD505-2E9C-101B-9397-08002B2CF9AE}" pid="3" name="MediaServiceImageTags">
    <vt:lpwstr/>
  </property>
</Properties>
</file>