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notesMasterIdLst>
    <p:notesMasterId r:id="rId21"/>
  </p:notesMasterIdLst>
  <p:sldIdLst>
    <p:sldId id="256" r:id="rId5"/>
    <p:sldId id="257" r:id="rId6"/>
    <p:sldId id="285" r:id="rId7"/>
    <p:sldId id="260" r:id="rId8"/>
    <p:sldId id="290" r:id="rId9"/>
    <p:sldId id="291" r:id="rId10"/>
    <p:sldId id="292" r:id="rId11"/>
    <p:sldId id="293" r:id="rId12"/>
    <p:sldId id="262" r:id="rId13"/>
    <p:sldId id="263" r:id="rId14"/>
    <p:sldId id="282" r:id="rId15"/>
    <p:sldId id="295" r:id="rId16"/>
    <p:sldId id="294" r:id="rId17"/>
    <p:sldId id="265" r:id="rId18"/>
    <p:sldId id="289" r:id="rId19"/>
    <p:sldId id="29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845F"/>
    <a:srgbClr val="F0EE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C59EE7-DCD6-6EE8-AA06-3E596F41254D}" v="19" dt="2026-01-22T15:01:25.642"/>
    <p1510:client id="{BED90937-926D-E11E-1689-4EA20B1957A4}" v="304" dt="2026-01-22T13:46:24.1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73981" autoAdjust="0"/>
  </p:normalViewPr>
  <p:slideViewPr>
    <p:cSldViewPr snapToGrid="0">
      <p:cViewPr varScale="1">
        <p:scale>
          <a:sx n="82" d="100"/>
          <a:sy n="82" d="100"/>
        </p:scale>
        <p:origin x="1710"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e Barnes" userId="S::lbarnes@stnicolastaplow.com::013f9764-7516-4ff1-a0f5-2987d1c36841" providerId="AD" clId="Web-{43C59EE7-DCD6-6EE8-AA06-3E596F41254D}"/>
    <pc:docChg chg="addSld modSld">
      <pc:chgData name="Leanne Barnes" userId="S::lbarnes@stnicolastaplow.com::013f9764-7516-4ff1-a0f5-2987d1c36841" providerId="AD" clId="Web-{43C59EE7-DCD6-6EE8-AA06-3E596F41254D}" dt="2026-01-22T15:01:25.642" v="18" actId="20577"/>
      <pc:docMkLst>
        <pc:docMk/>
      </pc:docMkLst>
      <pc:sldChg chg="delSp modSp new">
        <pc:chgData name="Leanne Barnes" userId="S::lbarnes@stnicolastaplow.com::013f9764-7516-4ff1-a0f5-2987d1c36841" providerId="AD" clId="Web-{43C59EE7-DCD6-6EE8-AA06-3E596F41254D}" dt="2026-01-22T15:01:25.642" v="18" actId="20577"/>
        <pc:sldMkLst>
          <pc:docMk/>
          <pc:sldMk cId="2632772901" sldId="296"/>
        </pc:sldMkLst>
        <pc:spChg chg="del">
          <ac:chgData name="Leanne Barnes" userId="S::lbarnes@stnicolastaplow.com::013f9764-7516-4ff1-a0f5-2987d1c36841" providerId="AD" clId="Web-{43C59EE7-DCD6-6EE8-AA06-3E596F41254D}" dt="2026-01-22T15:01:01.266" v="8"/>
          <ac:spMkLst>
            <pc:docMk/>
            <pc:sldMk cId="2632772901" sldId="296"/>
            <ac:spMk id="2" creationId="{CD35E502-6838-9550-7D6B-BB365C6A9987}"/>
          </ac:spMkLst>
        </pc:spChg>
        <pc:spChg chg="mod">
          <ac:chgData name="Leanne Barnes" userId="S::lbarnes@stnicolastaplow.com::013f9764-7516-4ff1-a0f5-2987d1c36841" providerId="AD" clId="Web-{43C59EE7-DCD6-6EE8-AA06-3E596F41254D}" dt="2026-01-22T15:01:25.642" v="18" actId="20577"/>
          <ac:spMkLst>
            <pc:docMk/>
            <pc:sldMk cId="2632772901" sldId="296"/>
            <ac:spMk id="3" creationId="{CDD42A04-F41D-6FFF-7155-BE29F2D6BBD1}"/>
          </ac:spMkLst>
        </pc:spChg>
        <pc:spChg chg="del">
          <ac:chgData name="Leanne Barnes" userId="S::lbarnes@stnicolastaplow.com::013f9764-7516-4ff1-a0f5-2987d1c36841" providerId="AD" clId="Web-{43C59EE7-DCD6-6EE8-AA06-3E596F41254D}" dt="2026-01-22T15:01:03.375" v="9"/>
          <ac:spMkLst>
            <pc:docMk/>
            <pc:sldMk cId="2632772901" sldId="296"/>
            <ac:spMk id="4" creationId="{03400A61-A586-6D86-2B5E-514FC1D0D263}"/>
          </ac:spMkLst>
        </pc:spChg>
      </pc:sldChg>
    </pc:docChg>
  </pc:docChgLst>
  <pc:docChgLst>
    <pc:chgData name="Leanne Barnes" userId="013f9764-7516-4ff1-a0f5-2987d1c36841" providerId="ADAL" clId="{8B2F45C0-2BE1-4168-8B14-28FF9172F4A9}"/>
    <pc:docChg chg="custSel modSld">
      <pc:chgData name="Leanne Barnes" userId="013f9764-7516-4ff1-a0f5-2987d1c36841" providerId="ADAL" clId="{8B2F45C0-2BE1-4168-8B14-28FF9172F4A9}" dt="2026-01-23T09:37:54.504" v="2" actId="20577"/>
      <pc:docMkLst>
        <pc:docMk/>
      </pc:docMkLst>
      <pc:sldChg chg="modSp mod">
        <pc:chgData name="Leanne Barnes" userId="013f9764-7516-4ff1-a0f5-2987d1c36841" providerId="ADAL" clId="{8B2F45C0-2BE1-4168-8B14-28FF9172F4A9}" dt="2026-01-23T09:37:54.504" v="2" actId="20577"/>
        <pc:sldMkLst>
          <pc:docMk/>
          <pc:sldMk cId="2836367210" sldId="257"/>
        </pc:sldMkLst>
        <pc:spChg chg="mod">
          <ac:chgData name="Leanne Barnes" userId="013f9764-7516-4ff1-a0f5-2987d1c36841" providerId="ADAL" clId="{8B2F45C0-2BE1-4168-8B14-28FF9172F4A9}" dt="2026-01-23T09:37:54.504" v="2" actId="20577"/>
          <ac:spMkLst>
            <pc:docMk/>
            <pc:sldMk cId="2836367210" sldId="257"/>
            <ac:spMk id="3" creationId="{3B4A462B-0B8E-4712-B9A5-54602390C9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5490AD-4113-44AA-BBD8-AF26814CC496}" type="datetimeFigureOut">
              <a:rPr lang="en-GB" smtClean="0"/>
              <a:t>23/01/2026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15EB99-E847-4160-86BD-718AA544278C}" type="slidenum">
              <a:rPr lang="en-GB" smtClean="0"/>
              <a:t>‹#›</a:t>
            </a:fld>
            <a:endParaRPr lang="en-GB"/>
          </a:p>
        </p:txBody>
      </p:sp>
    </p:spTree>
    <p:extLst>
      <p:ext uri="{BB962C8B-B14F-4D97-AF65-F5344CB8AC3E}">
        <p14:creationId xmlns:p14="http://schemas.microsoft.com/office/powerpoint/2010/main" val="2214520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15EB99-E847-4160-86BD-718AA544278C}" type="slidenum">
              <a:rPr lang="en-GB" smtClean="0"/>
              <a:t>1</a:t>
            </a:fld>
            <a:endParaRPr lang="en-GB"/>
          </a:p>
        </p:txBody>
      </p:sp>
    </p:spTree>
    <p:extLst>
      <p:ext uri="{BB962C8B-B14F-4D97-AF65-F5344CB8AC3E}">
        <p14:creationId xmlns:p14="http://schemas.microsoft.com/office/powerpoint/2010/main" val="1917056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415EB99-E847-4160-86BD-718AA544278C}" type="slidenum">
              <a:rPr lang="en-GB" smtClean="0"/>
              <a:t>10</a:t>
            </a:fld>
            <a:endParaRPr lang="en-GB"/>
          </a:p>
        </p:txBody>
      </p:sp>
    </p:spTree>
    <p:extLst>
      <p:ext uri="{BB962C8B-B14F-4D97-AF65-F5344CB8AC3E}">
        <p14:creationId xmlns:p14="http://schemas.microsoft.com/office/powerpoint/2010/main" val="184674051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35DAC4-4635-4148-B517-3EAD0383E4D7}" type="datetimeFigureOut">
              <a:rPr lang="en-GB" smtClean="0"/>
              <a:t>23/01/2026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147BDE75-BE60-4BF5-8B8C-2DCFEA61A656}" type="slidenum">
              <a:rPr lang="en-GB" smtClean="0"/>
              <a:t>‹#›</a:t>
            </a:fld>
            <a:endParaRPr lang="en-GB"/>
          </a:p>
        </p:txBody>
      </p:sp>
    </p:spTree>
    <p:extLst>
      <p:ext uri="{BB962C8B-B14F-4D97-AF65-F5344CB8AC3E}">
        <p14:creationId xmlns:p14="http://schemas.microsoft.com/office/powerpoint/2010/main" val="1551950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5DAC4-4635-4148-B517-3EAD0383E4D7}" type="datetimeFigureOut">
              <a:rPr lang="en-GB" smtClean="0"/>
              <a:t>23/01/2026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4274506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9B35DAC4-4635-4148-B517-3EAD0383E4D7}" type="datetimeFigureOut">
              <a:rPr lang="en-GB" smtClean="0"/>
              <a:t>23/01/2026</a:t>
            </a:fld>
            <a:endParaRPr lang="en-GB"/>
          </a:p>
        </p:txBody>
      </p:sp>
      <p:sp>
        <p:nvSpPr>
          <p:cNvPr id="5" name="Footer Placeholder 4"/>
          <p:cNvSpPr>
            <a:spLocks noGrp="1"/>
          </p:cNvSpPr>
          <p:nvPr>
            <p:ph type="ftr" sz="quarter" idx="11"/>
          </p:nvPr>
        </p:nvSpPr>
        <p:spPr>
          <a:xfrm>
            <a:off x="2182708" y="6272784"/>
            <a:ext cx="6327648" cy="365125"/>
          </a:xfrm>
        </p:spPr>
        <p:txBody>
          <a:body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147BDE75-BE60-4BF5-8B8C-2DCFEA61A656}" type="slidenum">
              <a:rPr lang="en-GB" smtClean="0"/>
              <a:t>‹#›</a:t>
            </a:fld>
            <a:endParaRPr lang="en-GB"/>
          </a:p>
        </p:txBody>
      </p:sp>
    </p:spTree>
    <p:extLst>
      <p:ext uri="{BB962C8B-B14F-4D97-AF65-F5344CB8AC3E}">
        <p14:creationId xmlns:p14="http://schemas.microsoft.com/office/powerpoint/2010/main" val="3534315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35DAC4-4635-4148-B517-3EAD0383E4D7}" type="datetimeFigureOut">
              <a:rPr lang="en-GB" smtClean="0"/>
              <a:t>23/01/2026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3383090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5DAC4-4635-4148-B517-3EAD0383E4D7}" type="datetimeFigureOut">
              <a:rPr lang="en-GB" smtClean="0"/>
              <a:t>23/01/2026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2701701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35DAC4-4635-4148-B517-3EAD0383E4D7}" type="datetimeFigureOut">
              <a:rPr lang="en-GB" smtClean="0"/>
              <a:t>23/01/2026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3617684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35DAC4-4635-4148-B517-3EAD0383E4D7}" type="datetimeFigureOut">
              <a:rPr lang="en-GB" smtClean="0"/>
              <a:t>23/01/2026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3972790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35DAC4-4635-4148-B517-3EAD0383E4D7}" type="datetimeFigureOut">
              <a:rPr lang="en-GB" smtClean="0"/>
              <a:t>23/01/2026</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2836847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35DAC4-4635-4148-B517-3EAD0383E4D7}" type="datetimeFigureOut">
              <a:rPr lang="en-GB" smtClean="0"/>
              <a:t>23/01/2026</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2359044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5DAC4-4635-4148-B517-3EAD0383E4D7}" type="datetimeFigureOut">
              <a:rPr lang="en-GB" smtClean="0"/>
              <a:t>23/01/2026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421771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5DAC4-4635-4148-B517-3EAD0383E4D7}" type="datetimeFigureOut">
              <a:rPr lang="en-GB" smtClean="0"/>
              <a:t>23/01/2026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7BDE75-BE60-4BF5-8B8C-2DCFEA61A656}" type="slidenum">
              <a:rPr lang="en-GB" smtClean="0"/>
              <a:t>‹#›</a:t>
            </a:fld>
            <a:endParaRPr lang="en-GB"/>
          </a:p>
        </p:txBody>
      </p:sp>
    </p:spTree>
    <p:extLst>
      <p:ext uri="{BB962C8B-B14F-4D97-AF65-F5344CB8AC3E}">
        <p14:creationId xmlns:p14="http://schemas.microsoft.com/office/powerpoint/2010/main" val="23620885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Headline 50/50 - Whit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D86D932-F3BA-1C7E-A54C-DDBDADBC5962}"/>
              </a:ext>
            </a:extLst>
          </p:cNvPr>
          <p:cNvSpPr>
            <a:spLocks noGrp="1"/>
          </p:cNvSpPr>
          <p:nvPr>
            <p:ph type="pic" sz="quarter" idx="10" hasCustomPrompt="1"/>
          </p:nvPr>
        </p:nvSpPr>
        <p:spPr>
          <a:xfrm>
            <a:off x="6096000" y="0"/>
            <a:ext cx="6096000" cy="6858000"/>
          </a:xfrm>
          <a:prstGeom prst="rect">
            <a:avLst/>
          </a:prstGeom>
        </p:spPr>
        <p:txBody>
          <a:bodyPr/>
          <a:lstStyle>
            <a:lvl1pPr marL="0" indent="0">
              <a:buNone/>
              <a:defRPr>
                <a:solidFill>
                  <a:schemeClr val="bg1"/>
                </a:solidFill>
                <a:latin typeface="Sofia Pro" pitchFamily="2" charset="0"/>
              </a:defRPr>
            </a:lvl1pPr>
          </a:lstStyle>
          <a:p>
            <a:r>
              <a:rPr lang="en-US"/>
              <a:t>Click to add picture</a:t>
            </a:r>
          </a:p>
        </p:txBody>
      </p:sp>
      <p:sp>
        <p:nvSpPr>
          <p:cNvPr id="6" name="Text Placeholder 3">
            <a:extLst>
              <a:ext uri="{FF2B5EF4-FFF2-40B4-BE49-F238E27FC236}">
                <a16:creationId xmlns:a16="http://schemas.microsoft.com/office/drawing/2014/main" id="{9D608EF1-471E-E668-C65C-09C5007020FC}"/>
              </a:ext>
            </a:extLst>
          </p:cNvPr>
          <p:cNvSpPr>
            <a:spLocks noGrp="1"/>
          </p:cNvSpPr>
          <p:nvPr>
            <p:ph type="body" sz="quarter" idx="11" hasCustomPrompt="1"/>
          </p:nvPr>
        </p:nvSpPr>
        <p:spPr>
          <a:xfrm>
            <a:off x="566804" y="1097179"/>
            <a:ext cx="4803111" cy="3166814"/>
          </a:xfrm>
          <a:prstGeom prst="rect">
            <a:avLst/>
          </a:prstGeom>
        </p:spPr>
        <p:txBody>
          <a:bodyPr/>
          <a:lstStyle>
            <a:lvl1pPr marL="0" indent="0">
              <a:buNone/>
              <a:defRPr sz="5000" b="1" i="0">
                <a:solidFill>
                  <a:srgbClr val="363532"/>
                </a:solidFill>
                <a:latin typeface="Calibri" panose="020F0502020204030204" pitchFamily="34" charset="0"/>
                <a:cs typeface="Calibri" panose="020F0502020204030204" pitchFamily="34" charset="0"/>
              </a:defRPr>
            </a:lvl1pPr>
          </a:lstStyle>
          <a:p>
            <a:pPr lvl="0"/>
            <a:r>
              <a:rPr lang="en-GB"/>
              <a:t>Lorem ipsum </a:t>
            </a:r>
            <a:r>
              <a:rPr lang="en-GB" err="1"/>
              <a:t>dolor</a:t>
            </a:r>
            <a:r>
              <a:rPr lang="en-GB"/>
              <a:t> sit </a:t>
            </a:r>
            <a:r>
              <a:rPr lang="en-GB" err="1"/>
              <a:t>amet</a:t>
            </a:r>
            <a:r>
              <a:rPr lang="en-GB"/>
              <a:t>, </a:t>
            </a:r>
            <a:r>
              <a:rPr lang="en-GB" err="1"/>
              <a:t>consectetur</a:t>
            </a:r>
            <a:r>
              <a:rPr lang="en-GB"/>
              <a:t> </a:t>
            </a:r>
            <a:r>
              <a:rPr lang="en-GB" err="1"/>
              <a:t>adipscing</a:t>
            </a:r>
            <a:r>
              <a:rPr lang="en-GB"/>
              <a:t> </a:t>
            </a:r>
            <a:r>
              <a:rPr lang="en-GB" err="1"/>
              <a:t>elit</a:t>
            </a:r>
            <a:endParaRPr lang="en-US"/>
          </a:p>
        </p:txBody>
      </p:sp>
      <p:sp>
        <p:nvSpPr>
          <p:cNvPr id="11" name="Picture Placeholder 10">
            <a:extLst>
              <a:ext uri="{FF2B5EF4-FFF2-40B4-BE49-F238E27FC236}">
                <a16:creationId xmlns:a16="http://schemas.microsoft.com/office/drawing/2014/main" id="{88F44F43-C5E2-EF41-8CFD-8AE10972C863}"/>
              </a:ext>
            </a:extLst>
          </p:cNvPr>
          <p:cNvSpPr>
            <a:spLocks noGrp="1"/>
          </p:cNvSpPr>
          <p:nvPr>
            <p:ph type="pic" sz="quarter" idx="12" hasCustomPrompt="1"/>
          </p:nvPr>
        </p:nvSpPr>
        <p:spPr>
          <a:xfrm>
            <a:off x="677250" y="4263993"/>
            <a:ext cx="1439863" cy="107950"/>
          </a:xfrm>
          <a:prstGeom prst="rect">
            <a:avLst/>
          </a:prstGeom>
          <a:solidFill>
            <a:srgbClr val="40A6E6"/>
          </a:solidFill>
        </p:spPr>
        <p:txBody>
          <a:bodyPr/>
          <a:lstStyle>
            <a:lvl1pPr marL="0" indent="0" algn="ctr">
              <a:lnSpc>
                <a:spcPct val="50000"/>
              </a:lnSpc>
              <a:buNone/>
              <a:defRPr sz="800">
                <a:solidFill>
                  <a:srgbClr val="40A6E6"/>
                </a:solidFill>
                <a:latin typeface="Sofia Pro" pitchFamily="2" charset="0"/>
              </a:defRPr>
            </a:lvl1pPr>
          </a:lstStyle>
          <a:p>
            <a:r>
              <a:rPr lang="en-US"/>
              <a:t>Reposition Bar</a:t>
            </a:r>
          </a:p>
        </p:txBody>
      </p:sp>
    </p:spTree>
    <p:extLst>
      <p:ext uri="{BB962C8B-B14F-4D97-AF65-F5344CB8AC3E}">
        <p14:creationId xmlns:p14="http://schemas.microsoft.com/office/powerpoint/2010/main" val="3970677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9B35DAC4-4635-4148-B517-3EAD0383E4D7}" type="datetimeFigureOut">
              <a:rPr lang="en-GB" smtClean="0"/>
              <a:t>23/01/2026</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4">
                <a:duotone>
                  <a:schemeClr val="accent1">
                    <a:shade val="45000"/>
                    <a:satMod val="135000"/>
                  </a:schemeClr>
                  <a:prstClr val="white"/>
                </a:duotone>
                <a:extLst>
                  <a:ext uri="{BEBA8EAE-BF5A-486C-A8C5-ECC9F3942E4B}">
                    <a14:imgProps xmlns:a14="http://schemas.microsoft.com/office/drawing/2010/main">
                      <a14:imgLayer r:embed="rId1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147BDE75-BE60-4BF5-8B8C-2DCFEA61A656}" type="slidenum">
              <a:rPr lang="en-GB" smtClean="0"/>
              <a:t>‹#›</a:t>
            </a:fld>
            <a:endParaRPr lang="en-GB"/>
          </a:p>
        </p:txBody>
      </p:sp>
    </p:spTree>
    <p:extLst>
      <p:ext uri="{BB962C8B-B14F-4D97-AF65-F5344CB8AC3E}">
        <p14:creationId xmlns:p14="http://schemas.microsoft.com/office/powerpoint/2010/main" val="352753764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7" r:id="rId12"/>
  </p:sldLayoutIdLst>
  <p:txStyles>
    <p:titleStyle>
      <a:lvl1pPr algn="l" defTabSz="914400" rtl="0" eaLnBrk="1" latinLnBrk="0" hangingPunct="1">
        <a:lnSpc>
          <a:spcPct val="90000"/>
        </a:lnSpc>
        <a:spcBef>
          <a:spcPct val="0"/>
        </a:spcBef>
        <a:buNone/>
        <a:defRPr sz="5400" kern="1200" cap="all" baseline="0">
          <a:blipFill>
            <a:blip r:embed="rId16">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uftoncourt.org.uk/parent-s-hub" TargetMode="Externa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hyperlink" Target="https://www.timestables.co.uk/multiplication-tables-check/"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3D25154-9EF7-4C33-9AAC-7B3BE089F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C40B949C-94CD-418D-95FD-A96269C321CF}"/>
              </a:ext>
            </a:extLst>
          </p:cNvPr>
          <p:cNvSpPr>
            <a:spLocks noGrp="1"/>
          </p:cNvSpPr>
          <p:nvPr>
            <p:ph type="ctrTitle"/>
          </p:nvPr>
        </p:nvSpPr>
        <p:spPr>
          <a:xfrm>
            <a:off x="1051560" y="643468"/>
            <a:ext cx="9966960" cy="3592432"/>
          </a:xfrm>
          <a:solidFill>
            <a:schemeClr val="bg1"/>
          </a:solidFill>
        </p:spPr>
        <p:txBody>
          <a:bodyPr>
            <a:normAutofit fontScale="90000"/>
          </a:bodyPr>
          <a:lstStyle/>
          <a:p>
            <a:r>
              <a:rPr lang="en-GB" dirty="0">
                <a:latin typeface="Twinkl Cursive Looped" panose="02000000000000000000" pitchFamily="2" charset="0"/>
              </a:rPr>
              <a:t>Year 4 Residential Trip</a:t>
            </a:r>
          </a:p>
        </p:txBody>
      </p:sp>
      <p:sp>
        <p:nvSpPr>
          <p:cNvPr id="10" name="Rectangle 9">
            <a:extLst>
              <a:ext uri="{FF2B5EF4-FFF2-40B4-BE49-F238E27FC236}">
                <a16:creationId xmlns:a16="http://schemas.microsoft.com/office/drawing/2014/main" id="{1604E8C0-C927-4C06-A96A-BF3323BA7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2000"/>
            <a:ext cx="12192000" cy="2295831"/>
          </a:xfrm>
          <a:prstGeom prst="rect">
            <a:avLst/>
          </a:prstGeom>
          <a:blipFill dpi="0" rotWithShape="1">
            <a:blip r:embed="rId3">
              <a:alphaModFix amt="85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C866BB15-5BF3-4D05-9421-5C556DB5D97C}"/>
              </a:ext>
            </a:extLst>
          </p:cNvPr>
          <p:cNvSpPr>
            <a:spLocks noGrp="1"/>
          </p:cNvSpPr>
          <p:nvPr>
            <p:ph type="subTitle" idx="1"/>
          </p:nvPr>
        </p:nvSpPr>
        <p:spPr>
          <a:xfrm>
            <a:off x="1069848" y="4913336"/>
            <a:ext cx="7891272" cy="1069848"/>
          </a:xfrm>
        </p:spPr>
        <p:txBody>
          <a:bodyPr>
            <a:normAutofit/>
          </a:bodyPr>
          <a:lstStyle/>
          <a:p>
            <a:r>
              <a:rPr lang="en-GB" sz="4400" dirty="0">
                <a:solidFill>
                  <a:srgbClr val="000000"/>
                </a:solidFill>
                <a:latin typeface="Twinkl Cursive Looped" panose="02000000000000000000" pitchFamily="2" charset="0"/>
              </a:rPr>
              <a:t>Ufton Court</a:t>
            </a:r>
          </a:p>
        </p:txBody>
      </p:sp>
      <p:grpSp>
        <p:nvGrpSpPr>
          <p:cNvPr id="12" name="Group 11">
            <a:extLst>
              <a:ext uri="{FF2B5EF4-FFF2-40B4-BE49-F238E27FC236}">
                <a16:creationId xmlns:a16="http://schemas.microsoft.com/office/drawing/2014/main" id="{9DCECFD5-4C30-4892-9FF0-540E17955A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45590" y="5111496"/>
            <a:ext cx="1080904" cy="1080902"/>
            <a:chOff x="10245590" y="5111496"/>
            <a:chExt cx="1080904" cy="1080902"/>
          </a:xfrm>
        </p:grpSpPr>
        <p:sp>
          <p:nvSpPr>
            <p:cNvPr id="13" name="Oval 12">
              <a:extLst>
                <a:ext uri="{FF2B5EF4-FFF2-40B4-BE49-F238E27FC236}">
                  <a16:creationId xmlns:a16="http://schemas.microsoft.com/office/drawing/2014/main" id="{95C67F70-EAFE-425C-8422-591620A96D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5590" y="5111496"/>
              <a:ext cx="1080904" cy="1080902"/>
            </a:xfrm>
            <a:prstGeom prst="ellipse">
              <a:avLst/>
            </a:prstGeom>
            <a:blipFill dpi="0" rotWithShape="1">
              <a:blip r:embed="rId4">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4" name="Oval 13">
              <a:extLst>
                <a:ext uri="{FF2B5EF4-FFF2-40B4-BE49-F238E27FC236}">
                  <a16:creationId xmlns:a16="http://schemas.microsoft.com/office/drawing/2014/main" id="{D47FA16B-C217-4D91-84EA-5B0846BDDA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53681" y="5219586"/>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005686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5D313-8015-4D47-9A74-BA743BE7997B}"/>
              </a:ext>
            </a:extLst>
          </p:cNvPr>
          <p:cNvSpPr>
            <a:spLocks noGrp="1"/>
          </p:cNvSpPr>
          <p:nvPr>
            <p:ph type="title"/>
          </p:nvPr>
        </p:nvSpPr>
        <p:spPr/>
        <p:txBody>
          <a:bodyPr>
            <a:normAutofit/>
          </a:bodyPr>
          <a:lstStyle/>
          <a:p>
            <a:r>
              <a:rPr lang="en-GB" sz="4400" dirty="0">
                <a:latin typeface="Twinkl Cursive Looped" panose="02000000000000000000" pitchFamily="2" charset="0"/>
              </a:rPr>
              <a:t>When and where?</a:t>
            </a:r>
          </a:p>
        </p:txBody>
      </p:sp>
      <p:sp>
        <p:nvSpPr>
          <p:cNvPr id="3" name="Content Placeholder 2">
            <a:extLst>
              <a:ext uri="{FF2B5EF4-FFF2-40B4-BE49-F238E27FC236}">
                <a16:creationId xmlns:a16="http://schemas.microsoft.com/office/drawing/2014/main" id="{3B4A462B-0B8E-4712-B9A5-54602390C90D}"/>
              </a:ext>
            </a:extLst>
          </p:cNvPr>
          <p:cNvSpPr>
            <a:spLocks noGrp="1"/>
          </p:cNvSpPr>
          <p:nvPr>
            <p:ph idx="1"/>
          </p:nvPr>
        </p:nvSpPr>
        <p:spPr/>
        <p:txBody>
          <a:bodyPr vert="horz" lIns="91440" tIns="45720" rIns="91440" bIns="45720" rtlCol="0" anchor="t">
            <a:normAutofit fontScale="92500"/>
          </a:bodyPr>
          <a:lstStyle/>
          <a:p>
            <a:pPr marL="0" indent="0">
              <a:buNone/>
            </a:pPr>
            <a:r>
              <a:rPr lang="en-GB" sz="2400" b="1" dirty="0">
                <a:latin typeface="Twinkl Cursive Looped"/>
              </a:rPr>
              <a:t>Thursday 12</a:t>
            </a:r>
            <a:r>
              <a:rPr lang="en-GB" sz="2400" b="1" baseline="30000" dirty="0">
                <a:latin typeface="Twinkl Cursive Looped"/>
              </a:rPr>
              <a:t>th</a:t>
            </a:r>
            <a:r>
              <a:rPr lang="en-GB" sz="2400" b="1" dirty="0">
                <a:latin typeface="Twinkl Cursive Looped"/>
              </a:rPr>
              <a:t> March 2026, returning Friday 13</a:t>
            </a:r>
            <a:r>
              <a:rPr lang="en-GB" sz="2400" b="1" baseline="30000" dirty="0">
                <a:latin typeface="Twinkl Cursive Looped"/>
              </a:rPr>
              <a:t>th</a:t>
            </a:r>
            <a:r>
              <a:rPr lang="en-GB" sz="2400" b="1" dirty="0">
                <a:latin typeface="Twinkl Cursive Looped"/>
              </a:rPr>
              <a:t> </a:t>
            </a:r>
            <a:r>
              <a:rPr lang="en-GB" sz="2400" b="1">
                <a:latin typeface="Twinkl Cursive Looped"/>
              </a:rPr>
              <a:t>March 2026.</a:t>
            </a:r>
            <a:endParaRPr lang="en-GB" sz="2400" b="1" dirty="0">
              <a:latin typeface="Twinkl Cursive Looped"/>
            </a:endParaRPr>
          </a:p>
          <a:p>
            <a:pPr marL="0" indent="0">
              <a:buNone/>
            </a:pPr>
            <a:endParaRPr lang="en-GB" sz="2400" b="1" dirty="0">
              <a:latin typeface="Twinkl Cursive Looped" panose="02000000000000000000" pitchFamily="2" charset="0"/>
            </a:endParaRPr>
          </a:p>
          <a:p>
            <a:pPr marL="0" indent="0">
              <a:buNone/>
            </a:pPr>
            <a:r>
              <a:rPr lang="en-GB" sz="2400" b="1" dirty="0">
                <a:latin typeface="Twinkl Cursive Looped" panose="02000000000000000000" pitchFamily="2" charset="0"/>
              </a:rPr>
              <a:t>Ufton Court,  Reading, Berkshire</a:t>
            </a:r>
          </a:p>
          <a:p>
            <a:pPr marL="0" indent="0">
              <a:buNone/>
            </a:pPr>
            <a:r>
              <a:rPr lang="en-GB" sz="2400" dirty="0">
                <a:latin typeface="Twinkl Cursive Looped"/>
              </a:rPr>
              <a:t>Ufton Court is approximately a 40 minute drive from Taplow.</a:t>
            </a:r>
          </a:p>
          <a:p>
            <a:pPr marL="0" indent="0">
              <a:buNone/>
            </a:pPr>
            <a:endParaRPr lang="en-GB" sz="2400" dirty="0">
              <a:latin typeface="Twinkl Cursive Looped" panose="02000000000000000000" pitchFamily="2" charset="0"/>
            </a:endParaRPr>
          </a:p>
          <a:p>
            <a:pPr marL="0" indent="0">
              <a:buNone/>
            </a:pPr>
            <a:r>
              <a:rPr lang="en-GB" sz="2400" dirty="0">
                <a:latin typeface="Twinkl Cursive Looped"/>
              </a:rPr>
              <a:t>Children and their luggage should be dropped off at school at the normal time. </a:t>
            </a:r>
          </a:p>
          <a:p>
            <a:pPr marL="0" indent="0">
              <a:buNone/>
            </a:pPr>
            <a:r>
              <a:rPr lang="en-GB" sz="2400" dirty="0">
                <a:latin typeface="Twinkl Cursive Looped" panose="02000000000000000000" pitchFamily="2" charset="0"/>
              </a:rPr>
              <a:t>You are welcome to wait by the school gates to wave off your child.</a:t>
            </a:r>
          </a:p>
          <a:p>
            <a:pPr marL="0" indent="0">
              <a:buNone/>
            </a:pPr>
            <a:endParaRPr lang="en-GB" sz="2400" dirty="0">
              <a:latin typeface="Twinkl Cursive Looped" panose="02000000000000000000" pitchFamily="2" charset="0"/>
            </a:endParaRPr>
          </a:p>
          <a:p>
            <a:pPr marL="0" indent="0">
              <a:buNone/>
            </a:pPr>
            <a:r>
              <a:rPr lang="en-GB" sz="2400" dirty="0">
                <a:latin typeface="Twinkl Cursive Looped" panose="02000000000000000000" pitchFamily="2" charset="0"/>
              </a:rPr>
              <a:t>Pick up on the Friday is at the usual time of 3.20pm.</a:t>
            </a:r>
          </a:p>
          <a:p>
            <a:pPr marL="0" indent="0">
              <a:buNone/>
            </a:pPr>
            <a:endParaRPr lang="en-GB" sz="2400" dirty="0">
              <a:latin typeface="Twinkl Cursive Looped" panose="02000000000000000000" pitchFamily="2" charset="0"/>
            </a:endParaRPr>
          </a:p>
          <a:p>
            <a:pPr marL="0" indent="0">
              <a:buNone/>
            </a:pPr>
            <a:endParaRPr lang="en-GB" sz="2400" dirty="0">
              <a:latin typeface="Twinkl Cursive Looped" panose="02000000000000000000" pitchFamily="2" charset="0"/>
            </a:endParaRPr>
          </a:p>
        </p:txBody>
      </p:sp>
    </p:spTree>
    <p:extLst>
      <p:ext uri="{BB962C8B-B14F-4D97-AF65-F5344CB8AC3E}">
        <p14:creationId xmlns:p14="http://schemas.microsoft.com/office/powerpoint/2010/main" val="283636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CE8B8-AF6D-4D92-B2D5-69FCF6AD6895}"/>
              </a:ext>
            </a:extLst>
          </p:cNvPr>
          <p:cNvSpPr>
            <a:spLocks noGrp="1"/>
          </p:cNvSpPr>
          <p:nvPr>
            <p:ph type="title"/>
          </p:nvPr>
        </p:nvSpPr>
        <p:spPr/>
        <p:txBody>
          <a:bodyPr/>
          <a:lstStyle/>
          <a:p>
            <a:r>
              <a:rPr lang="en-GB" b="1" dirty="0">
                <a:latin typeface="Twinkl Cursive Looped" panose="02000000000000000000" pitchFamily="2" charset="0"/>
              </a:rPr>
              <a:t>Contact Information:</a:t>
            </a:r>
          </a:p>
        </p:txBody>
      </p:sp>
      <p:sp>
        <p:nvSpPr>
          <p:cNvPr id="3" name="Content Placeholder 2">
            <a:extLst>
              <a:ext uri="{FF2B5EF4-FFF2-40B4-BE49-F238E27FC236}">
                <a16:creationId xmlns:a16="http://schemas.microsoft.com/office/drawing/2014/main" id="{79655AE5-32BC-43A6-BBCC-F643E7DA93E9}"/>
              </a:ext>
            </a:extLst>
          </p:cNvPr>
          <p:cNvSpPr>
            <a:spLocks noGrp="1"/>
          </p:cNvSpPr>
          <p:nvPr>
            <p:ph idx="1"/>
          </p:nvPr>
        </p:nvSpPr>
        <p:spPr/>
        <p:txBody>
          <a:bodyPr>
            <a:normAutofit/>
          </a:bodyPr>
          <a:lstStyle/>
          <a:p>
            <a:r>
              <a:rPr lang="en-GB" sz="4400" dirty="0">
                <a:latin typeface="Twinkl Cursive Looped" panose="02000000000000000000" pitchFamily="2" charset="0"/>
              </a:rPr>
              <a:t>During normal school hours, please contact the school office</a:t>
            </a:r>
          </a:p>
          <a:p>
            <a:r>
              <a:rPr lang="en-GB" sz="4400" dirty="0">
                <a:latin typeface="Twinkl Cursive Looped" panose="02000000000000000000" pitchFamily="2" charset="0"/>
              </a:rPr>
              <a:t>Out of hours, a mobile number will be made available for any emergencies</a:t>
            </a:r>
          </a:p>
        </p:txBody>
      </p:sp>
    </p:spTree>
    <p:extLst>
      <p:ext uri="{BB962C8B-B14F-4D97-AF65-F5344CB8AC3E}">
        <p14:creationId xmlns:p14="http://schemas.microsoft.com/office/powerpoint/2010/main" val="3006351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C907F-3D0A-4047-BD27-68BAE79312F0}"/>
              </a:ext>
            </a:extLst>
          </p:cNvPr>
          <p:cNvSpPr>
            <a:spLocks noGrp="1"/>
          </p:cNvSpPr>
          <p:nvPr>
            <p:ph type="title"/>
          </p:nvPr>
        </p:nvSpPr>
        <p:spPr/>
        <p:txBody>
          <a:bodyPr>
            <a:normAutofit/>
          </a:bodyPr>
          <a:lstStyle/>
          <a:p>
            <a:pPr algn="ctr"/>
            <a:r>
              <a:rPr lang="en-GB" sz="8800" b="1" dirty="0">
                <a:latin typeface="Twinkl Cursive Looped" panose="02000000000000000000" pitchFamily="2" charset="0"/>
              </a:rPr>
              <a:t>BEFORE THE TRIP</a:t>
            </a:r>
          </a:p>
        </p:txBody>
      </p:sp>
      <p:sp>
        <p:nvSpPr>
          <p:cNvPr id="3" name="Content Placeholder 2">
            <a:extLst>
              <a:ext uri="{FF2B5EF4-FFF2-40B4-BE49-F238E27FC236}">
                <a16:creationId xmlns:a16="http://schemas.microsoft.com/office/drawing/2014/main" id="{230980CD-3DDD-4163-AA81-BE6A9DB09D6E}"/>
              </a:ext>
            </a:extLst>
          </p:cNvPr>
          <p:cNvSpPr>
            <a:spLocks noGrp="1"/>
          </p:cNvSpPr>
          <p:nvPr>
            <p:ph idx="1"/>
          </p:nvPr>
        </p:nvSpPr>
        <p:spPr/>
        <p:txBody>
          <a:bodyPr>
            <a:normAutofit/>
          </a:bodyPr>
          <a:lstStyle/>
          <a:p>
            <a:r>
              <a:rPr lang="en-GB" sz="3600" dirty="0">
                <a:latin typeface="Twinkl Cursive Looped" panose="02000000000000000000" pitchFamily="2" charset="0"/>
              </a:rPr>
              <a:t>Please ensure that your child can complete their own self care routines (brushing teeth, hair, washing etc).</a:t>
            </a:r>
          </a:p>
          <a:p>
            <a:r>
              <a:rPr lang="en-GB" sz="3600" dirty="0">
                <a:latin typeface="Twinkl Cursive Looped" panose="02000000000000000000" pitchFamily="2" charset="0"/>
              </a:rPr>
              <a:t>Please make sure that your child knows how to make a bed.</a:t>
            </a:r>
          </a:p>
          <a:p>
            <a:r>
              <a:rPr lang="en-GB" sz="3600" dirty="0">
                <a:latin typeface="Twinkl Cursive Looped" panose="02000000000000000000" pitchFamily="2" charset="0"/>
              </a:rPr>
              <a:t>Please ensure that children are able to settle themselves independently for bedtime.</a:t>
            </a:r>
          </a:p>
        </p:txBody>
      </p:sp>
    </p:spTree>
    <p:extLst>
      <p:ext uri="{BB962C8B-B14F-4D97-AF65-F5344CB8AC3E}">
        <p14:creationId xmlns:p14="http://schemas.microsoft.com/office/powerpoint/2010/main" val="2898563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5C6D2C8D-39A1-D62A-9D0D-A82F907AAC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1085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C711CFE-B81B-8B77-7D5B-B498236EC734}"/>
              </a:ext>
            </a:extLst>
          </p:cNvPr>
          <p:cNvSpPr>
            <a:spLocks noGrp="1"/>
          </p:cNvSpPr>
          <p:nvPr>
            <p:ph type="ctrTitle"/>
          </p:nvPr>
        </p:nvSpPr>
        <p:spPr>
          <a:xfrm>
            <a:off x="0" y="2654274"/>
            <a:ext cx="10610850" cy="1955138"/>
          </a:xfrm>
        </p:spPr>
        <p:txBody>
          <a:bodyPr>
            <a:normAutofit fontScale="90000"/>
          </a:bodyPr>
          <a:lstStyle/>
          <a:p>
            <a:r>
              <a:rPr lang="en-GB" b="1" dirty="0">
                <a:solidFill>
                  <a:schemeClr val="bg1"/>
                </a:solidFill>
              </a:rPr>
              <a:t>Welcoming you to Ufton Court</a:t>
            </a:r>
          </a:p>
        </p:txBody>
      </p:sp>
      <p:pic>
        <p:nvPicPr>
          <p:cNvPr id="4" name="Picture 3">
            <a:extLst>
              <a:ext uri="{FF2B5EF4-FFF2-40B4-BE49-F238E27FC236}">
                <a16:creationId xmlns:a16="http://schemas.microsoft.com/office/drawing/2014/main" id="{1B0F138D-2CAA-F60B-63AC-A055AF05EB3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5758" y="215474"/>
            <a:ext cx="1124599" cy="1267143"/>
          </a:xfrm>
          <a:prstGeom prst="rect">
            <a:avLst/>
          </a:prstGeom>
          <a:noFill/>
          <a:ln>
            <a:noFill/>
          </a:ln>
        </p:spPr>
      </p:pic>
      <p:sp>
        <p:nvSpPr>
          <p:cNvPr id="27" name="TextBox 26">
            <a:extLst>
              <a:ext uri="{FF2B5EF4-FFF2-40B4-BE49-F238E27FC236}">
                <a16:creationId xmlns:a16="http://schemas.microsoft.com/office/drawing/2014/main" id="{125DBB05-DFA0-9EB5-A323-2260351DA448}"/>
              </a:ext>
            </a:extLst>
          </p:cNvPr>
          <p:cNvSpPr txBox="1"/>
          <p:nvPr/>
        </p:nvSpPr>
        <p:spPr>
          <a:xfrm>
            <a:off x="0" y="6611779"/>
            <a:ext cx="9944424" cy="246221"/>
          </a:xfrm>
          <a:prstGeom prst="rect">
            <a:avLst/>
          </a:prstGeom>
          <a:noFill/>
        </p:spPr>
        <p:txBody>
          <a:bodyPr wrap="square">
            <a:spAutoFit/>
          </a:bodyPr>
          <a:lstStyle/>
          <a:p>
            <a:r>
              <a:rPr lang="en-GB" sz="1000" b="1" dirty="0">
                <a:solidFill>
                  <a:schemeClr val="bg1"/>
                </a:solidFill>
              </a:rPr>
              <a:t>Ufton Court, Green Lane, Ufton Nervet, Reading, RG7 4HD | Phone: 0118 983 2099 | uftoncourt.org.uk | Charity Number 1116659</a:t>
            </a:r>
          </a:p>
        </p:txBody>
      </p:sp>
    </p:spTree>
    <p:extLst>
      <p:ext uri="{BB962C8B-B14F-4D97-AF65-F5344CB8AC3E}">
        <p14:creationId xmlns:p14="http://schemas.microsoft.com/office/powerpoint/2010/main" val="3406384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8459E2-ECFA-3319-2C73-3E51BB232E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9125" y="215474"/>
            <a:ext cx="1124599" cy="1267143"/>
          </a:xfrm>
          <a:prstGeom prst="rect">
            <a:avLst/>
          </a:prstGeom>
          <a:noFill/>
          <a:ln>
            <a:noFill/>
          </a:ln>
        </p:spPr>
      </p:pic>
      <p:pic>
        <p:nvPicPr>
          <p:cNvPr id="11" name="Picture 10">
            <a:extLst>
              <a:ext uri="{FF2B5EF4-FFF2-40B4-BE49-F238E27FC236}">
                <a16:creationId xmlns:a16="http://schemas.microsoft.com/office/drawing/2014/main" id="{E76B96F8-3EA6-9CE0-5463-47A5C36E5D71}"/>
              </a:ext>
            </a:extLst>
          </p:cNvPr>
          <p:cNvPicPr>
            <a:picLocks noChangeAspect="1"/>
          </p:cNvPicPr>
          <p:nvPr/>
        </p:nvPicPr>
        <p:blipFill rotWithShape="1">
          <a:blip r:embed="rId3">
            <a:extLst>
              <a:ext uri="{28A0092B-C50C-407E-A947-70E740481C1C}">
                <a14:useLocalDpi xmlns:a14="http://schemas.microsoft.com/office/drawing/2010/main" val="0"/>
              </a:ext>
            </a:extLst>
          </a:blip>
          <a:srcRect l="48791" t="13695" b="1841"/>
          <a:stretch/>
        </p:blipFill>
        <p:spPr>
          <a:xfrm rot="5400000">
            <a:off x="-2496036" y="2562063"/>
            <a:ext cx="6857997" cy="1733875"/>
          </a:xfrm>
          <a:prstGeom prst="rect">
            <a:avLst/>
          </a:prstGeom>
        </p:spPr>
      </p:pic>
      <p:sp>
        <p:nvSpPr>
          <p:cNvPr id="13" name="TextBox 12">
            <a:extLst>
              <a:ext uri="{FF2B5EF4-FFF2-40B4-BE49-F238E27FC236}">
                <a16:creationId xmlns:a16="http://schemas.microsoft.com/office/drawing/2014/main" id="{EE2F5590-8192-BC7A-FA8E-4745551FBD50}"/>
              </a:ext>
            </a:extLst>
          </p:cNvPr>
          <p:cNvSpPr txBox="1"/>
          <p:nvPr/>
        </p:nvSpPr>
        <p:spPr>
          <a:xfrm>
            <a:off x="1514475" y="215474"/>
            <a:ext cx="8382000" cy="1015663"/>
          </a:xfrm>
          <a:prstGeom prst="rect">
            <a:avLst/>
          </a:prstGeom>
          <a:noFill/>
        </p:spPr>
        <p:txBody>
          <a:bodyPr wrap="square" rtlCol="0">
            <a:spAutoFit/>
          </a:bodyPr>
          <a:lstStyle/>
          <a:p>
            <a:r>
              <a:rPr lang="en-GB" sz="6000" b="1" dirty="0">
                <a:solidFill>
                  <a:srgbClr val="002060"/>
                </a:solidFill>
                <a:latin typeface="+mj-lt"/>
              </a:rPr>
              <a:t>Welcome to Ufton</a:t>
            </a:r>
          </a:p>
        </p:txBody>
      </p:sp>
      <p:sp>
        <p:nvSpPr>
          <p:cNvPr id="15" name="TextBox 14">
            <a:extLst>
              <a:ext uri="{FF2B5EF4-FFF2-40B4-BE49-F238E27FC236}">
                <a16:creationId xmlns:a16="http://schemas.microsoft.com/office/drawing/2014/main" id="{019E1860-11C5-FDDB-CE84-1AF7049BF543}"/>
              </a:ext>
            </a:extLst>
          </p:cNvPr>
          <p:cNvSpPr txBox="1"/>
          <p:nvPr/>
        </p:nvSpPr>
        <p:spPr>
          <a:xfrm>
            <a:off x="1514475" y="1385789"/>
            <a:ext cx="9163050" cy="1046440"/>
          </a:xfrm>
          <a:prstGeom prst="rect">
            <a:avLst/>
          </a:prstGeom>
          <a:noFill/>
        </p:spPr>
        <p:txBody>
          <a:bodyPr wrap="square">
            <a:spAutoFit/>
          </a:bodyPr>
          <a:lstStyle/>
          <a:p>
            <a:pPr algn="ctr" fontAlgn="base"/>
            <a:endParaRPr lang="en-GB" sz="1600" b="0" i="0" dirty="0">
              <a:effectLst/>
              <a:latin typeface="Century Gothic" panose="020B0502020202020204" pitchFamily="34" charset="0"/>
            </a:endParaRPr>
          </a:p>
          <a:p>
            <a:pPr algn="ctr" fontAlgn="base"/>
            <a:r>
              <a:rPr lang="en-GB" sz="1600" b="0" i="0" dirty="0">
                <a:effectLst/>
                <a:latin typeface="Century Gothic" panose="020B0502020202020204" pitchFamily="34" charset="0"/>
              </a:rPr>
              <a:t>Our 40 acre site in Berkshire includes ancient woodland, a Viking long ship, Celtic settlement, medieval ponds and Tudor Manor House complete with secret priest holes.</a:t>
            </a:r>
          </a:p>
          <a:p>
            <a:pPr algn="ctr" fontAlgn="base"/>
            <a:r>
              <a:rPr lang="en-GB" sz="1400" b="0" i="0" dirty="0">
                <a:solidFill>
                  <a:srgbClr val="FFFFFF"/>
                </a:solidFill>
                <a:effectLst/>
              </a:rPr>
              <a:t>s a</a:t>
            </a:r>
            <a:endParaRPr lang="en-GB" sz="1400" b="0" i="0" dirty="0">
              <a:effectLst/>
            </a:endParaRPr>
          </a:p>
        </p:txBody>
      </p:sp>
      <p:pic>
        <p:nvPicPr>
          <p:cNvPr id="1026" name="Picture 2">
            <a:extLst>
              <a:ext uri="{FF2B5EF4-FFF2-40B4-BE49-F238E27FC236}">
                <a16:creationId xmlns:a16="http://schemas.microsoft.com/office/drawing/2014/main" id="{36CB81C6-F26F-6F2B-F8C3-D0313723AB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3645" y="2304789"/>
            <a:ext cx="5611660" cy="420874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Ufton History - Iron Age">
            <a:extLst>
              <a:ext uri="{FF2B5EF4-FFF2-40B4-BE49-F238E27FC236}">
                <a16:creationId xmlns:a16="http://schemas.microsoft.com/office/drawing/2014/main" id="{8BAF7B24-92F6-982B-95E3-B7E318E880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7746" y="2769226"/>
            <a:ext cx="2813385" cy="18698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Ufton History - Vikings">
            <a:extLst>
              <a:ext uri="{FF2B5EF4-FFF2-40B4-BE49-F238E27FC236}">
                <a16:creationId xmlns:a16="http://schemas.microsoft.com/office/drawing/2014/main" id="{98357E62-C2A8-9AAC-B643-0DBAEFBC21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41053" y="4209669"/>
            <a:ext cx="2813385" cy="1878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0713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AE0FF4-BDA1-FCFB-9FCD-202C135F3C70}"/>
              </a:ext>
            </a:extLst>
          </p:cNvPr>
          <p:cNvSpPr txBox="1"/>
          <p:nvPr/>
        </p:nvSpPr>
        <p:spPr>
          <a:xfrm>
            <a:off x="1799901" y="6611779"/>
            <a:ext cx="9944424" cy="246221"/>
          </a:xfrm>
          <a:prstGeom prst="rect">
            <a:avLst/>
          </a:prstGeom>
          <a:noFill/>
        </p:spPr>
        <p:txBody>
          <a:bodyPr wrap="square">
            <a:spAutoFit/>
          </a:bodyPr>
          <a:lstStyle/>
          <a:p>
            <a:r>
              <a:rPr lang="en-GB" sz="1000" b="1" dirty="0">
                <a:solidFill>
                  <a:srgbClr val="002060"/>
                </a:solidFill>
              </a:rPr>
              <a:t>Ufton Court, Green Lane, Ufton Nervet, Reading, RG7 4HD | Phone: 0118 983 2099 | uftoncourt.org.uk | Charity Number 1116659</a:t>
            </a:r>
          </a:p>
        </p:txBody>
      </p:sp>
      <p:pic>
        <p:nvPicPr>
          <p:cNvPr id="5" name="Picture 4">
            <a:extLst>
              <a:ext uri="{FF2B5EF4-FFF2-40B4-BE49-F238E27FC236}">
                <a16:creationId xmlns:a16="http://schemas.microsoft.com/office/drawing/2014/main" id="{1E8459E2-ECFA-3319-2C73-3E51BB232E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9125" y="215474"/>
            <a:ext cx="1124599" cy="1267143"/>
          </a:xfrm>
          <a:prstGeom prst="rect">
            <a:avLst/>
          </a:prstGeom>
          <a:noFill/>
          <a:ln>
            <a:noFill/>
          </a:ln>
        </p:spPr>
      </p:pic>
      <p:pic>
        <p:nvPicPr>
          <p:cNvPr id="11" name="Picture 10">
            <a:extLst>
              <a:ext uri="{FF2B5EF4-FFF2-40B4-BE49-F238E27FC236}">
                <a16:creationId xmlns:a16="http://schemas.microsoft.com/office/drawing/2014/main" id="{E76B96F8-3EA6-9CE0-5463-47A5C36E5D71}"/>
              </a:ext>
            </a:extLst>
          </p:cNvPr>
          <p:cNvPicPr>
            <a:picLocks noChangeAspect="1"/>
          </p:cNvPicPr>
          <p:nvPr/>
        </p:nvPicPr>
        <p:blipFill rotWithShape="1">
          <a:blip r:embed="rId3">
            <a:extLst>
              <a:ext uri="{28A0092B-C50C-407E-A947-70E740481C1C}">
                <a14:useLocalDpi xmlns:a14="http://schemas.microsoft.com/office/drawing/2010/main" val="0"/>
              </a:ext>
            </a:extLst>
          </a:blip>
          <a:srcRect l="48791" t="13695" b="1841"/>
          <a:stretch/>
        </p:blipFill>
        <p:spPr>
          <a:xfrm rot="5400000">
            <a:off x="-2496036" y="2562063"/>
            <a:ext cx="6857997" cy="1733875"/>
          </a:xfrm>
          <a:prstGeom prst="rect">
            <a:avLst/>
          </a:prstGeom>
        </p:spPr>
      </p:pic>
      <p:sp>
        <p:nvSpPr>
          <p:cNvPr id="13" name="TextBox 12">
            <a:extLst>
              <a:ext uri="{FF2B5EF4-FFF2-40B4-BE49-F238E27FC236}">
                <a16:creationId xmlns:a16="http://schemas.microsoft.com/office/drawing/2014/main" id="{EE2F5590-8192-BC7A-FA8E-4745551FBD50}"/>
              </a:ext>
            </a:extLst>
          </p:cNvPr>
          <p:cNvSpPr txBox="1"/>
          <p:nvPr/>
        </p:nvSpPr>
        <p:spPr>
          <a:xfrm>
            <a:off x="1514475" y="215474"/>
            <a:ext cx="8382000" cy="1015663"/>
          </a:xfrm>
          <a:prstGeom prst="rect">
            <a:avLst/>
          </a:prstGeom>
          <a:noFill/>
        </p:spPr>
        <p:txBody>
          <a:bodyPr wrap="square" rtlCol="0">
            <a:spAutoFit/>
          </a:bodyPr>
          <a:lstStyle/>
          <a:p>
            <a:r>
              <a:rPr lang="en-GB" sz="6000" b="1" dirty="0">
                <a:solidFill>
                  <a:srgbClr val="002060"/>
                </a:solidFill>
                <a:latin typeface="+mj-lt"/>
              </a:rPr>
              <a:t>The Adventure Cabins</a:t>
            </a:r>
          </a:p>
        </p:txBody>
      </p:sp>
      <p:sp>
        <p:nvSpPr>
          <p:cNvPr id="15" name="TextBox 14">
            <a:extLst>
              <a:ext uri="{FF2B5EF4-FFF2-40B4-BE49-F238E27FC236}">
                <a16:creationId xmlns:a16="http://schemas.microsoft.com/office/drawing/2014/main" id="{019E1860-11C5-FDDB-CE84-1AF7049BF543}"/>
              </a:ext>
            </a:extLst>
          </p:cNvPr>
          <p:cNvSpPr txBox="1"/>
          <p:nvPr/>
        </p:nvSpPr>
        <p:spPr>
          <a:xfrm>
            <a:off x="5522480" y="1698089"/>
            <a:ext cx="5878944" cy="2031325"/>
          </a:xfrm>
          <a:prstGeom prst="rect">
            <a:avLst/>
          </a:prstGeom>
          <a:noFill/>
        </p:spPr>
        <p:txBody>
          <a:bodyPr wrap="square">
            <a:spAutoFit/>
          </a:bodyPr>
          <a:lstStyle/>
          <a:p>
            <a:pPr algn="ctr" rtl="0" fontAlgn="base"/>
            <a:r>
              <a:rPr lang="en-GB" sz="2800" dirty="0">
                <a:solidFill>
                  <a:srgbClr val="000000"/>
                </a:solidFill>
                <a:latin typeface="Century Gothic" panose="020B0502020202020204" pitchFamily="34" charset="0"/>
              </a:rPr>
              <a:t>The</a:t>
            </a:r>
            <a:r>
              <a:rPr lang="en-GB" sz="2800" i="0" u="none" strike="noStrike" dirty="0">
                <a:solidFill>
                  <a:srgbClr val="000000"/>
                </a:solidFill>
                <a:effectLst/>
                <a:latin typeface="Century Gothic" panose="020B0502020202020204" pitchFamily="34" charset="0"/>
              </a:rPr>
              <a:t> </a:t>
            </a:r>
            <a:r>
              <a:rPr lang="en-GB" sz="2800" dirty="0">
                <a:solidFill>
                  <a:srgbClr val="000000"/>
                </a:solidFill>
                <a:latin typeface="Century Gothic" panose="020B0502020202020204" pitchFamily="34" charset="0"/>
              </a:rPr>
              <a:t>Adventure Cabins</a:t>
            </a:r>
            <a:r>
              <a:rPr lang="en-GB" sz="2800" i="0" u="none" strike="noStrike" dirty="0">
                <a:solidFill>
                  <a:srgbClr val="000000"/>
                </a:solidFill>
                <a:effectLst/>
                <a:latin typeface="Century Gothic" panose="020B0502020202020204" pitchFamily="34" charset="0"/>
              </a:rPr>
              <a:t> sleep 38 children and </a:t>
            </a:r>
            <a:r>
              <a:rPr lang="en-GB" sz="2800" dirty="0">
                <a:solidFill>
                  <a:srgbClr val="000000"/>
                </a:solidFill>
                <a:latin typeface="Century Gothic" panose="020B0502020202020204" pitchFamily="34" charset="0"/>
              </a:rPr>
              <a:t>6</a:t>
            </a:r>
            <a:r>
              <a:rPr lang="en-GB" sz="2800" i="0" u="none" strike="noStrike" dirty="0">
                <a:solidFill>
                  <a:srgbClr val="000000"/>
                </a:solidFill>
                <a:effectLst/>
                <a:latin typeface="Century Gothic" panose="020B0502020202020204" pitchFamily="34" charset="0"/>
              </a:rPr>
              <a:t> staff</a:t>
            </a:r>
            <a:r>
              <a:rPr lang="en-US" sz="2800" i="0" dirty="0">
                <a:solidFill>
                  <a:srgbClr val="000000"/>
                </a:solidFill>
                <a:effectLst/>
                <a:latin typeface="Century Gothic" panose="020B0502020202020204" pitchFamily="34" charset="0"/>
              </a:rPr>
              <a:t>​</a:t>
            </a:r>
          </a:p>
          <a:p>
            <a:pPr algn="ctr" rtl="0" fontAlgn="base"/>
            <a:r>
              <a:rPr lang="en-GB" sz="2800" i="0" u="none" strike="noStrike" dirty="0">
                <a:solidFill>
                  <a:srgbClr val="000000"/>
                </a:solidFill>
                <a:effectLst/>
                <a:latin typeface="Century Gothic" panose="020B0502020202020204" pitchFamily="34" charset="0"/>
              </a:rPr>
              <a:t>Set in private and safe woodland.</a:t>
            </a:r>
          </a:p>
          <a:p>
            <a:pPr algn="ctr" rtl="0" fontAlgn="base"/>
            <a:endParaRPr lang="en-GB" sz="1400" b="1" dirty="0">
              <a:solidFill>
                <a:srgbClr val="000000"/>
              </a:solidFill>
              <a:latin typeface="Calibri" panose="020F0502020204030204" pitchFamily="34" charset="0"/>
            </a:endParaRPr>
          </a:p>
        </p:txBody>
      </p:sp>
      <p:pic>
        <p:nvPicPr>
          <p:cNvPr id="3" name="Picture 2" descr="O:\Pictures\All Pictures\Cabins\ext view centre grass_2026.JPG">
            <a:extLst>
              <a:ext uri="{FF2B5EF4-FFF2-40B4-BE49-F238E27FC236}">
                <a16:creationId xmlns:a16="http://schemas.microsoft.com/office/drawing/2014/main" id="{4BFDECB5-74DE-02B8-152B-983C63BBB90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39572" y="1446609"/>
            <a:ext cx="2939879" cy="220490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E0090633-73A2-0506-CC3B-3BDC52962C4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201"/>
          <a:stretch/>
        </p:blipFill>
        <p:spPr bwMode="auto">
          <a:xfrm>
            <a:off x="3509943" y="3933644"/>
            <a:ext cx="5760440" cy="2374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227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AE0FF4-BDA1-FCFB-9FCD-202C135F3C70}"/>
              </a:ext>
            </a:extLst>
          </p:cNvPr>
          <p:cNvSpPr txBox="1"/>
          <p:nvPr/>
        </p:nvSpPr>
        <p:spPr>
          <a:xfrm>
            <a:off x="1799901" y="6611779"/>
            <a:ext cx="9944424" cy="246221"/>
          </a:xfrm>
          <a:prstGeom prst="rect">
            <a:avLst/>
          </a:prstGeom>
          <a:noFill/>
        </p:spPr>
        <p:txBody>
          <a:bodyPr wrap="square">
            <a:spAutoFit/>
          </a:bodyPr>
          <a:lstStyle/>
          <a:p>
            <a:r>
              <a:rPr lang="en-GB" sz="1000" b="1" dirty="0">
                <a:solidFill>
                  <a:srgbClr val="002060"/>
                </a:solidFill>
              </a:rPr>
              <a:t>Ufton Court, Green Lane, Ufton Nervet, Reading, RG7 4HD | Phone: 0118 983 2099 | uftoncourt.org.uk | Charity Number 1116659</a:t>
            </a:r>
          </a:p>
        </p:txBody>
      </p:sp>
      <p:pic>
        <p:nvPicPr>
          <p:cNvPr id="5" name="Picture 4">
            <a:extLst>
              <a:ext uri="{FF2B5EF4-FFF2-40B4-BE49-F238E27FC236}">
                <a16:creationId xmlns:a16="http://schemas.microsoft.com/office/drawing/2014/main" id="{1E8459E2-ECFA-3319-2C73-3E51BB232E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9125" y="215474"/>
            <a:ext cx="1124599" cy="1267143"/>
          </a:xfrm>
          <a:prstGeom prst="rect">
            <a:avLst/>
          </a:prstGeom>
          <a:noFill/>
          <a:ln>
            <a:noFill/>
          </a:ln>
        </p:spPr>
      </p:pic>
      <p:pic>
        <p:nvPicPr>
          <p:cNvPr id="11" name="Picture 10">
            <a:extLst>
              <a:ext uri="{FF2B5EF4-FFF2-40B4-BE49-F238E27FC236}">
                <a16:creationId xmlns:a16="http://schemas.microsoft.com/office/drawing/2014/main" id="{E76B96F8-3EA6-9CE0-5463-47A5C36E5D71}"/>
              </a:ext>
            </a:extLst>
          </p:cNvPr>
          <p:cNvPicPr>
            <a:picLocks noChangeAspect="1"/>
          </p:cNvPicPr>
          <p:nvPr/>
        </p:nvPicPr>
        <p:blipFill rotWithShape="1">
          <a:blip r:embed="rId3">
            <a:extLst>
              <a:ext uri="{28A0092B-C50C-407E-A947-70E740481C1C}">
                <a14:useLocalDpi xmlns:a14="http://schemas.microsoft.com/office/drawing/2010/main" val="0"/>
              </a:ext>
            </a:extLst>
          </a:blip>
          <a:srcRect l="48791" t="13695" b="1841"/>
          <a:stretch/>
        </p:blipFill>
        <p:spPr>
          <a:xfrm rot="5400000">
            <a:off x="-2571748" y="2562061"/>
            <a:ext cx="6857997" cy="1733875"/>
          </a:xfrm>
          <a:prstGeom prst="rect">
            <a:avLst/>
          </a:prstGeom>
        </p:spPr>
      </p:pic>
      <p:sp>
        <p:nvSpPr>
          <p:cNvPr id="13" name="TextBox 12">
            <a:extLst>
              <a:ext uri="{FF2B5EF4-FFF2-40B4-BE49-F238E27FC236}">
                <a16:creationId xmlns:a16="http://schemas.microsoft.com/office/drawing/2014/main" id="{EE2F5590-8192-BC7A-FA8E-4745551FBD50}"/>
              </a:ext>
            </a:extLst>
          </p:cNvPr>
          <p:cNvSpPr txBox="1"/>
          <p:nvPr/>
        </p:nvSpPr>
        <p:spPr>
          <a:xfrm>
            <a:off x="1418222" y="215474"/>
            <a:ext cx="8382000" cy="1015663"/>
          </a:xfrm>
          <a:prstGeom prst="rect">
            <a:avLst/>
          </a:prstGeom>
          <a:noFill/>
        </p:spPr>
        <p:txBody>
          <a:bodyPr wrap="square" rtlCol="0">
            <a:spAutoFit/>
          </a:bodyPr>
          <a:lstStyle/>
          <a:p>
            <a:r>
              <a:rPr lang="en-GB" sz="6000" b="1" dirty="0">
                <a:solidFill>
                  <a:srgbClr val="002060"/>
                </a:solidFill>
                <a:latin typeface="+mj-lt"/>
              </a:rPr>
              <a:t>Accommodation</a:t>
            </a:r>
          </a:p>
        </p:txBody>
      </p:sp>
      <p:sp>
        <p:nvSpPr>
          <p:cNvPr id="7" name="TextBox 6">
            <a:extLst>
              <a:ext uri="{FF2B5EF4-FFF2-40B4-BE49-F238E27FC236}">
                <a16:creationId xmlns:a16="http://schemas.microsoft.com/office/drawing/2014/main" id="{0F830B48-9247-7EDD-BE56-B3A77F9F296A}"/>
              </a:ext>
            </a:extLst>
          </p:cNvPr>
          <p:cNvSpPr txBox="1"/>
          <p:nvPr/>
        </p:nvSpPr>
        <p:spPr>
          <a:xfrm>
            <a:off x="1200560" y="1427034"/>
            <a:ext cx="6274965" cy="5016758"/>
          </a:xfrm>
          <a:prstGeom prst="rect">
            <a:avLst/>
          </a:prstGeom>
          <a:noFill/>
        </p:spPr>
        <p:txBody>
          <a:bodyPr wrap="square" lIns="91440" tIns="45720" rIns="91440" bIns="45720" anchor="t">
            <a:spAutoFit/>
          </a:bodyPr>
          <a:lstStyle/>
          <a:p>
            <a:pPr marL="285750" indent="-285750" fontAlgn="base">
              <a:buFont typeface="Arial" panose="020B0604020202020204" pitchFamily="34" charset="0"/>
              <a:buChar char="•"/>
            </a:pPr>
            <a:r>
              <a:rPr lang="en-GB" sz="1600" dirty="0">
                <a:latin typeface="Century Gothic" panose="020B0502020202020204" pitchFamily="34" charset="0"/>
              </a:rPr>
              <a:t>Each cabin has its own bathroom and sleeps roughly 8 children.</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a:rPr>
              <a:t>Beds are either bunk beds or single beds.</a:t>
            </a:r>
            <a:endParaRPr lang="en-GB" sz="1600" dirty="0">
              <a:latin typeface="Century Gothic" panose="020B0502020202020204" pitchFamily="34" charset="0"/>
            </a:endParaRPr>
          </a:p>
          <a:p>
            <a:pPr fontAlgn="base"/>
            <a:endParaRPr lang="en-GB" sz="1600" dirty="0">
              <a:latin typeface="Century Gothic" panose="020B0502020202020204" pitchFamily="34" charset="0"/>
            </a:endParaRPr>
          </a:p>
          <a:p>
            <a:pPr marL="285750" indent="-285750" fontAlgn="base">
              <a:buFont typeface="Arial" panose="020B0604020202020204" pitchFamily="34" charset="0"/>
              <a:buChar char="•"/>
            </a:pPr>
            <a:r>
              <a:rPr lang="en-GB" sz="1600" dirty="0">
                <a:latin typeface="Century Gothic" panose="020B0502020202020204" pitchFamily="34" charset="0"/>
              </a:rPr>
              <a:t>All bedding is provided.</a:t>
            </a:r>
          </a:p>
          <a:p>
            <a:pPr algn="l" fontAlgn="base"/>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Cabins are alarmed at night, have night lights and main pathways are lit.</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Staff sleep in their own cabin.</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Communal kitchen and dining cabin so that we can eat together.</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 Outdoor recreation areas.</a:t>
            </a:r>
          </a:p>
          <a:p>
            <a:pPr algn="l" fontAlgn="base">
              <a:buFont typeface="Arial" panose="020B0604020202020204" pitchFamily="34" charset="0"/>
              <a:buChar char="•"/>
            </a:pPr>
            <a:endParaRPr lang="en-GB" sz="1600" dirty="0"/>
          </a:p>
          <a:p>
            <a:pPr fontAlgn="base">
              <a:buFont typeface="Arial" panose="020B0604020202020204" pitchFamily="34" charset="0"/>
              <a:buChar char="•"/>
            </a:pPr>
            <a:r>
              <a:rPr lang="en-GB" sz="1600" dirty="0">
                <a:latin typeface="Century Gothic" panose="020B0502020202020204" pitchFamily="34" charset="0"/>
              </a:rPr>
              <a:t>    Access to extensive woodland and footpaths.</a:t>
            </a:r>
          </a:p>
          <a:p>
            <a:pPr algn="l" fontAlgn="base">
              <a:buFont typeface="Arial" panose="020B0604020202020204" pitchFamily="34" charset="0"/>
              <a:buChar char="•"/>
            </a:pPr>
            <a:endParaRPr lang="en-GB" sz="1600" dirty="0"/>
          </a:p>
          <a:p>
            <a:endParaRPr lang="en-GB" sz="1600" dirty="0"/>
          </a:p>
        </p:txBody>
      </p:sp>
      <p:pic>
        <p:nvPicPr>
          <p:cNvPr id="2" name="Picture 2" descr="O:\Pictures\All Pictures\Cabins\boys in cabins.jpg">
            <a:extLst>
              <a:ext uri="{FF2B5EF4-FFF2-40B4-BE49-F238E27FC236}">
                <a16:creationId xmlns:a16="http://schemas.microsoft.com/office/drawing/2014/main" id="{B767F360-F47A-774A-B579-CA6304B50C1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94977" y="2567185"/>
            <a:ext cx="3346939" cy="2231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6789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AE0FF4-BDA1-FCFB-9FCD-202C135F3C70}"/>
              </a:ext>
            </a:extLst>
          </p:cNvPr>
          <p:cNvSpPr txBox="1"/>
          <p:nvPr/>
        </p:nvSpPr>
        <p:spPr>
          <a:xfrm>
            <a:off x="1799901" y="6611779"/>
            <a:ext cx="9944424" cy="246221"/>
          </a:xfrm>
          <a:prstGeom prst="rect">
            <a:avLst/>
          </a:prstGeom>
          <a:noFill/>
        </p:spPr>
        <p:txBody>
          <a:bodyPr wrap="square">
            <a:spAutoFit/>
          </a:bodyPr>
          <a:lstStyle/>
          <a:p>
            <a:r>
              <a:rPr lang="en-GB" sz="1000" b="1" dirty="0">
                <a:solidFill>
                  <a:srgbClr val="002060"/>
                </a:solidFill>
              </a:rPr>
              <a:t>Ufton Court, Green Lane, Ufton Nervet, Reading, RG7 4HD | Phone: 0118 983 2099 | uftoncourt.org.uk | Charity Number 1116659</a:t>
            </a:r>
          </a:p>
        </p:txBody>
      </p:sp>
      <p:pic>
        <p:nvPicPr>
          <p:cNvPr id="5" name="Picture 4">
            <a:extLst>
              <a:ext uri="{FF2B5EF4-FFF2-40B4-BE49-F238E27FC236}">
                <a16:creationId xmlns:a16="http://schemas.microsoft.com/office/drawing/2014/main" id="{1E8459E2-ECFA-3319-2C73-3E51BB232E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9125" y="215474"/>
            <a:ext cx="1124599" cy="1267143"/>
          </a:xfrm>
          <a:prstGeom prst="rect">
            <a:avLst/>
          </a:prstGeom>
          <a:noFill/>
          <a:ln>
            <a:noFill/>
          </a:ln>
        </p:spPr>
      </p:pic>
      <p:pic>
        <p:nvPicPr>
          <p:cNvPr id="11" name="Picture 10">
            <a:extLst>
              <a:ext uri="{FF2B5EF4-FFF2-40B4-BE49-F238E27FC236}">
                <a16:creationId xmlns:a16="http://schemas.microsoft.com/office/drawing/2014/main" id="{E76B96F8-3EA6-9CE0-5463-47A5C36E5D71}"/>
              </a:ext>
            </a:extLst>
          </p:cNvPr>
          <p:cNvPicPr>
            <a:picLocks noChangeAspect="1"/>
          </p:cNvPicPr>
          <p:nvPr/>
        </p:nvPicPr>
        <p:blipFill rotWithShape="1">
          <a:blip r:embed="rId3">
            <a:extLst>
              <a:ext uri="{28A0092B-C50C-407E-A947-70E740481C1C}">
                <a14:useLocalDpi xmlns:a14="http://schemas.microsoft.com/office/drawing/2010/main" val="0"/>
              </a:ext>
            </a:extLst>
          </a:blip>
          <a:srcRect l="48791" t="13695" b="1841"/>
          <a:stretch/>
        </p:blipFill>
        <p:spPr>
          <a:xfrm rot="5400000">
            <a:off x="-2496036" y="2562063"/>
            <a:ext cx="6857997" cy="1733875"/>
          </a:xfrm>
          <a:prstGeom prst="rect">
            <a:avLst/>
          </a:prstGeom>
        </p:spPr>
      </p:pic>
      <p:sp>
        <p:nvSpPr>
          <p:cNvPr id="13" name="TextBox 12">
            <a:extLst>
              <a:ext uri="{FF2B5EF4-FFF2-40B4-BE49-F238E27FC236}">
                <a16:creationId xmlns:a16="http://schemas.microsoft.com/office/drawing/2014/main" id="{EE2F5590-8192-BC7A-FA8E-4745551FBD50}"/>
              </a:ext>
            </a:extLst>
          </p:cNvPr>
          <p:cNvSpPr txBox="1"/>
          <p:nvPr/>
        </p:nvSpPr>
        <p:spPr>
          <a:xfrm>
            <a:off x="1514475" y="215474"/>
            <a:ext cx="8382000" cy="1015663"/>
          </a:xfrm>
          <a:prstGeom prst="rect">
            <a:avLst/>
          </a:prstGeom>
          <a:noFill/>
        </p:spPr>
        <p:txBody>
          <a:bodyPr wrap="square" rtlCol="0">
            <a:spAutoFit/>
          </a:bodyPr>
          <a:lstStyle/>
          <a:p>
            <a:r>
              <a:rPr lang="en-GB" sz="6000" b="1" dirty="0">
                <a:solidFill>
                  <a:srgbClr val="002060"/>
                </a:solidFill>
                <a:latin typeface="+mj-lt"/>
              </a:rPr>
              <a:t>Meal times</a:t>
            </a:r>
          </a:p>
        </p:txBody>
      </p:sp>
      <p:sp>
        <p:nvSpPr>
          <p:cNvPr id="3" name="TextBox 2">
            <a:extLst>
              <a:ext uri="{FF2B5EF4-FFF2-40B4-BE49-F238E27FC236}">
                <a16:creationId xmlns:a16="http://schemas.microsoft.com/office/drawing/2014/main" id="{0A7EECFB-6979-BF88-DFC8-5643FB92CEB6}"/>
              </a:ext>
            </a:extLst>
          </p:cNvPr>
          <p:cNvSpPr txBox="1"/>
          <p:nvPr/>
        </p:nvSpPr>
        <p:spPr>
          <a:xfrm>
            <a:off x="1799901" y="1446609"/>
            <a:ext cx="6096000" cy="4524315"/>
          </a:xfrm>
          <a:prstGeom prst="rect">
            <a:avLst/>
          </a:prstGeom>
          <a:noFill/>
        </p:spPr>
        <p:txBody>
          <a:bodyPr wrap="square" lIns="91440" tIns="45720" rIns="91440" bIns="45720" anchor="t">
            <a:spAutoFit/>
          </a:bodyPr>
          <a:lstStyle/>
          <a:p>
            <a:pPr algn="l" rtl="0" fontAlgn="base">
              <a:buFont typeface="Arial" panose="020B0604020202020204" pitchFamily="34" charset="0"/>
              <a:buChar char="•"/>
            </a:pPr>
            <a:r>
              <a:rPr lang="en-GB" i="0" u="none" strike="noStrike" dirty="0">
                <a:solidFill>
                  <a:srgbClr val="000000"/>
                </a:solidFill>
                <a:effectLst/>
                <a:latin typeface="Century Gothic"/>
              </a:rPr>
              <a:t>Fully </a:t>
            </a:r>
            <a:r>
              <a:rPr lang="en-GB" dirty="0">
                <a:solidFill>
                  <a:srgbClr val="000000"/>
                </a:solidFill>
                <a:latin typeface="Century Gothic"/>
              </a:rPr>
              <a:t>catered,</a:t>
            </a:r>
            <a:r>
              <a:rPr lang="en-US" dirty="0">
                <a:solidFill>
                  <a:srgbClr val="000000"/>
                </a:solidFill>
                <a:latin typeface="Century Gothic"/>
              </a:rPr>
              <a:t>​ with self service breakfast.</a:t>
            </a:r>
          </a:p>
          <a:p>
            <a:pPr algn="l" rtl="0" fontAlgn="base"/>
            <a:endParaRPr lang="en-GB" i="0" dirty="0">
              <a:solidFill>
                <a:srgbClr val="000000"/>
              </a:solidFill>
              <a:effectLst/>
              <a:latin typeface="Century Gothic" panose="020B0502020202020204" pitchFamily="34" charset="0"/>
            </a:endParaRPr>
          </a:p>
          <a:p>
            <a:pPr algn="l" rtl="0" fontAlgn="base">
              <a:buFont typeface="Arial" panose="020B0604020202020204" pitchFamily="34" charset="0"/>
              <a:buChar char="•"/>
            </a:pPr>
            <a:r>
              <a:rPr lang="en-GB" i="0" u="none" strike="noStrike" dirty="0">
                <a:solidFill>
                  <a:srgbClr val="000000"/>
                </a:solidFill>
                <a:effectLst/>
                <a:latin typeface="Century Gothic" panose="020B0502020202020204" pitchFamily="34" charset="0"/>
              </a:rPr>
              <a:t>Nutritious, home cooked food</a:t>
            </a:r>
            <a:r>
              <a:rPr lang="en-GB" i="0" dirty="0">
                <a:solidFill>
                  <a:srgbClr val="000000"/>
                </a:solidFill>
                <a:effectLst/>
                <a:latin typeface="Century Gothic" panose="020B0502020202020204" pitchFamily="34" charset="0"/>
              </a:rPr>
              <a:t>​.</a:t>
            </a:r>
          </a:p>
          <a:p>
            <a:pPr algn="l" rtl="0" fontAlgn="base"/>
            <a:endParaRPr lang="en-GB" i="0" dirty="0">
              <a:solidFill>
                <a:srgbClr val="000000"/>
              </a:solidFill>
              <a:effectLst/>
              <a:latin typeface="Century Gothic" panose="020B0502020202020204" pitchFamily="34" charset="0"/>
            </a:endParaRPr>
          </a:p>
          <a:p>
            <a:pPr algn="l" rtl="0" fontAlgn="base">
              <a:buFont typeface="Arial" panose="020B0604020202020204" pitchFamily="34" charset="0"/>
              <a:buChar char="•"/>
            </a:pPr>
            <a:r>
              <a:rPr lang="en-GB" i="0" u="none" strike="noStrike" dirty="0">
                <a:solidFill>
                  <a:srgbClr val="000000"/>
                </a:solidFill>
                <a:effectLst/>
                <a:latin typeface="Century Gothic" panose="020B0502020202020204" pitchFamily="34" charset="0"/>
              </a:rPr>
              <a:t>3 meals daily and two snack breaks</a:t>
            </a:r>
            <a:r>
              <a:rPr lang="en-GB" i="0" dirty="0">
                <a:solidFill>
                  <a:srgbClr val="000000"/>
                </a:solidFill>
                <a:effectLst/>
                <a:latin typeface="Century Gothic" panose="020B0502020202020204" pitchFamily="34" charset="0"/>
              </a:rPr>
              <a:t>​.</a:t>
            </a:r>
          </a:p>
          <a:p>
            <a:pPr algn="l" rtl="0" fontAlgn="base"/>
            <a:endParaRPr lang="en-GB" i="0" dirty="0">
              <a:solidFill>
                <a:srgbClr val="000000"/>
              </a:solidFill>
              <a:effectLst/>
              <a:latin typeface="Century Gothic" panose="020B0502020202020204" pitchFamily="34" charset="0"/>
            </a:endParaRPr>
          </a:p>
          <a:p>
            <a:pPr algn="l" rtl="0" fontAlgn="base">
              <a:buFont typeface="Arial" panose="020B0604020202020204" pitchFamily="34" charset="0"/>
              <a:buChar char="•"/>
            </a:pPr>
            <a:r>
              <a:rPr lang="en-GB" i="0" u="none" strike="noStrike" dirty="0">
                <a:solidFill>
                  <a:srgbClr val="000000"/>
                </a:solidFill>
                <a:effectLst/>
                <a:latin typeface="Century Gothic" panose="020B0502020202020204" pitchFamily="34" charset="0"/>
              </a:rPr>
              <a:t>Group leaves after lunch on the final day.</a:t>
            </a:r>
            <a:r>
              <a:rPr lang="en-US" i="0" dirty="0">
                <a:solidFill>
                  <a:srgbClr val="000000"/>
                </a:solidFill>
                <a:effectLst/>
                <a:latin typeface="Century Gothic" panose="020B0502020202020204" pitchFamily="34" charset="0"/>
              </a:rPr>
              <a:t>​</a:t>
            </a:r>
          </a:p>
          <a:p>
            <a:pPr algn="l" rtl="0" fontAlgn="base"/>
            <a:endParaRPr lang="en-GB" i="0" dirty="0">
              <a:solidFill>
                <a:srgbClr val="000000"/>
              </a:solidFill>
              <a:effectLst/>
              <a:latin typeface="Century Gothic" panose="020B0502020202020204" pitchFamily="34" charset="0"/>
            </a:endParaRPr>
          </a:p>
          <a:p>
            <a:pPr fontAlgn="base">
              <a:buFont typeface="Arial" panose="020B0604020202020204" pitchFamily="34" charset="0"/>
              <a:buChar char="•"/>
            </a:pPr>
            <a:r>
              <a:rPr lang="en-GB" i="0" u="none" strike="noStrike" dirty="0">
                <a:solidFill>
                  <a:srgbClr val="000000"/>
                </a:solidFill>
                <a:effectLst/>
                <a:latin typeface="Century Gothic"/>
              </a:rPr>
              <a:t>Water available all day (</a:t>
            </a:r>
            <a:r>
              <a:rPr lang="en-GB" dirty="0">
                <a:solidFill>
                  <a:srgbClr val="000000"/>
                </a:solidFill>
                <a:latin typeface="Century Gothic"/>
              </a:rPr>
              <a:t>all</a:t>
            </a:r>
            <a:r>
              <a:rPr lang="en-GB" i="0" u="none" strike="noStrike" dirty="0">
                <a:solidFill>
                  <a:srgbClr val="000000"/>
                </a:solidFill>
                <a:effectLst/>
                <a:latin typeface="Century Gothic"/>
              </a:rPr>
              <a:t> children need to bring </a:t>
            </a:r>
            <a:r>
              <a:rPr lang="en-GB" dirty="0">
                <a:solidFill>
                  <a:srgbClr val="000000"/>
                </a:solidFill>
                <a:latin typeface="Century Gothic"/>
              </a:rPr>
              <a:t>their own</a:t>
            </a:r>
            <a:r>
              <a:rPr lang="en-GB" i="0" u="none" strike="noStrike" dirty="0">
                <a:solidFill>
                  <a:srgbClr val="000000"/>
                </a:solidFill>
                <a:effectLst/>
                <a:latin typeface="Century Gothic"/>
              </a:rPr>
              <a:t> </a:t>
            </a:r>
            <a:r>
              <a:rPr lang="en-GB" dirty="0">
                <a:solidFill>
                  <a:srgbClr val="000000"/>
                </a:solidFill>
                <a:latin typeface="Century Gothic"/>
              </a:rPr>
              <a:t>named water</a:t>
            </a:r>
            <a:r>
              <a:rPr lang="en-GB" i="0" u="none" strike="noStrike" dirty="0">
                <a:solidFill>
                  <a:srgbClr val="000000"/>
                </a:solidFill>
                <a:effectLst/>
                <a:latin typeface="Century Gothic"/>
              </a:rPr>
              <a:t> bottle)</a:t>
            </a:r>
            <a:r>
              <a:rPr lang="en-GB" i="0" dirty="0">
                <a:solidFill>
                  <a:srgbClr val="000000"/>
                </a:solidFill>
                <a:effectLst/>
                <a:latin typeface="Century Gothic"/>
              </a:rPr>
              <a:t>​.</a:t>
            </a:r>
          </a:p>
          <a:p>
            <a:pPr algn="l" rtl="0" fontAlgn="base"/>
            <a:endParaRPr lang="en-GB" i="0" dirty="0">
              <a:solidFill>
                <a:srgbClr val="000000"/>
              </a:solidFill>
              <a:effectLst/>
              <a:latin typeface="Century Gothic" panose="020B0502020202020204" pitchFamily="34" charset="0"/>
            </a:endParaRPr>
          </a:p>
          <a:p>
            <a:pPr algn="l" rtl="0" fontAlgn="base">
              <a:buFont typeface="Arial" panose="020B0604020202020204" pitchFamily="34" charset="0"/>
              <a:buChar char="•"/>
            </a:pPr>
            <a:r>
              <a:rPr lang="en-GB" dirty="0">
                <a:solidFill>
                  <a:srgbClr val="000000"/>
                </a:solidFill>
                <a:latin typeface="Century Gothic"/>
              </a:rPr>
              <a:t>They are a</a:t>
            </a:r>
            <a:r>
              <a:rPr lang="en-GB" i="0" u="none" strike="noStrike" dirty="0">
                <a:solidFill>
                  <a:srgbClr val="000000"/>
                </a:solidFill>
                <a:effectLst/>
                <a:latin typeface="Century Gothic"/>
              </a:rPr>
              <a:t>ble to cater for all dietary requirements</a:t>
            </a:r>
            <a:r>
              <a:rPr lang="en-GB" i="0" dirty="0">
                <a:solidFill>
                  <a:srgbClr val="000000"/>
                </a:solidFill>
                <a:effectLst/>
                <a:latin typeface="Century Gothic"/>
              </a:rPr>
              <a:t>​.</a:t>
            </a:r>
          </a:p>
          <a:p>
            <a:pPr algn="l" rtl="0" fontAlgn="base"/>
            <a:endParaRPr lang="en-GB" i="0" dirty="0">
              <a:solidFill>
                <a:srgbClr val="000000"/>
              </a:solidFill>
              <a:effectLst/>
              <a:latin typeface="Century Gothic" panose="020B0502020202020204" pitchFamily="34" charset="0"/>
            </a:endParaRPr>
          </a:p>
          <a:p>
            <a:pPr algn="l" rtl="0" fontAlgn="base">
              <a:buFont typeface="Arial" panose="020B0604020202020204" pitchFamily="34" charset="0"/>
              <a:buChar char="•"/>
            </a:pPr>
            <a:r>
              <a:rPr lang="en-GB" i="0" u="none" strike="noStrike" dirty="0">
                <a:solidFill>
                  <a:srgbClr val="000000"/>
                </a:solidFill>
                <a:effectLst/>
                <a:latin typeface="Century Gothic"/>
              </a:rPr>
              <a:t>5 star Food Hygiene Rating from Food Standards Agency.</a:t>
            </a:r>
            <a:endParaRPr lang="en-US" i="0" dirty="0">
              <a:solidFill>
                <a:srgbClr val="000000"/>
              </a:solidFill>
              <a:effectLst/>
              <a:latin typeface="Century Gothic"/>
            </a:endParaRPr>
          </a:p>
          <a:p>
            <a:endParaRPr lang="en-GB" dirty="0">
              <a:latin typeface="Century Gothic" panose="020B0502020202020204" pitchFamily="34" charset="0"/>
            </a:endParaRPr>
          </a:p>
        </p:txBody>
      </p:sp>
      <p:pic>
        <p:nvPicPr>
          <p:cNvPr id="2" name="Picture 1">
            <a:extLst>
              <a:ext uri="{FF2B5EF4-FFF2-40B4-BE49-F238E27FC236}">
                <a16:creationId xmlns:a16="http://schemas.microsoft.com/office/drawing/2014/main" id="{7D8A5120-323B-EBDA-F07D-FA23C84FA865}"/>
              </a:ext>
            </a:extLst>
          </p:cNvPr>
          <p:cNvPicPr>
            <a:picLocks noChangeAspect="1"/>
          </p:cNvPicPr>
          <p:nvPr/>
        </p:nvPicPr>
        <p:blipFill>
          <a:blip r:embed="rId4"/>
          <a:stretch>
            <a:fillRect/>
          </a:stretch>
        </p:blipFill>
        <p:spPr>
          <a:xfrm>
            <a:off x="8425474" y="1482617"/>
            <a:ext cx="2942002" cy="1960479"/>
          </a:xfrm>
          <a:prstGeom prst="rect">
            <a:avLst/>
          </a:prstGeom>
        </p:spPr>
      </p:pic>
      <p:pic>
        <p:nvPicPr>
          <p:cNvPr id="7" name="Picture 6">
            <a:extLst>
              <a:ext uri="{FF2B5EF4-FFF2-40B4-BE49-F238E27FC236}">
                <a16:creationId xmlns:a16="http://schemas.microsoft.com/office/drawing/2014/main" id="{3CCCBE0E-A858-5512-A336-46203B3B61B9}"/>
              </a:ext>
            </a:extLst>
          </p:cNvPr>
          <p:cNvPicPr>
            <a:picLocks noChangeAspect="1"/>
          </p:cNvPicPr>
          <p:nvPr/>
        </p:nvPicPr>
        <p:blipFill>
          <a:blip r:embed="rId5"/>
          <a:stretch>
            <a:fillRect/>
          </a:stretch>
        </p:blipFill>
        <p:spPr>
          <a:xfrm>
            <a:off x="8379041" y="3766923"/>
            <a:ext cx="3069973" cy="2046648"/>
          </a:xfrm>
          <a:prstGeom prst="rect">
            <a:avLst/>
          </a:prstGeom>
        </p:spPr>
      </p:pic>
    </p:spTree>
    <p:extLst>
      <p:ext uri="{BB962C8B-B14F-4D97-AF65-F5344CB8AC3E}">
        <p14:creationId xmlns:p14="http://schemas.microsoft.com/office/powerpoint/2010/main" val="1098051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8459E2-ECFA-3319-2C73-3E51BB232E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9125" y="215474"/>
            <a:ext cx="1124599" cy="1267143"/>
          </a:xfrm>
          <a:prstGeom prst="rect">
            <a:avLst/>
          </a:prstGeom>
          <a:noFill/>
          <a:ln>
            <a:noFill/>
          </a:ln>
        </p:spPr>
      </p:pic>
      <p:pic>
        <p:nvPicPr>
          <p:cNvPr id="11" name="Picture 10">
            <a:extLst>
              <a:ext uri="{FF2B5EF4-FFF2-40B4-BE49-F238E27FC236}">
                <a16:creationId xmlns:a16="http://schemas.microsoft.com/office/drawing/2014/main" id="{E76B96F8-3EA6-9CE0-5463-47A5C36E5D71}"/>
              </a:ext>
            </a:extLst>
          </p:cNvPr>
          <p:cNvPicPr>
            <a:picLocks noChangeAspect="1"/>
          </p:cNvPicPr>
          <p:nvPr/>
        </p:nvPicPr>
        <p:blipFill rotWithShape="1">
          <a:blip r:embed="rId4">
            <a:extLst>
              <a:ext uri="{28A0092B-C50C-407E-A947-70E740481C1C}">
                <a14:useLocalDpi xmlns:a14="http://schemas.microsoft.com/office/drawing/2010/main" val="0"/>
              </a:ext>
            </a:extLst>
          </a:blip>
          <a:srcRect l="48791" t="13695" b="1841"/>
          <a:stretch/>
        </p:blipFill>
        <p:spPr>
          <a:xfrm rot="5400000">
            <a:off x="-2496036" y="2562063"/>
            <a:ext cx="6857997" cy="1733875"/>
          </a:xfrm>
          <a:prstGeom prst="rect">
            <a:avLst/>
          </a:prstGeom>
        </p:spPr>
      </p:pic>
      <p:sp>
        <p:nvSpPr>
          <p:cNvPr id="13" name="TextBox 12">
            <a:extLst>
              <a:ext uri="{FF2B5EF4-FFF2-40B4-BE49-F238E27FC236}">
                <a16:creationId xmlns:a16="http://schemas.microsoft.com/office/drawing/2014/main" id="{EE2F5590-8192-BC7A-FA8E-4745551FBD50}"/>
              </a:ext>
            </a:extLst>
          </p:cNvPr>
          <p:cNvSpPr txBox="1"/>
          <p:nvPr/>
        </p:nvSpPr>
        <p:spPr>
          <a:xfrm>
            <a:off x="1514475" y="215474"/>
            <a:ext cx="8382000" cy="923330"/>
          </a:xfrm>
          <a:prstGeom prst="rect">
            <a:avLst/>
          </a:prstGeom>
          <a:noFill/>
        </p:spPr>
        <p:txBody>
          <a:bodyPr wrap="square" rtlCol="0">
            <a:spAutoFit/>
          </a:bodyPr>
          <a:lstStyle/>
          <a:p>
            <a:r>
              <a:rPr lang="en-GB" sz="5400" b="1" dirty="0">
                <a:solidFill>
                  <a:srgbClr val="002060"/>
                </a:solidFill>
                <a:latin typeface="+mj-lt"/>
              </a:rPr>
              <a:t>How we keep children safe</a:t>
            </a:r>
          </a:p>
        </p:txBody>
      </p:sp>
      <p:sp>
        <p:nvSpPr>
          <p:cNvPr id="3" name="TextBox 2">
            <a:extLst>
              <a:ext uri="{FF2B5EF4-FFF2-40B4-BE49-F238E27FC236}">
                <a16:creationId xmlns:a16="http://schemas.microsoft.com/office/drawing/2014/main" id="{0A7EECFB-6979-BF88-DFC8-5643FB92CEB6}"/>
              </a:ext>
            </a:extLst>
          </p:cNvPr>
          <p:cNvSpPr txBox="1"/>
          <p:nvPr/>
        </p:nvSpPr>
        <p:spPr>
          <a:xfrm>
            <a:off x="1645527" y="1341393"/>
            <a:ext cx="10318197" cy="5262979"/>
          </a:xfrm>
          <a:prstGeom prst="rect">
            <a:avLst/>
          </a:prstGeom>
          <a:noFill/>
        </p:spPr>
        <p:txBody>
          <a:bodyPr wrap="square">
            <a:spAutoFit/>
          </a:bodyPr>
          <a:lstStyle/>
          <a:p>
            <a:pPr marL="285750" indent="-285750" algn="l" rtl="0" fontAlgn="base">
              <a:buFont typeface="Arial" panose="020B0604020202020204" pitchFamily="34" charset="0"/>
              <a:buChar char="•"/>
            </a:pPr>
            <a:r>
              <a:rPr lang="en-GB" sz="1600" i="0" u="none" strike="noStrike" dirty="0">
                <a:solidFill>
                  <a:srgbClr val="000000"/>
                </a:solidFill>
                <a:effectLst/>
                <a:latin typeface="Century Gothic" panose="020B0502020202020204" pitchFamily="34" charset="0"/>
              </a:rPr>
              <a:t>The main gate to the road is always locked and all visitors are required to call in and identify themselves before the gate is opened. Only the emergency services can override the entry system</a:t>
            </a:r>
            <a:r>
              <a:rPr lang="en-GB" sz="1600" i="0" dirty="0">
                <a:solidFill>
                  <a:srgbClr val="000000"/>
                </a:solidFill>
                <a:effectLst/>
                <a:latin typeface="Century Gothic" panose="020B0502020202020204" pitchFamily="34" charset="0"/>
              </a:rPr>
              <a:t>​.</a:t>
            </a:r>
          </a:p>
          <a:p>
            <a:pPr marL="285750" indent="-285750" algn="l" rtl="0" fontAlgn="base">
              <a:buFont typeface="Arial" panose="020B0604020202020204" pitchFamily="34" charset="0"/>
              <a:buChar char="•"/>
            </a:pPr>
            <a:endParaRPr lang="en-GB" sz="1600" i="0" dirty="0">
              <a:solidFill>
                <a:srgbClr val="000000"/>
              </a:solidFill>
              <a:effectLst/>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The gate to the cabin site is locked at night.</a:t>
            </a:r>
          </a:p>
          <a:p>
            <a:pPr marL="285750" indent="-285750">
              <a:buFont typeface="Arial" panose="020B0604020202020204" pitchFamily="34" charset="0"/>
              <a:buChar char="•"/>
            </a:pPr>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The cabins have an internal alarm which rings in the teachers’ sleeping cabin at night should any of the children’s push alarms or cabin doors be operated.</a:t>
            </a:r>
            <a:endParaRPr lang="en-GB" sz="1600" dirty="0">
              <a:solidFill>
                <a:srgbClr val="000000"/>
              </a:solidFill>
              <a:latin typeface="Century Gothic" panose="020B0502020202020204" pitchFamily="34" charset="0"/>
            </a:endParaRPr>
          </a:p>
          <a:p>
            <a:pPr marL="285750" indent="-285750" algn="l" rtl="0" fontAlgn="base">
              <a:buFont typeface="Arial" panose="020B0604020202020204" pitchFamily="34" charset="0"/>
              <a:buChar char="•"/>
            </a:pPr>
            <a:endParaRPr lang="en-GB" sz="1600" i="0" dirty="0">
              <a:solidFill>
                <a:srgbClr val="000000"/>
              </a:solidFill>
              <a:effectLst/>
              <a:latin typeface="Century Gothic" panose="020B0502020202020204" pitchFamily="34" charset="0"/>
            </a:endParaRPr>
          </a:p>
          <a:p>
            <a:pPr marL="285750" indent="-285750" algn="l" rtl="0" fontAlgn="base">
              <a:buFont typeface="Arial" panose="020B0604020202020204" pitchFamily="34" charset="0"/>
              <a:buChar char="•"/>
            </a:pPr>
            <a:r>
              <a:rPr lang="en-GB" sz="1600" dirty="0">
                <a:solidFill>
                  <a:srgbClr val="000000"/>
                </a:solidFill>
                <a:latin typeface="Century Gothic" panose="020B0502020202020204" pitchFamily="34" charset="0"/>
              </a:rPr>
              <a:t>Ufton st</a:t>
            </a:r>
            <a:r>
              <a:rPr lang="en-GB" sz="1600" i="0" u="none" strike="noStrike" dirty="0">
                <a:solidFill>
                  <a:srgbClr val="000000"/>
                </a:solidFill>
                <a:effectLst/>
                <a:latin typeface="Century Gothic" panose="020B0502020202020204" pitchFamily="34" charset="0"/>
              </a:rPr>
              <a:t>aff live onsite and are ‘On- Call’ for every visit</a:t>
            </a:r>
            <a:r>
              <a:rPr lang="en-GB" sz="1600" i="0" dirty="0">
                <a:solidFill>
                  <a:srgbClr val="000000"/>
                </a:solidFill>
                <a:effectLst/>
                <a:latin typeface="Century Gothic" panose="020B0502020202020204" pitchFamily="34" charset="0"/>
              </a:rPr>
              <a:t>​.</a:t>
            </a:r>
          </a:p>
          <a:p>
            <a:pPr marL="285750" indent="-285750" algn="l" rtl="0" fontAlgn="base">
              <a:buFont typeface="Arial" panose="020B0604020202020204" pitchFamily="34" charset="0"/>
              <a:buChar char="•"/>
            </a:pPr>
            <a:endParaRPr lang="en-GB" sz="1600" i="0" dirty="0">
              <a:solidFill>
                <a:srgbClr val="000000"/>
              </a:solidFill>
              <a:effectLst/>
              <a:latin typeface="Century Gothic" panose="020B0502020202020204" pitchFamily="34" charset="0"/>
            </a:endParaRPr>
          </a:p>
          <a:p>
            <a:pPr marL="285750" indent="-285750" algn="l" rtl="0" fontAlgn="base">
              <a:buFont typeface="Arial" panose="020B0604020202020204" pitchFamily="34" charset="0"/>
              <a:buChar char="•"/>
            </a:pPr>
            <a:r>
              <a:rPr lang="en-GB" sz="1600" i="0" u="none" strike="noStrike" dirty="0">
                <a:solidFill>
                  <a:srgbClr val="000000"/>
                </a:solidFill>
                <a:effectLst/>
                <a:latin typeface="Century Gothic" panose="020B0502020202020204" pitchFamily="34" charset="0"/>
              </a:rPr>
              <a:t>All </a:t>
            </a:r>
            <a:r>
              <a:rPr lang="en-GB" sz="1600" dirty="0">
                <a:solidFill>
                  <a:srgbClr val="000000"/>
                </a:solidFill>
                <a:latin typeface="Century Gothic" panose="020B0502020202020204" pitchFamily="34" charset="0"/>
              </a:rPr>
              <a:t>Ufton</a:t>
            </a:r>
            <a:r>
              <a:rPr lang="en-GB" sz="1600" i="0" u="none" strike="noStrike" dirty="0">
                <a:solidFill>
                  <a:srgbClr val="000000"/>
                </a:solidFill>
                <a:effectLst/>
                <a:latin typeface="Century Gothic" panose="020B0502020202020204" pitchFamily="34" charset="0"/>
              </a:rPr>
              <a:t> staff, without exception, are subject to enhanced record checking to ensure that they are safe to work with children</a:t>
            </a:r>
            <a:r>
              <a:rPr lang="en-US" sz="1600" i="0" dirty="0">
                <a:solidFill>
                  <a:srgbClr val="000000"/>
                </a:solidFill>
                <a:effectLst/>
                <a:latin typeface="Century Gothic" panose="020B0502020202020204" pitchFamily="34" charset="0"/>
              </a:rPr>
              <a:t>​.</a:t>
            </a:r>
          </a:p>
          <a:p>
            <a:pPr algn="l" rtl="0" fontAlgn="base"/>
            <a:endParaRPr lang="en-GB" sz="1600" i="0" dirty="0">
              <a:solidFill>
                <a:srgbClr val="000000"/>
              </a:solidFill>
              <a:effectLst/>
              <a:latin typeface="Century Gothic" panose="020B0502020202020204" pitchFamily="34" charset="0"/>
            </a:endParaRPr>
          </a:p>
          <a:p>
            <a:pPr marL="285750" indent="-285750" algn="l" rtl="0" fontAlgn="base">
              <a:buFont typeface="Arial" panose="020B0604020202020204" pitchFamily="34" charset="0"/>
              <a:buChar char="•"/>
            </a:pPr>
            <a:r>
              <a:rPr lang="en-GB" sz="1600" i="0" u="none" strike="noStrike" dirty="0">
                <a:solidFill>
                  <a:srgbClr val="000000"/>
                </a:solidFill>
                <a:effectLst/>
                <a:latin typeface="Century Gothic" panose="020B0502020202020204" pitchFamily="34" charset="0"/>
              </a:rPr>
              <a:t>Ufton is situated on private land. </a:t>
            </a:r>
          </a:p>
          <a:p>
            <a:pPr marL="285750" indent="-285750" algn="l" rtl="0" fontAlgn="base">
              <a:buFont typeface="Arial" panose="020B0604020202020204" pitchFamily="34" charset="0"/>
              <a:buChar char="•"/>
            </a:pPr>
            <a:endParaRPr lang="en-GB" sz="1600" dirty="0">
              <a:solidFill>
                <a:srgbClr val="000000"/>
              </a:solidFill>
              <a:latin typeface="Century Gothic" panose="020B0502020202020204" pitchFamily="34" charset="0"/>
            </a:endParaRPr>
          </a:p>
          <a:p>
            <a:pPr marL="285750" indent="-285750" fontAlgn="base">
              <a:buFont typeface="Arial" panose="020B0604020202020204" pitchFamily="34" charset="0"/>
              <a:buChar char="•"/>
            </a:pPr>
            <a:r>
              <a:rPr lang="en-GB" sz="1600" i="0" u="none" strike="noStrike" dirty="0">
                <a:solidFill>
                  <a:srgbClr val="000000"/>
                </a:solidFill>
                <a:effectLst/>
                <a:latin typeface="Century Gothic" panose="020B0502020202020204" pitchFamily="34" charset="0"/>
              </a:rPr>
              <a:t>All guests are accompanied by a member of </a:t>
            </a:r>
            <a:r>
              <a:rPr lang="en-GB" sz="1600" dirty="0">
                <a:solidFill>
                  <a:srgbClr val="000000"/>
                </a:solidFill>
                <a:latin typeface="Century Gothic" panose="020B0502020202020204" pitchFamily="34" charset="0"/>
              </a:rPr>
              <a:t>Ufton</a:t>
            </a:r>
            <a:r>
              <a:rPr lang="en-GB" sz="1600" i="0" u="none" strike="noStrike" dirty="0">
                <a:solidFill>
                  <a:srgbClr val="000000"/>
                </a:solidFill>
                <a:effectLst/>
                <a:latin typeface="Century Gothic" panose="020B0502020202020204" pitchFamily="34" charset="0"/>
              </a:rPr>
              <a:t> staff</a:t>
            </a:r>
            <a:r>
              <a:rPr lang="en-GB" sz="1600" dirty="0">
                <a:solidFill>
                  <a:srgbClr val="000000"/>
                </a:solidFill>
                <a:latin typeface="Century Gothic" panose="020B0502020202020204" pitchFamily="34" charset="0"/>
              </a:rPr>
              <a:t>​. All staff and visitors are clearly identifiable with lanyards or Ufton branded uniform.</a:t>
            </a:r>
          </a:p>
          <a:p>
            <a:pPr algn="l" rtl="0" fontAlgn="base"/>
            <a:endParaRPr lang="en-US" sz="1600" i="0" dirty="0">
              <a:solidFill>
                <a:srgbClr val="000000"/>
              </a:solidFill>
              <a:effectLst/>
              <a:latin typeface="Century Gothic" panose="020B0502020202020204" pitchFamily="34" charset="0"/>
            </a:endParaRPr>
          </a:p>
          <a:p>
            <a:pPr algn="l" rtl="0" fontAlgn="base"/>
            <a:endParaRPr lang="en-US" sz="1600" b="0" i="0" dirty="0">
              <a:solidFill>
                <a:srgbClr val="000000"/>
              </a:solidFill>
              <a:effectLst/>
              <a:latin typeface="Arial" panose="020B0604020202020204" pitchFamily="34" charset="0"/>
            </a:endParaRPr>
          </a:p>
          <a:p>
            <a:r>
              <a:rPr lang="en-GB" sz="1600" b="0" i="0" dirty="0">
                <a:solidFill>
                  <a:srgbClr val="000000"/>
                </a:solidFill>
                <a:effectLst/>
                <a:latin typeface="Times New Roman" panose="02020603050405020304" pitchFamily="18" charset="0"/>
              </a:rPr>
              <a:t> </a:t>
            </a:r>
            <a:endParaRPr lang="en-GB" sz="1600" dirty="0"/>
          </a:p>
        </p:txBody>
      </p:sp>
    </p:spTree>
    <p:extLst>
      <p:ext uri="{BB962C8B-B14F-4D97-AF65-F5344CB8AC3E}">
        <p14:creationId xmlns:p14="http://schemas.microsoft.com/office/powerpoint/2010/main" val="2924706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15B150F-CB75-4252-A1D4-2A6001ECF136}"/>
              </a:ext>
            </a:extLst>
          </p:cNvPr>
          <p:cNvSpPr txBox="1"/>
          <p:nvPr/>
        </p:nvSpPr>
        <p:spPr>
          <a:xfrm>
            <a:off x="2000250" y="152400"/>
            <a:ext cx="8629650" cy="1508105"/>
          </a:xfrm>
          <a:prstGeom prst="rect">
            <a:avLst/>
          </a:prstGeom>
          <a:noFill/>
        </p:spPr>
        <p:txBody>
          <a:bodyPr wrap="square" lIns="91440" tIns="45720" rIns="91440" bIns="45720" rtlCol="0" anchor="t">
            <a:spAutoFit/>
          </a:bodyPr>
          <a:lstStyle/>
          <a:p>
            <a:pPr algn="ctr"/>
            <a:r>
              <a:rPr lang="en-GB" sz="4400" b="1" dirty="0">
                <a:latin typeface="Century Gothic" panose="020B0502020202020204" pitchFamily="34" charset="0"/>
                <a:ea typeface="Calibri Light"/>
                <a:cs typeface="Calibri Light"/>
              </a:rPr>
              <a:t>Activities at Ufton Court</a:t>
            </a:r>
            <a:endParaRPr lang="en-GB" sz="4400" dirty="0">
              <a:latin typeface="Century Gothic" panose="020B0502020202020204" pitchFamily="34" charset="0"/>
              <a:ea typeface="Calibri Light"/>
              <a:cs typeface="Calibri Light"/>
            </a:endParaRPr>
          </a:p>
          <a:p>
            <a:endParaRPr lang="en-GB" sz="4800" dirty="0">
              <a:latin typeface="Twinkl Cursive Looped" panose="02000000000000000000" pitchFamily="2" charset="0"/>
            </a:endParaRPr>
          </a:p>
        </p:txBody>
      </p:sp>
      <p:sp>
        <p:nvSpPr>
          <p:cNvPr id="2" name="TextBox 1">
            <a:extLst>
              <a:ext uri="{FF2B5EF4-FFF2-40B4-BE49-F238E27FC236}">
                <a16:creationId xmlns:a16="http://schemas.microsoft.com/office/drawing/2014/main" id="{13BEE281-F687-5E16-B448-A5575F58F681}"/>
              </a:ext>
            </a:extLst>
          </p:cNvPr>
          <p:cNvSpPr txBox="1"/>
          <p:nvPr/>
        </p:nvSpPr>
        <p:spPr>
          <a:xfrm>
            <a:off x="817945" y="1348451"/>
            <a:ext cx="10365407"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GB" sz="2600" dirty="0">
                <a:latin typeface="Century Gothic" panose="020B0502020202020204" pitchFamily="34" charset="0"/>
                <a:cs typeface="Arial"/>
              </a:rPr>
              <a:t>Enjoying the outdoors</a:t>
            </a:r>
            <a:r>
              <a:rPr lang="en-US" sz="2600" dirty="0">
                <a:latin typeface="Century Gothic" panose="020B0502020202020204" pitchFamily="34" charset="0"/>
                <a:cs typeface="Arial"/>
              </a:rPr>
              <a:t>​</a:t>
            </a:r>
          </a:p>
          <a:p>
            <a:pPr marL="228600" indent="-228600">
              <a:buFont typeface=""/>
              <a:buChar char="•"/>
            </a:pPr>
            <a:r>
              <a:rPr lang="en-US" sz="2600" dirty="0">
                <a:latin typeface="Century Gothic"/>
                <a:cs typeface="Arial"/>
              </a:rPr>
              <a:t>Woodland boogie bash</a:t>
            </a:r>
          </a:p>
          <a:p>
            <a:pPr marL="228600" indent="-228600">
              <a:buFont typeface=""/>
              <a:buChar char="•"/>
            </a:pPr>
            <a:r>
              <a:rPr lang="en-GB" sz="2600" dirty="0">
                <a:latin typeface="Century Gothic" panose="020B0502020202020204" pitchFamily="34" charset="0"/>
                <a:cs typeface="Arial"/>
              </a:rPr>
              <a:t>Low ropes</a:t>
            </a:r>
            <a:r>
              <a:rPr lang="en-US" sz="2600" dirty="0">
                <a:latin typeface="Century Gothic" panose="020B0502020202020204" pitchFamily="34" charset="0"/>
                <a:cs typeface="Arial"/>
              </a:rPr>
              <a:t>​</a:t>
            </a:r>
            <a:endParaRPr lang="en-US" sz="2600" dirty="0">
              <a:latin typeface="Century Gothic" panose="020B0502020202020204" pitchFamily="34" charset="0"/>
              <a:ea typeface="Calibri"/>
              <a:cs typeface="Arial"/>
            </a:endParaRPr>
          </a:p>
          <a:p>
            <a:pPr marL="228600" indent="-228600">
              <a:buFont typeface=""/>
              <a:buChar char="•"/>
            </a:pPr>
            <a:r>
              <a:rPr lang="en-GB" sz="2600" dirty="0">
                <a:latin typeface="Century Gothic"/>
                <a:cs typeface="Arial"/>
              </a:rPr>
              <a:t>Team building carousel</a:t>
            </a:r>
            <a:endParaRPr lang="en-US" sz="2600" dirty="0">
              <a:latin typeface="Century Gothic"/>
              <a:ea typeface="Calibri"/>
              <a:cs typeface="Arial"/>
            </a:endParaRPr>
          </a:p>
          <a:p>
            <a:pPr marL="228600" indent="-228600">
              <a:buFont typeface=""/>
              <a:buChar char="•"/>
            </a:pPr>
            <a:r>
              <a:rPr lang="en-GB" sz="2600" dirty="0">
                <a:latin typeface="Century Gothic"/>
                <a:cs typeface="Arial"/>
              </a:rPr>
              <a:t>Den building</a:t>
            </a:r>
            <a:r>
              <a:rPr lang="en-US" sz="2600" dirty="0">
                <a:latin typeface="Century Gothic"/>
                <a:cs typeface="Arial"/>
              </a:rPr>
              <a:t>​</a:t>
            </a:r>
            <a:endParaRPr lang="en-US" sz="2600">
              <a:latin typeface="Century Gothic"/>
              <a:ea typeface="Calibri"/>
              <a:cs typeface="Arial"/>
            </a:endParaRPr>
          </a:p>
          <a:p>
            <a:pPr marL="228600" indent="-228600">
              <a:buFont typeface=""/>
              <a:buChar char="•"/>
            </a:pPr>
            <a:r>
              <a:rPr lang="en-US" sz="2600" dirty="0">
                <a:latin typeface="Century Gothic"/>
                <a:cs typeface="Arial"/>
              </a:rPr>
              <a:t>Rope &amp; roll</a:t>
            </a:r>
            <a:endParaRPr lang="en-US" sz="2600" dirty="0">
              <a:latin typeface="Century Gothic"/>
              <a:ea typeface="Calibri"/>
              <a:cs typeface="Arial"/>
            </a:endParaRPr>
          </a:p>
          <a:p>
            <a:pPr marL="228600" indent="-228600">
              <a:buFont typeface=""/>
              <a:buChar char="•"/>
            </a:pPr>
            <a:r>
              <a:rPr lang="en-US" sz="2600" dirty="0">
                <a:latin typeface="Century Gothic"/>
                <a:cs typeface="Arial"/>
              </a:rPr>
              <a:t>Barrel boarding</a:t>
            </a:r>
            <a:endParaRPr lang="en-US" sz="2600" dirty="0">
              <a:latin typeface="Century Gothic"/>
              <a:ea typeface="Calibri"/>
              <a:cs typeface="Arial"/>
            </a:endParaRPr>
          </a:p>
          <a:p>
            <a:pPr marL="228600" indent="-228600">
              <a:buFont typeface=""/>
              <a:buChar char="•"/>
            </a:pPr>
            <a:r>
              <a:rPr lang="en-US" sz="2600" dirty="0">
                <a:latin typeface="Century Gothic"/>
                <a:cs typeface="Arial"/>
              </a:rPr>
              <a:t>Catapults​</a:t>
            </a:r>
            <a:endParaRPr lang="en-US" sz="2600" dirty="0">
              <a:latin typeface="Century Gothic"/>
              <a:ea typeface="Calibri"/>
              <a:cs typeface="Arial"/>
            </a:endParaRPr>
          </a:p>
          <a:p>
            <a:pPr marL="228600" indent="-228600">
              <a:buFont typeface=""/>
              <a:buChar char="•"/>
            </a:pPr>
            <a:r>
              <a:rPr lang="en-GB" sz="2600" dirty="0">
                <a:latin typeface="Century Gothic" panose="020B0502020202020204" pitchFamily="34" charset="0"/>
                <a:cs typeface="Arial"/>
              </a:rPr>
              <a:t>Outdoor maths</a:t>
            </a:r>
            <a:r>
              <a:rPr lang="en-US" sz="2600" dirty="0">
                <a:latin typeface="Century Gothic" panose="020B0502020202020204" pitchFamily="34" charset="0"/>
                <a:cs typeface="Arial"/>
              </a:rPr>
              <a:t>​/s</a:t>
            </a:r>
            <a:r>
              <a:rPr lang="en-GB" sz="2600" dirty="0" err="1">
                <a:latin typeface="Century Gothic" panose="020B0502020202020204" pitchFamily="34" charset="0"/>
                <a:cs typeface="Arial"/>
              </a:rPr>
              <a:t>cience</a:t>
            </a:r>
            <a:r>
              <a:rPr lang="en-GB" sz="2600" dirty="0">
                <a:latin typeface="Century Gothic" panose="020B0502020202020204" pitchFamily="34" charset="0"/>
                <a:cs typeface="Arial"/>
              </a:rPr>
              <a:t> activities</a:t>
            </a:r>
            <a:r>
              <a:rPr lang="en-US" sz="2600" dirty="0">
                <a:latin typeface="Calibri"/>
                <a:cs typeface="Arial"/>
              </a:rPr>
              <a:t>​</a:t>
            </a:r>
            <a:endParaRPr lang="en-US" sz="2600" dirty="0">
              <a:latin typeface="Calibri"/>
              <a:ea typeface="Calibri"/>
              <a:cs typeface="Arial"/>
            </a:endParaRPr>
          </a:p>
        </p:txBody>
      </p:sp>
    </p:spTree>
    <p:extLst>
      <p:ext uri="{BB962C8B-B14F-4D97-AF65-F5344CB8AC3E}">
        <p14:creationId xmlns:p14="http://schemas.microsoft.com/office/powerpoint/2010/main" val="1963236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FF387E-5A87-785D-70D2-F79E4691E4D6}"/>
              </a:ext>
            </a:extLst>
          </p:cNvPr>
          <p:cNvSpPr>
            <a:spLocks noGrp="1"/>
          </p:cNvSpPr>
          <p:nvPr>
            <p:ph type="body" sz="quarter" idx="11"/>
          </p:nvPr>
        </p:nvSpPr>
        <p:spPr>
          <a:xfrm>
            <a:off x="566804" y="1097179"/>
            <a:ext cx="10430894" cy="4360307"/>
          </a:xfrm>
        </p:spPr>
        <p:txBody>
          <a:bodyPr vert="horz" lIns="91440" tIns="45720" rIns="91440" bIns="45720" rtlCol="0" anchor="t">
            <a:normAutofit/>
          </a:bodyPr>
          <a:lstStyle/>
          <a:p>
            <a:r>
              <a:rPr lang="en-GB" dirty="0">
                <a:latin typeface="Calibri"/>
                <a:ea typeface="Calibri"/>
                <a:cs typeface="Calibri"/>
              </a:rPr>
              <a:t>Skills focus</a:t>
            </a:r>
          </a:p>
          <a:p>
            <a:pPr marL="457200" indent="-457200">
              <a:buFont typeface="Arial" pitchFamily="2" charset="2"/>
              <a:buChar char="•"/>
            </a:pPr>
            <a:r>
              <a:rPr lang="en-GB" sz="2600" b="0" dirty="0">
                <a:solidFill>
                  <a:srgbClr val="000000"/>
                </a:solidFill>
                <a:latin typeface="Century Gothic"/>
                <a:ea typeface="Calibri"/>
                <a:cs typeface="Calibri"/>
              </a:rPr>
              <a:t>Connect with the natural environment</a:t>
            </a:r>
          </a:p>
          <a:p>
            <a:pPr marL="457200" indent="-457200">
              <a:buFont typeface="Arial" pitchFamily="2" charset="2"/>
              <a:buChar char="•"/>
            </a:pPr>
            <a:r>
              <a:rPr lang="en-GB" sz="2600" b="0" dirty="0">
                <a:solidFill>
                  <a:srgbClr val="000000"/>
                </a:solidFill>
                <a:latin typeface="Century Gothic"/>
                <a:ea typeface="Calibri"/>
                <a:cs typeface="Calibri"/>
              </a:rPr>
              <a:t>Raise environmental awareness</a:t>
            </a:r>
          </a:p>
          <a:p>
            <a:pPr marL="457200" indent="-457200">
              <a:buFont typeface="Arial" pitchFamily="2" charset="2"/>
              <a:buChar char="•"/>
            </a:pPr>
            <a:r>
              <a:rPr lang="en-GB" sz="2600" b="0" dirty="0">
                <a:solidFill>
                  <a:srgbClr val="000000"/>
                </a:solidFill>
                <a:latin typeface="Century Gothic"/>
                <a:ea typeface="Calibri"/>
                <a:cs typeface="Calibri"/>
              </a:rPr>
              <a:t>Motivated, independent and resilient learners</a:t>
            </a:r>
          </a:p>
          <a:p>
            <a:pPr marL="457200" indent="-457200">
              <a:buFont typeface="Arial" pitchFamily="2" charset="2"/>
              <a:buChar char="•"/>
            </a:pPr>
            <a:r>
              <a:rPr lang="en-GB" sz="2600" b="0" dirty="0">
                <a:solidFill>
                  <a:srgbClr val="000000"/>
                </a:solidFill>
                <a:latin typeface="Century Gothic"/>
                <a:ea typeface="Calibri"/>
                <a:cs typeface="Calibri"/>
              </a:rPr>
              <a:t>Communication and co-operation</a:t>
            </a:r>
          </a:p>
          <a:p>
            <a:pPr marL="457200" indent="-457200">
              <a:buFont typeface="Arial" pitchFamily="2" charset="2"/>
              <a:buChar char="•"/>
            </a:pPr>
            <a:r>
              <a:rPr lang="en-GB" sz="2600" b="0" dirty="0">
                <a:solidFill>
                  <a:srgbClr val="000000"/>
                </a:solidFill>
                <a:latin typeface="Century Gothic"/>
                <a:ea typeface="Calibri"/>
                <a:cs typeface="Calibri"/>
              </a:rPr>
              <a:t>Problem solving and teamwork</a:t>
            </a:r>
            <a:endParaRPr lang="en-GB" dirty="0">
              <a:ea typeface="Calibri" panose="020F0502020204030204" pitchFamily="34" charset="0"/>
            </a:endParaRPr>
          </a:p>
          <a:p>
            <a:pPr marL="457200" indent="-457200">
              <a:buFont typeface="Arial" pitchFamily="2" charset="2"/>
              <a:buChar char="•"/>
            </a:pPr>
            <a:r>
              <a:rPr lang="en-GB" sz="2600" b="0" dirty="0">
                <a:solidFill>
                  <a:srgbClr val="000000"/>
                </a:solidFill>
                <a:latin typeface="Century Gothic"/>
                <a:ea typeface="Calibri"/>
                <a:cs typeface="Calibri"/>
              </a:rPr>
              <a:t>Patience and kindness</a:t>
            </a:r>
            <a:endParaRPr lang="en-GB" sz="2600" b="0" dirty="0">
              <a:solidFill>
                <a:srgbClr val="000000"/>
              </a:solidFill>
              <a:latin typeface="Century Gothic"/>
              <a:ea typeface="Calibri"/>
            </a:endParaRPr>
          </a:p>
          <a:p>
            <a:endParaRPr lang="en-GB" sz="2600" b="0" dirty="0">
              <a:solidFill>
                <a:srgbClr val="000000"/>
              </a:solidFill>
              <a:latin typeface="Century Gothic"/>
              <a:ea typeface="Calibri"/>
            </a:endParaRPr>
          </a:p>
        </p:txBody>
      </p:sp>
    </p:spTree>
    <p:extLst>
      <p:ext uri="{BB962C8B-B14F-4D97-AF65-F5344CB8AC3E}">
        <p14:creationId xmlns:p14="http://schemas.microsoft.com/office/powerpoint/2010/main" val="4207796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AE0FF4-BDA1-FCFB-9FCD-202C135F3C70}"/>
              </a:ext>
            </a:extLst>
          </p:cNvPr>
          <p:cNvSpPr txBox="1"/>
          <p:nvPr/>
        </p:nvSpPr>
        <p:spPr>
          <a:xfrm>
            <a:off x="1799901" y="6611779"/>
            <a:ext cx="9944424" cy="246221"/>
          </a:xfrm>
          <a:prstGeom prst="rect">
            <a:avLst/>
          </a:prstGeom>
          <a:noFill/>
        </p:spPr>
        <p:txBody>
          <a:bodyPr wrap="square">
            <a:spAutoFit/>
          </a:bodyPr>
          <a:lstStyle/>
          <a:p>
            <a:r>
              <a:rPr lang="en-GB" sz="1000" b="1" dirty="0">
                <a:solidFill>
                  <a:srgbClr val="002060"/>
                </a:solidFill>
              </a:rPr>
              <a:t>Ufton Court, Green Lane, Ufton Nervet, Reading, RG7 4HD | Phone: 0118 983 2099 | uftoncourt.org.uk | Charity Number 1116659</a:t>
            </a:r>
          </a:p>
        </p:txBody>
      </p:sp>
      <p:pic>
        <p:nvPicPr>
          <p:cNvPr id="5" name="Picture 4">
            <a:extLst>
              <a:ext uri="{FF2B5EF4-FFF2-40B4-BE49-F238E27FC236}">
                <a16:creationId xmlns:a16="http://schemas.microsoft.com/office/drawing/2014/main" id="{1E8459E2-ECFA-3319-2C73-3E51BB232E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9125" y="215474"/>
            <a:ext cx="1124599" cy="1267143"/>
          </a:xfrm>
          <a:prstGeom prst="rect">
            <a:avLst/>
          </a:prstGeom>
          <a:noFill/>
          <a:ln>
            <a:noFill/>
          </a:ln>
        </p:spPr>
      </p:pic>
      <p:pic>
        <p:nvPicPr>
          <p:cNvPr id="11" name="Picture 10">
            <a:extLst>
              <a:ext uri="{FF2B5EF4-FFF2-40B4-BE49-F238E27FC236}">
                <a16:creationId xmlns:a16="http://schemas.microsoft.com/office/drawing/2014/main" id="{E76B96F8-3EA6-9CE0-5463-47A5C36E5D71}"/>
              </a:ext>
            </a:extLst>
          </p:cNvPr>
          <p:cNvPicPr>
            <a:picLocks noChangeAspect="1"/>
          </p:cNvPicPr>
          <p:nvPr/>
        </p:nvPicPr>
        <p:blipFill rotWithShape="1">
          <a:blip r:embed="rId3">
            <a:extLst>
              <a:ext uri="{28A0092B-C50C-407E-A947-70E740481C1C}">
                <a14:useLocalDpi xmlns:a14="http://schemas.microsoft.com/office/drawing/2010/main" val="0"/>
              </a:ext>
            </a:extLst>
          </a:blip>
          <a:srcRect l="48791" t="13695" b="1841"/>
          <a:stretch/>
        </p:blipFill>
        <p:spPr>
          <a:xfrm rot="5400000">
            <a:off x="-2496036" y="2562063"/>
            <a:ext cx="6857997" cy="1733875"/>
          </a:xfrm>
          <a:prstGeom prst="rect">
            <a:avLst/>
          </a:prstGeom>
        </p:spPr>
      </p:pic>
      <p:sp>
        <p:nvSpPr>
          <p:cNvPr id="13" name="TextBox 12">
            <a:extLst>
              <a:ext uri="{FF2B5EF4-FFF2-40B4-BE49-F238E27FC236}">
                <a16:creationId xmlns:a16="http://schemas.microsoft.com/office/drawing/2014/main" id="{EE2F5590-8192-BC7A-FA8E-4745551FBD50}"/>
              </a:ext>
            </a:extLst>
          </p:cNvPr>
          <p:cNvSpPr txBox="1"/>
          <p:nvPr/>
        </p:nvSpPr>
        <p:spPr>
          <a:xfrm>
            <a:off x="1580502" y="258903"/>
            <a:ext cx="8382000" cy="1015663"/>
          </a:xfrm>
          <a:prstGeom prst="rect">
            <a:avLst/>
          </a:prstGeom>
          <a:noFill/>
        </p:spPr>
        <p:txBody>
          <a:bodyPr wrap="square" rtlCol="0">
            <a:spAutoFit/>
          </a:bodyPr>
          <a:lstStyle/>
          <a:p>
            <a:r>
              <a:rPr lang="en-GB" sz="6000" b="1" dirty="0">
                <a:solidFill>
                  <a:srgbClr val="002060"/>
                </a:solidFill>
                <a:latin typeface="+mj-lt"/>
              </a:rPr>
              <a:t>Kit list</a:t>
            </a:r>
          </a:p>
        </p:txBody>
      </p:sp>
      <p:sp>
        <p:nvSpPr>
          <p:cNvPr id="3" name="TextBox 2">
            <a:extLst>
              <a:ext uri="{FF2B5EF4-FFF2-40B4-BE49-F238E27FC236}">
                <a16:creationId xmlns:a16="http://schemas.microsoft.com/office/drawing/2014/main" id="{0A7EECFB-6979-BF88-DFC8-5643FB92CEB6}"/>
              </a:ext>
            </a:extLst>
          </p:cNvPr>
          <p:cNvSpPr txBox="1"/>
          <p:nvPr/>
        </p:nvSpPr>
        <p:spPr>
          <a:xfrm>
            <a:off x="1237601" y="1241079"/>
            <a:ext cx="10163823" cy="830997"/>
          </a:xfrm>
          <a:prstGeom prst="rect">
            <a:avLst/>
          </a:prstGeom>
          <a:noFill/>
        </p:spPr>
        <p:txBody>
          <a:bodyPr wrap="square" lIns="91440" tIns="45720" rIns="91440" bIns="45720" anchor="t">
            <a:spAutoFit/>
          </a:bodyPr>
          <a:lstStyle/>
          <a:p>
            <a:pPr fontAlgn="base"/>
            <a:r>
              <a:rPr lang="en-GB" sz="1600" b="1" i="1" dirty="0">
                <a:solidFill>
                  <a:srgbClr val="000000"/>
                </a:solidFill>
                <a:effectLst/>
                <a:latin typeface="Century Gothic"/>
              </a:rPr>
              <a:t>Please pack belongings into a holdall, case or rucksack which </a:t>
            </a:r>
            <a:r>
              <a:rPr lang="en-GB" sz="1600" b="1" i="1" dirty="0">
                <a:solidFill>
                  <a:srgbClr val="000000"/>
                </a:solidFill>
                <a:latin typeface="Century Gothic"/>
              </a:rPr>
              <a:t>your children</a:t>
            </a:r>
            <a:r>
              <a:rPr lang="en-GB" sz="1600" b="1" i="1" dirty="0">
                <a:solidFill>
                  <a:srgbClr val="000000"/>
                </a:solidFill>
                <a:effectLst/>
                <a:latin typeface="Century Gothic"/>
              </a:rPr>
              <a:t> can carry </a:t>
            </a:r>
            <a:endParaRPr lang="en-US" sz="1600" dirty="0">
              <a:solidFill>
                <a:srgbClr val="000000"/>
              </a:solidFill>
              <a:latin typeface="Century Gothic"/>
            </a:endParaRPr>
          </a:p>
          <a:p>
            <a:pPr algn="l"/>
            <a:r>
              <a:rPr lang="en-GB" sz="1600" b="1" i="1" dirty="0">
                <a:solidFill>
                  <a:srgbClr val="000000"/>
                </a:solidFill>
                <a:effectLst/>
                <a:latin typeface="Century Gothic"/>
              </a:rPr>
              <a:t>comfortably by </a:t>
            </a:r>
            <a:r>
              <a:rPr lang="en-GB" sz="1600" b="1" i="1" dirty="0">
                <a:solidFill>
                  <a:srgbClr val="000000"/>
                </a:solidFill>
                <a:latin typeface="Century Gothic"/>
              </a:rPr>
              <a:t>themselves</a:t>
            </a:r>
            <a:r>
              <a:rPr lang="en-GB" sz="1600" b="1" i="1" dirty="0">
                <a:solidFill>
                  <a:srgbClr val="000000"/>
                </a:solidFill>
                <a:effectLst/>
                <a:latin typeface="Century Gothic"/>
              </a:rPr>
              <a:t>.</a:t>
            </a:r>
            <a:endParaRPr lang="en-US" sz="1600" b="0" i="0">
              <a:solidFill>
                <a:srgbClr val="000000"/>
              </a:solidFill>
              <a:effectLst/>
              <a:latin typeface="Century Gothic"/>
            </a:endParaRPr>
          </a:p>
          <a:p>
            <a:endParaRPr lang="en-GB" sz="1600" dirty="0"/>
          </a:p>
        </p:txBody>
      </p:sp>
      <p:graphicFrame>
        <p:nvGraphicFramePr>
          <p:cNvPr id="7" name="Table 6">
            <a:extLst>
              <a:ext uri="{FF2B5EF4-FFF2-40B4-BE49-F238E27FC236}">
                <a16:creationId xmlns:a16="http://schemas.microsoft.com/office/drawing/2014/main" id="{24C21C37-7FE1-1ACD-56E9-8CBBECF6F3C8}"/>
              </a:ext>
            </a:extLst>
          </p:cNvPr>
          <p:cNvGraphicFramePr>
            <a:graphicFrameLocks noGrp="1"/>
          </p:cNvGraphicFramePr>
          <p:nvPr>
            <p:extLst>
              <p:ext uri="{D42A27DB-BD31-4B8C-83A1-F6EECF244321}">
                <p14:modId xmlns:p14="http://schemas.microsoft.com/office/powerpoint/2010/main" val="2219902768"/>
              </p:ext>
            </p:extLst>
          </p:nvPr>
        </p:nvGraphicFramePr>
        <p:xfrm>
          <a:off x="2175029" y="1882933"/>
          <a:ext cx="8353888" cy="4724400"/>
        </p:xfrm>
        <a:graphic>
          <a:graphicData uri="http://schemas.openxmlformats.org/drawingml/2006/table">
            <a:tbl>
              <a:tblPr/>
              <a:tblGrid>
                <a:gridCol w="5227853">
                  <a:extLst>
                    <a:ext uri="{9D8B030D-6E8A-4147-A177-3AD203B41FA5}">
                      <a16:colId xmlns:a16="http://schemas.microsoft.com/office/drawing/2014/main" val="3426142028"/>
                    </a:ext>
                  </a:extLst>
                </a:gridCol>
                <a:gridCol w="3126035">
                  <a:extLst>
                    <a:ext uri="{9D8B030D-6E8A-4147-A177-3AD203B41FA5}">
                      <a16:colId xmlns:a16="http://schemas.microsoft.com/office/drawing/2014/main" val="1019523300"/>
                    </a:ext>
                  </a:extLst>
                </a:gridCol>
              </a:tblGrid>
              <a:tr h="4375821">
                <a:tc>
                  <a:txBody>
                    <a:bodyPr/>
                    <a:lstStyle/>
                    <a:p>
                      <a:pPr algn="l" fontAlgn="base"/>
                      <a:r>
                        <a:rPr lang="en-GB" sz="2800" b="1" i="0" u="sng" dirty="0">
                          <a:solidFill>
                            <a:srgbClr val="000000"/>
                          </a:solidFill>
                          <a:effectLst/>
                          <a:latin typeface="Century Gothic" panose="020B0502020202020204" pitchFamily="34" charset="0"/>
                        </a:rPr>
                        <a:t>General</a:t>
                      </a:r>
                      <a:r>
                        <a:rPr lang="en-GB" sz="2800" b="1" i="0" u="sng" dirty="0">
                          <a:solidFill>
                            <a:srgbClr val="FFFFFF"/>
                          </a:solidFill>
                          <a:effectLst/>
                          <a:latin typeface="Century Gothic" panose="020B0502020202020204" pitchFamily="34" charset="0"/>
                        </a:rPr>
                        <a:t>​</a:t>
                      </a:r>
                      <a:endParaRPr lang="en-GB" sz="3600" b="1" i="0" u="sng" dirty="0">
                        <a:solidFill>
                          <a:srgbClr val="FFFFFF"/>
                        </a:solidFill>
                        <a:effectLst/>
                        <a:latin typeface="Century Gothic" panose="020B0502020202020204" pitchFamily="34" charset="0"/>
                      </a:endParaRPr>
                    </a:p>
                    <a:p>
                      <a:pPr algn="l" fontAlgn="base">
                        <a:buFont typeface="Arial" panose="020B0604020202020204" pitchFamily="34" charset="0"/>
                        <a:buChar char="•"/>
                      </a:pPr>
                      <a:r>
                        <a:rPr lang="en-GB" sz="2000" b="1" i="0" dirty="0">
                          <a:solidFill>
                            <a:srgbClr val="000000"/>
                          </a:solidFill>
                          <a:effectLst/>
                          <a:latin typeface="Century Gothic" panose="020B0502020202020204" pitchFamily="34" charset="0"/>
                        </a:rPr>
                        <a:t>Waterproof coat </a:t>
                      </a:r>
                      <a:endParaRPr lang="en-GB" sz="2000" b="1" i="0" dirty="0">
                        <a:solidFill>
                          <a:srgbClr val="FFFFFF"/>
                        </a:solidFill>
                        <a:effectLst/>
                        <a:latin typeface="Century Gothic" panose="020B0502020202020204" pitchFamily="34" charset="0"/>
                      </a:endParaRPr>
                    </a:p>
                    <a:p>
                      <a:pPr algn="l" fontAlgn="base">
                        <a:buFont typeface="Arial" panose="020B0604020202020204" pitchFamily="34" charset="0"/>
                        <a:buChar char="•"/>
                      </a:pPr>
                      <a:r>
                        <a:rPr lang="en-GB" sz="2000" b="1" i="0" dirty="0">
                          <a:solidFill>
                            <a:srgbClr val="000000"/>
                          </a:solidFill>
                          <a:effectLst/>
                          <a:latin typeface="Century Gothic" panose="020B0502020202020204" pitchFamily="34" charset="0"/>
                        </a:rPr>
                        <a:t>Wellies / outdoor shoes in a plastic bag.   </a:t>
                      </a:r>
                      <a:r>
                        <a:rPr lang="en-GB" sz="2000" b="1" i="0" dirty="0">
                          <a:solidFill>
                            <a:srgbClr val="FFFFFF"/>
                          </a:solidFill>
                          <a:effectLst/>
                          <a:latin typeface="Century Gothic" panose="020B0502020202020204" pitchFamily="34" charset="0"/>
                        </a:rPr>
                        <a:t>​</a:t>
                      </a:r>
                    </a:p>
                    <a:p>
                      <a:pPr algn="l" fontAlgn="base">
                        <a:buFont typeface="Arial" panose="020B0604020202020204" pitchFamily="34" charset="0"/>
                        <a:buChar char="•"/>
                      </a:pPr>
                      <a:r>
                        <a:rPr lang="en-GB" sz="2000" b="1" i="0" dirty="0">
                          <a:solidFill>
                            <a:srgbClr val="000000"/>
                          </a:solidFill>
                          <a:effectLst/>
                          <a:latin typeface="Century Gothic" panose="020B0502020202020204" pitchFamily="34" charset="0"/>
                        </a:rPr>
                        <a:t>Indoor shoes  (Only bring slippers if they have non-slip soles – light trainers are more suitable)</a:t>
                      </a:r>
                      <a:r>
                        <a:rPr lang="en-GB" sz="2000" b="1" i="0" dirty="0">
                          <a:solidFill>
                            <a:srgbClr val="FFFFFF"/>
                          </a:solidFill>
                          <a:effectLst/>
                          <a:latin typeface="Century Gothic" panose="020B0502020202020204" pitchFamily="34" charset="0"/>
                        </a:rPr>
                        <a:t>​</a:t>
                      </a:r>
                    </a:p>
                    <a:p>
                      <a:pPr algn="l" fontAlgn="base">
                        <a:buFont typeface="Arial" panose="020B0604020202020204" pitchFamily="34" charset="0"/>
                        <a:buChar char="•"/>
                      </a:pPr>
                      <a:r>
                        <a:rPr lang="en-GB" sz="2000" b="1" i="0" dirty="0">
                          <a:solidFill>
                            <a:srgbClr val="000000"/>
                          </a:solidFill>
                          <a:effectLst/>
                          <a:latin typeface="Century Gothic" panose="020B0502020202020204" pitchFamily="34" charset="0"/>
                        </a:rPr>
                        <a:t>Set of spare clothes, including long trousers and long-sleeved top.</a:t>
                      </a:r>
                      <a:r>
                        <a:rPr lang="en-GB" sz="2000" b="1" i="0" dirty="0">
                          <a:solidFill>
                            <a:srgbClr val="FFFFFF"/>
                          </a:solidFill>
                          <a:effectLst/>
                          <a:latin typeface="Century Gothic" panose="020B0502020202020204" pitchFamily="34" charset="0"/>
                        </a:rPr>
                        <a:t>​</a:t>
                      </a:r>
                    </a:p>
                    <a:p>
                      <a:pPr algn="l" fontAlgn="base">
                        <a:buFont typeface="Arial" panose="020B0604020202020204" pitchFamily="34" charset="0"/>
                        <a:buChar char="•"/>
                      </a:pPr>
                      <a:r>
                        <a:rPr lang="en-GB" sz="2000" b="1" i="0" dirty="0">
                          <a:solidFill>
                            <a:srgbClr val="000000"/>
                          </a:solidFill>
                          <a:effectLst/>
                          <a:latin typeface="Century Gothic" panose="020B0502020202020204" pitchFamily="34" charset="0"/>
                        </a:rPr>
                        <a:t>Spare footwear.</a:t>
                      </a:r>
                    </a:p>
                    <a:p>
                      <a:pPr algn="l" fontAlgn="base">
                        <a:buFont typeface="Arial" panose="020B0604020202020204" pitchFamily="34" charset="0"/>
                        <a:buChar char="•"/>
                      </a:pPr>
                      <a:r>
                        <a:rPr lang="en-GB" sz="2000" b="1" i="0" dirty="0">
                          <a:solidFill>
                            <a:srgbClr val="000000"/>
                          </a:solidFill>
                          <a:effectLst/>
                          <a:latin typeface="Century Gothic" panose="020B0502020202020204" pitchFamily="34" charset="0"/>
                        </a:rPr>
                        <a:t>Towel</a:t>
                      </a:r>
                      <a:r>
                        <a:rPr lang="en-GB" sz="2000" b="1" i="0" dirty="0">
                          <a:solidFill>
                            <a:srgbClr val="FFFFFF"/>
                          </a:solidFill>
                          <a:effectLst/>
                          <a:latin typeface="Century Gothic" panose="020B0502020202020204" pitchFamily="34" charset="0"/>
                        </a:rPr>
                        <a:t>​</a:t>
                      </a:r>
                    </a:p>
                    <a:p>
                      <a:pPr algn="l" fontAlgn="base">
                        <a:buFont typeface="Arial" panose="020B0604020202020204" pitchFamily="34" charset="0"/>
                        <a:buChar char="•"/>
                      </a:pPr>
                      <a:r>
                        <a:rPr lang="en-GB" sz="2000" b="1" i="0" dirty="0">
                          <a:solidFill>
                            <a:srgbClr val="000000"/>
                          </a:solidFill>
                          <a:effectLst/>
                          <a:latin typeface="Century Gothic"/>
                        </a:rPr>
                        <a:t>Water bottle</a:t>
                      </a:r>
                      <a:r>
                        <a:rPr lang="en-GB" sz="2000" b="1" i="0" dirty="0">
                          <a:solidFill>
                            <a:srgbClr val="FFFFFF"/>
                          </a:solidFill>
                          <a:effectLst/>
                          <a:latin typeface="Century Gothic"/>
                        </a:rPr>
                        <a:t>​</a:t>
                      </a:r>
                    </a:p>
                    <a:p>
                      <a:pPr lvl="0" algn="l">
                        <a:buFont typeface="Arial" panose="020B0604020202020204" pitchFamily="34" charset="0"/>
                        <a:buChar char="•"/>
                      </a:pPr>
                      <a:endParaRPr lang="en-GB" sz="2000" b="1" i="0" dirty="0">
                        <a:solidFill>
                          <a:srgbClr val="FFFFFF"/>
                        </a:solidFill>
                        <a:effectLst/>
                        <a:latin typeface="Century Gothic"/>
                      </a:endParaRPr>
                    </a:p>
                    <a:p>
                      <a:pPr algn="l" fontAlgn="base">
                        <a:buFont typeface="Arial" panose="020B0604020202020204" pitchFamily="34" charset="0"/>
                        <a:buChar char="•"/>
                      </a:pPr>
                      <a:r>
                        <a:rPr lang="en-GB" sz="2000" b="1" i="0" dirty="0">
                          <a:solidFill>
                            <a:srgbClr val="000000"/>
                          </a:solidFill>
                          <a:effectLst/>
                          <a:latin typeface="Century Gothic"/>
                        </a:rPr>
                        <a:t>Please make sure all kit is named.</a:t>
                      </a:r>
                      <a:endParaRPr lang="en-GB" sz="1800" b="1" i="0" dirty="0">
                        <a:solidFill>
                          <a:srgbClr val="FFFFFF"/>
                        </a:solidFill>
                        <a:effectLst/>
                        <a:latin typeface="Century Gothic"/>
                      </a:endParaRPr>
                    </a:p>
                    <a:p>
                      <a:pPr algn="l" fontAlgn="base">
                        <a:buFont typeface="Arial" panose="020B0604020202020204" pitchFamily="34" charset="0"/>
                        <a:buNone/>
                      </a:pPr>
                      <a:endParaRPr lang="en-GB" sz="1600" b="1" i="0" dirty="0">
                        <a:solidFill>
                          <a:srgbClr val="FFFFFF"/>
                        </a:solidFill>
                        <a:effectLst/>
                        <a:latin typeface="Century Gothic" panose="020B0502020202020204" pitchFamily="34" charset="0"/>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4F81BD"/>
                    </a:solidFill>
                  </a:tcPr>
                </a:tc>
                <a:tc>
                  <a:txBody>
                    <a:bodyPr/>
                    <a:lstStyle/>
                    <a:p>
                      <a:pPr algn="l" fontAlgn="base"/>
                      <a:r>
                        <a:rPr lang="en-GB" sz="1400" b="1" i="0" dirty="0">
                          <a:solidFill>
                            <a:srgbClr val="FFFFFF"/>
                          </a:solidFill>
                          <a:effectLst/>
                          <a:latin typeface="Century Gothic" panose="020B0502020202020204" pitchFamily="34" charset="0"/>
                        </a:rPr>
                        <a:t>​</a:t>
                      </a:r>
                    </a:p>
                    <a:p>
                      <a:pPr algn="l" fontAlgn="base"/>
                      <a:r>
                        <a:rPr lang="en-GB" sz="1800" b="1" i="0" u="sng" dirty="0">
                          <a:solidFill>
                            <a:srgbClr val="000000"/>
                          </a:solidFill>
                          <a:effectLst/>
                          <a:latin typeface="Century Gothic" panose="020B0502020202020204" pitchFamily="34" charset="0"/>
                        </a:rPr>
                        <a:t>Please do not bring</a:t>
                      </a:r>
                      <a:r>
                        <a:rPr lang="en-GB" sz="1800" b="0" i="0" u="sng" dirty="0">
                          <a:solidFill>
                            <a:srgbClr val="000000"/>
                          </a:solidFill>
                          <a:effectLst/>
                          <a:latin typeface="Century Gothic" panose="020B0502020202020204" pitchFamily="34" charset="0"/>
                        </a:rPr>
                        <a:t>​</a:t>
                      </a:r>
                      <a:endParaRPr lang="en-GB" sz="2800" b="0" i="0" u="sng" dirty="0">
                        <a:solidFill>
                          <a:srgbClr val="000000"/>
                        </a:solidFill>
                        <a:effectLst/>
                        <a:latin typeface="Century Gothic" panose="020B0502020202020204" pitchFamily="34" charset="0"/>
                      </a:endParaRPr>
                    </a:p>
                    <a:p>
                      <a:pPr algn="l" fontAlgn="base">
                        <a:buFont typeface="Arial" panose="020B0604020202020204" pitchFamily="34" charset="0"/>
                        <a:buChar char="•"/>
                      </a:pPr>
                      <a:r>
                        <a:rPr lang="en-GB" sz="1800" b="1" i="0" dirty="0">
                          <a:solidFill>
                            <a:srgbClr val="000000"/>
                          </a:solidFill>
                          <a:effectLst/>
                          <a:latin typeface="Century Gothic" panose="020B0502020202020204" pitchFamily="34" charset="0"/>
                        </a:rPr>
                        <a:t>Food – other than by arrangement for special diets.</a:t>
                      </a:r>
                      <a:r>
                        <a:rPr lang="en-GB" sz="1800" b="0" i="0" dirty="0">
                          <a:solidFill>
                            <a:srgbClr val="000000"/>
                          </a:solidFill>
                          <a:effectLst/>
                          <a:latin typeface="Century Gothic" panose="020B0502020202020204" pitchFamily="34" charset="0"/>
                        </a:rPr>
                        <a:t>​</a:t>
                      </a:r>
                      <a:endParaRPr lang="en-GB" sz="1400" b="0" i="0" dirty="0">
                        <a:solidFill>
                          <a:srgbClr val="000000"/>
                        </a:solidFill>
                        <a:effectLst/>
                        <a:latin typeface="Century Gothic" panose="020B0502020202020204" pitchFamily="34" charset="0"/>
                      </a:endParaRPr>
                    </a:p>
                    <a:p>
                      <a:pPr algn="l" fontAlgn="base">
                        <a:buFont typeface="Arial" panose="020B0604020202020204" pitchFamily="34" charset="0"/>
                        <a:buChar char="•"/>
                      </a:pPr>
                      <a:r>
                        <a:rPr lang="en-GB" sz="1800" b="1" i="0" dirty="0">
                          <a:solidFill>
                            <a:srgbClr val="000000"/>
                          </a:solidFill>
                          <a:effectLst/>
                          <a:latin typeface="Century Gothic" panose="020B0502020202020204" pitchFamily="34" charset="0"/>
                        </a:rPr>
                        <a:t>Money or valuables</a:t>
                      </a:r>
                      <a:r>
                        <a:rPr lang="en-GB" sz="1800" b="0" i="0" dirty="0">
                          <a:solidFill>
                            <a:srgbClr val="000000"/>
                          </a:solidFill>
                          <a:effectLst/>
                          <a:latin typeface="Century Gothic" panose="020B0502020202020204" pitchFamily="34" charset="0"/>
                        </a:rPr>
                        <a:t>​</a:t>
                      </a:r>
                      <a:endParaRPr lang="en-GB" sz="1400" b="0" i="0" dirty="0">
                        <a:solidFill>
                          <a:srgbClr val="000000"/>
                        </a:solidFill>
                        <a:effectLst/>
                        <a:latin typeface="Century Gothic" panose="020B0502020202020204" pitchFamily="34" charset="0"/>
                      </a:endParaRPr>
                    </a:p>
                    <a:p>
                      <a:pPr algn="l" fontAlgn="base">
                        <a:buFont typeface="Arial" panose="020B0604020202020204" pitchFamily="34" charset="0"/>
                        <a:buChar char="•"/>
                      </a:pPr>
                      <a:r>
                        <a:rPr lang="en-GB" sz="1800" b="1" i="0" dirty="0">
                          <a:solidFill>
                            <a:srgbClr val="000000"/>
                          </a:solidFill>
                          <a:effectLst/>
                          <a:latin typeface="Century Gothic" panose="020B0502020202020204" pitchFamily="34" charset="0"/>
                        </a:rPr>
                        <a:t>Mobile phone</a:t>
                      </a:r>
                      <a:r>
                        <a:rPr lang="en-GB" sz="1800" b="0" i="0" dirty="0">
                          <a:solidFill>
                            <a:srgbClr val="000000"/>
                          </a:solidFill>
                          <a:effectLst/>
                          <a:latin typeface="Century Gothic" panose="020B0502020202020204" pitchFamily="34" charset="0"/>
                        </a:rPr>
                        <a:t>​</a:t>
                      </a:r>
                      <a:endParaRPr lang="en-GB" sz="1400" b="0" i="0" dirty="0">
                        <a:solidFill>
                          <a:srgbClr val="000000"/>
                        </a:solidFill>
                        <a:effectLst/>
                        <a:latin typeface="Century Gothic" panose="020B0502020202020204" pitchFamily="34" charset="0"/>
                      </a:endParaRPr>
                    </a:p>
                    <a:p>
                      <a:pPr algn="l" fontAlgn="base">
                        <a:buFont typeface="Arial" panose="020B0604020202020204" pitchFamily="34" charset="0"/>
                        <a:buChar char="•"/>
                      </a:pPr>
                      <a:r>
                        <a:rPr lang="en-GB" sz="1800" b="1" i="0" dirty="0">
                          <a:solidFill>
                            <a:srgbClr val="000000"/>
                          </a:solidFill>
                          <a:effectLst/>
                          <a:latin typeface="Century Gothic" panose="020B0502020202020204" pitchFamily="34" charset="0"/>
                        </a:rPr>
                        <a:t>Any electronic equipment</a:t>
                      </a:r>
                      <a:r>
                        <a:rPr lang="en-GB" sz="1800" b="0" i="0" dirty="0">
                          <a:solidFill>
                            <a:srgbClr val="000000"/>
                          </a:solidFill>
                          <a:effectLst/>
                          <a:latin typeface="Century Gothic" panose="020B0502020202020204" pitchFamily="34" charset="0"/>
                        </a:rPr>
                        <a:t>​</a:t>
                      </a:r>
                    </a:p>
                    <a:p>
                      <a:pPr algn="l" fontAlgn="base">
                        <a:buFont typeface="Arial" panose="020B0604020202020204" pitchFamily="34" charset="0"/>
                        <a:buChar char="•"/>
                      </a:pPr>
                      <a:r>
                        <a:rPr lang="en-GB" sz="1800" b="1" i="0" dirty="0">
                          <a:solidFill>
                            <a:srgbClr val="000000"/>
                          </a:solidFill>
                          <a:effectLst/>
                          <a:latin typeface="Century Gothic" panose="020B0502020202020204" pitchFamily="34" charset="0"/>
                        </a:rPr>
                        <a:t>Camera</a:t>
                      </a:r>
                      <a:endParaRPr lang="en-GB" sz="1400" b="1" i="0" dirty="0">
                        <a:solidFill>
                          <a:srgbClr val="000000"/>
                        </a:solidFill>
                        <a:effectLst/>
                        <a:latin typeface="Century Gothic" panose="020B0502020202020204" pitchFamily="34" charset="0"/>
                      </a:endParaRPr>
                    </a:p>
                    <a:p>
                      <a:pPr algn="l" fontAlgn="base">
                        <a:buFont typeface="Arial" panose="020B0604020202020204" pitchFamily="34" charset="0"/>
                        <a:buChar char="•"/>
                      </a:pPr>
                      <a:r>
                        <a:rPr lang="en-GB" sz="1800" b="1" i="0" dirty="0">
                          <a:solidFill>
                            <a:srgbClr val="000000"/>
                          </a:solidFill>
                          <a:effectLst/>
                          <a:latin typeface="Century Gothic" panose="020B0502020202020204" pitchFamily="34" charset="0"/>
                        </a:rPr>
                        <a:t>Aerosol sprays</a:t>
                      </a:r>
                    </a:p>
                    <a:p>
                      <a:pPr algn="l" fontAlgn="base">
                        <a:buFont typeface="Arial" panose="020B0604020202020204" pitchFamily="34" charset="0"/>
                        <a:buChar char="•"/>
                      </a:pPr>
                      <a:r>
                        <a:rPr lang="en-GB" sz="1800" b="1" i="0" dirty="0">
                          <a:solidFill>
                            <a:srgbClr val="000000"/>
                          </a:solidFill>
                          <a:effectLst/>
                          <a:latin typeface="Century Gothic" panose="020B0502020202020204" pitchFamily="34" charset="0"/>
                        </a:rPr>
                        <a:t>Make-up</a:t>
                      </a:r>
                      <a:r>
                        <a:rPr lang="en-GB" sz="1800" b="0" i="0" dirty="0">
                          <a:solidFill>
                            <a:srgbClr val="000000"/>
                          </a:solidFill>
                          <a:effectLst/>
                          <a:latin typeface="Century Gothic" panose="020B0502020202020204" pitchFamily="34" charset="0"/>
                        </a:rPr>
                        <a:t>​</a:t>
                      </a:r>
                      <a:endParaRPr lang="en-GB" sz="1400" b="0" i="0" dirty="0">
                        <a:solidFill>
                          <a:srgbClr val="000000"/>
                        </a:solidFill>
                        <a:effectLst/>
                        <a:latin typeface="Century Gothic" panose="020B0502020202020204" pitchFamily="34" charset="0"/>
                      </a:endParaRPr>
                    </a:p>
                    <a:p>
                      <a:pPr algn="l" fontAlgn="base"/>
                      <a:r>
                        <a:rPr lang="en-GB" sz="1800" b="0" i="0" dirty="0">
                          <a:solidFill>
                            <a:srgbClr val="000000"/>
                          </a:solidFill>
                          <a:effectLst/>
                          <a:latin typeface="Century Gothic" panose="020B0502020202020204" pitchFamily="34" charset="0"/>
                        </a:rPr>
                        <a:t> ​</a:t>
                      </a:r>
                      <a:endParaRPr lang="en-GB" sz="2400" b="0" i="0" dirty="0">
                        <a:solidFill>
                          <a:srgbClr val="000000"/>
                        </a:solidFill>
                        <a:effectLst/>
                        <a:latin typeface="Century Gothic" panose="020B0502020202020204" pitchFamily="34" charset="0"/>
                      </a:endParaRPr>
                    </a:p>
                  </a:txBody>
                  <a:tcPr>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4F81BD"/>
                    </a:solidFill>
                  </a:tcPr>
                </a:tc>
                <a:extLst>
                  <a:ext uri="{0D108BD9-81ED-4DB2-BD59-A6C34878D82A}">
                    <a16:rowId xmlns:a16="http://schemas.microsoft.com/office/drawing/2014/main" val="469147069"/>
                  </a:ext>
                </a:extLst>
              </a:tr>
            </a:tbl>
          </a:graphicData>
        </a:graphic>
      </p:graphicFrame>
      <p:sp>
        <p:nvSpPr>
          <p:cNvPr id="8" name="Rectangle 2">
            <a:extLst>
              <a:ext uri="{FF2B5EF4-FFF2-40B4-BE49-F238E27FC236}">
                <a16:creationId xmlns:a16="http://schemas.microsoft.com/office/drawing/2014/main" id="{FF817292-2E48-D950-BEDF-D4F1F1853C49}"/>
              </a:ext>
            </a:extLst>
          </p:cNvPr>
          <p:cNvSpPr>
            <a:spLocks noChangeArrowheads="1"/>
          </p:cNvSpPr>
          <p:nvPr/>
        </p:nvSpPr>
        <p:spPr bwMode="auto">
          <a:xfrm>
            <a:off x="2974975" y="1882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673710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AE0FF4-BDA1-FCFB-9FCD-202C135F3C70}"/>
              </a:ext>
            </a:extLst>
          </p:cNvPr>
          <p:cNvSpPr txBox="1"/>
          <p:nvPr/>
        </p:nvSpPr>
        <p:spPr>
          <a:xfrm>
            <a:off x="1799901" y="6611779"/>
            <a:ext cx="9944424" cy="246221"/>
          </a:xfrm>
          <a:prstGeom prst="rect">
            <a:avLst/>
          </a:prstGeom>
          <a:noFill/>
        </p:spPr>
        <p:txBody>
          <a:bodyPr wrap="square">
            <a:spAutoFit/>
          </a:bodyPr>
          <a:lstStyle/>
          <a:p>
            <a:r>
              <a:rPr lang="en-GB" sz="1000" b="1" dirty="0">
                <a:solidFill>
                  <a:srgbClr val="002060"/>
                </a:solidFill>
              </a:rPr>
              <a:t>Ufton Court, Green Lane, Ufton Nervet, Reading, RG7 4HD | Phone: 0118 983 2099 | uftoncourt.org.uk | Charity Number 1116659</a:t>
            </a:r>
          </a:p>
        </p:txBody>
      </p:sp>
      <p:pic>
        <p:nvPicPr>
          <p:cNvPr id="5" name="Picture 4">
            <a:extLst>
              <a:ext uri="{FF2B5EF4-FFF2-40B4-BE49-F238E27FC236}">
                <a16:creationId xmlns:a16="http://schemas.microsoft.com/office/drawing/2014/main" id="{1E8459E2-ECFA-3319-2C73-3E51BB232E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39125" y="215474"/>
            <a:ext cx="1124599" cy="1267143"/>
          </a:xfrm>
          <a:prstGeom prst="rect">
            <a:avLst/>
          </a:prstGeom>
          <a:noFill/>
          <a:ln>
            <a:noFill/>
          </a:ln>
        </p:spPr>
      </p:pic>
      <p:pic>
        <p:nvPicPr>
          <p:cNvPr id="11" name="Picture 10">
            <a:extLst>
              <a:ext uri="{FF2B5EF4-FFF2-40B4-BE49-F238E27FC236}">
                <a16:creationId xmlns:a16="http://schemas.microsoft.com/office/drawing/2014/main" id="{E76B96F8-3EA6-9CE0-5463-47A5C36E5D71}"/>
              </a:ext>
            </a:extLst>
          </p:cNvPr>
          <p:cNvPicPr>
            <a:picLocks noChangeAspect="1"/>
          </p:cNvPicPr>
          <p:nvPr/>
        </p:nvPicPr>
        <p:blipFill rotWithShape="1">
          <a:blip r:embed="rId3">
            <a:extLst>
              <a:ext uri="{28A0092B-C50C-407E-A947-70E740481C1C}">
                <a14:useLocalDpi xmlns:a14="http://schemas.microsoft.com/office/drawing/2010/main" val="0"/>
              </a:ext>
            </a:extLst>
          </a:blip>
          <a:srcRect l="48791" t="13695" b="1841"/>
          <a:stretch/>
        </p:blipFill>
        <p:spPr>
          <a:xfrm rot="5400000">
            <a:off x="-2496036" y="2562063"/>
            <a:ext cx="6857997" cy="1733875"/>
          </a:xfrm>
          <a:prstGeom prst="rect">
            <a:avLst/>
          </a:prstGeom>
        </p:spPr>
      </p:pic>
      <p:sp>
        <p:nvSpPr>
          <p:cNvPr id="13" name="TextBox 12">
            <a:extLst>
              <a:ext uri="{FF2B5EF4-FFF2-40B4-BE49-F238E27FC236}">
                <a16:creationId xmlns:a16="http://schemas.microsoft.com/office/drawing/2014/main" id="{EE2F5590-8192-BC7A-FA8E-4745551FBD50}"/>
              </a:ext>
            </a:extLst>
          </p:cNvPr>
          <p:cNvSpPr txBox="1"/>
          <p:nvPr/>
        </p:nvSpPr>
        <p:spPr>
          <a:xfrm>
            <a:off x="1799901" y="330820"/>
            <a:ext cx="8382000" cy="1015663"/>
          </a:xfrm>
          <a:prstGeom prst="rect">
            <a:avLst/>
          </a:prstGeom>
          <a:noFill/>
        </p:spPr>
        <p:txBody>
          <a:bodyPr wrap="square" rtlCol="0">
            <a:spAutoFit/>
          </a:bodyPr>
          <a:lstStyle/>
          <a:p>
            <a:r>
              <a:rPr lang="en-GB" sz="6000" b="1" dirty="0">
                <a:solidFill>
                  <a:srgbClr val="002060"/>
                </a:solidFill>
                <a:latin typeface="+mj-lt"/>
              </a:rPr>
              <a:t>Useful Tips</a:t>
            </a:r>
          </a:p>
        </p:txBody>
      </p:sp>
      <p:sp>
        <p:nvSpPr>
          <p:cNvPr id="3" name="TextBox 2">
            <a:extLst>
              <a:ext uri="{FF2B5EF4-FFF2-40B4-BE49-F238E27FC236}">
                <a16:creationId xmlns:a16="http://schemas.microsoft.com/office/drawing/2014/main" id="{0A7EECFB-6979-BF88-DFC8-5643FB92CEB6}"/>
              </a:ext>
            </a:extLst>
          </p:cNvPr>
          <p:cNvSpPr txBox="1"/>
          <p:nvPr/>
        </p:nvSpPr>
        <p:spPr>
          <a:xfrm>
            <a:off x="1278543" y="1457724"/>
            <a:ext cx="10163823" cy="4524315"/>
          </a:xfrm>
          <a:prstGeom prst="rect">
            <a:avLst/>
          </a:prstGeom>
          <a:noFill/>
        </p:spPr>
        <p:txBody>
          <a:bodyPr wrap="square" lIns="91440" tIns="45720" rIns="91440" bIns="45720" anchor="t">
            <a:spAutoFit/>
          </a:bodyPr>
          <a:lstStyle/>
          <a:p>
            <a:pPr algn="l" rtl="0" fontAlgn="base">
              <a:buFont typeface="Arial" panose="020B0604020202020204" pitchFamily="34" charset="0"/>
              <a:buChar char="•"/>
            </a:pPr>
            <a:r>
              <a:rPr lang="en-GB" sz="1600" b="1" i="0" u="none" strike="noStrike" dirty="0">
                <a:solidFill>
                  <a:srgbClr val="000000"/>
                </a:solidFill>
                <a:effectLst/>
                <a:latin typeface="Century Gothic" panose="020B0502020202020204" pitchFamily="34" charset="0"/>
              </a:rPr>
              <a:t>Arrive wearing outdoor shoes and have indoors shoes in a separate bag. This saves a lot of time.</a:t>
            </a:r>
            <a:r>
              <a:rPr lang="en-GB" sz="1600" b="0" i="0" dirty="0">
                <a:solidFill>
                  <a:srgbClr val="000000"/>
                </a:solidFill>
                <a:effectLst/>
                <a:latin typeface="Century Gothic" panose="020B0502020202020204" pitchFamily="34" charset="0"/>
              </a:rPr>
              <a:t>​</a:t>
            </a:r>
          </a:p>
          <a:p>
            <a:pPr algn="l" rtl="0" fontAlgn="base"/>
            <a:r>
              <a:rPr lang="en-GB" sz="1600" b="0" i="0" dirty="0">
                <a:solidFill>
                  <a:srgbClr val="000000"/>
                </a:solidFill>
                <a:effectLst/>
                <a:latin typeface="Century Gothic" panose="020B0502020202020204" pitchFamily="34" charset="0"/>
              </a:rPr>
              <a:t>​</a:t>
            </a:r>
          </a:p>
          <a:p>
            <a:pPr algn="l" rtl="0" fontAlgn="base">
              <a:buFont typeface="Arial" panose="020B0604020202020204" pitchFamily="34" charset="0"/>
              <a:buChar char="•"/>
            </a:pPr>
            <a:r>
              <a:rPr lang="en-GB" sz="1600" b="1" i="0" u="none" strike="noStrike" dirty="0">
                <a:solidFill>
                  <a:srgbClr val="000000"/>
                </a:solidFill>
                <a:effectLst/>
                <a:latin typeface="Century Gothic"/>
              </a:rPr>
              <a:t>Name all belongings</a:t>
            </a:r>
            <a:r>
              <a:rPr lang="en-GB" sz="1600" b="1" dirty="0">
                <a:solidFill>
                  <a:srgbClr val="000000"/>
                </a:solidFill>
                <a:latin typeface="Century Gothic"/>
              </a:rPr>
              <a:t> </a:t>
            </a:r>
            <a:r>
              <a:rPr lang="en-GB" sz="1600" b="1" i="0" u="none" strike="noStrike" dirty="0">
                <a:solidFill>
                  <a:srgbClr val="000000"/>
                </a:solidFill>
                <a:effectLst/>
                <a:latin typeface="Century Gothic"/>
              </a:rPr>
              <a:t>and pack the bag with your child so they know what they’ve got with them.</a:t>
            </a:r>
            <a:r>
              <a:rPr lang="en-GB" sz="1600" b="0" i="0" dirty="0">
                <a:solidFill>
                  <a:srgbClr val="000000"/>
                </a:solidFill>
                <a:effectLst/>
                <a:latin typeface="Century Gothic"/>
              </a:rPr>
              <a:t>​</a:t>
            </a:r>
          </a:p>
          <a:p>
            <a:pPr algn="l" rtl="0" fontAlgn="base"/>
            <a:r>
              <a:rPr lang="en-GB" sz="1600" b="0" i="0" dirty="0">
                <a:solidFill>
                  <a:srgbClr val="000000"/>
                </a:solidFill>
                <a:effectLst/>
                <a:latin typeface="Century Gothic" panose="020B0502020202020204" pitchFamily="34" charset="0"/>
              </a:rPr>
              <a:t>​</a:t>
            </a:r>
          </a:p>
          <a:p>
            <a:pPr algn="l" rtl="0" fontAlgn="base">
              <a:buFont typeface="Arial" panose="020B0604020202020204" pitchFamily="34" charset="0"/>
              <a:buChar char="•"/>
            </a:pPr>
            <a:r>
              <a:rPr lang="en-GB" sz="1600" b="1" i="0" u="none" strike="noStrike" dirty="0">
                <a:solidFill>
                  <a:srgbClr val="000000"/>
                </a:solidFill>
                <a:effectLst/>
                <a:latin typeface="Century Gothic"/>
              </a:rPr>
              <a:t>Do not pack valuable items. There is no need to bring mobile phones or money.</a:t>
            </a:r>
            <a:r>
              <a:rPr lang="en-GB" sz="1600" b="0" i="0" dirty="0">
                <a:solidFill>
                  <a:srgbClr val="000000"/>
                </a:solidFill>
                <a:effectLst/>
                <a:latin typeface="Century Gothic"/>
              </a:rPr>
              <a:t>​</a:t>
            </a:r>
          </a:p>
          <a:p>
            <a:pPr algn="l" rtl="0" fontAlgn="base"/>
            <a:r>
              <a:rPr lang="en-GB" sz="1600" b="0" i="0" dirty="0">
                <a:solidFill>
                  <a:srgbClr val="000000"/>
                </a:solidFill>
                <a:effectLst/>
                <a:latin typeface="Century Gothic" panose="020B0502020202020204" pitchFamily="34" charset="0"/>
              </a:rPr>
              <a:t>​</a:t>
            </a:r>
          </a:p>
          <a:p>
            <a:pPr fontAlgn="base">
              <a:buFont typeface="Arial" panose="020B0604020202020204" pitchFamily="34" charset="0"/>
              <a:buChar char="•"/>
            </a:pPr>
            <a:r>
              <a:rPr lang="en-GB" sz="1600" b="1" i="0" u="none" strike="noStrike" dirty="0">
                <a:solidFill>
                  <a:srgbClr val="000000"/>
                </a:solidFill>
                <a:effectLst/>
                <a:latin typeface="Century Gothic"/>
              </a:rPr>
              <a:t>Try to avoid suitcases on wheels, they are hard to </a:t>
            </a:r>
            <a:r>
              <a:rPr lang="en-GB" sz="1600" b="1" dirty="0">
                <a:solidFill>
                  <a:srgbClr val="000000"/>
                </a:solidFill>
                <a:latin typeface="Century Gothic"/>
              </a:rPr>
              <a:t>carry/wheel across the</a:t>
            </a:r>
            <a:r>
              <a:rPr lang="en-GB" sz="1600" b="1" i="0" u="none" strike="noStrike" dirty="0">
                <a:solidFill>
                  <a:srgbClr val="000000"/>
                </a:solidFill>
                <a:effectLst/>
                <a:latin typeface="Century Gothic"/>
              </a:rPr>
              <a:t> grounds</a:t>
            </a:r>
            <a:r>
              <a:rPr lang="en-GB" sz="1600" u="none" strike="noStrike" dirty="0">
                <a:solidFill>
                  <a:srgbClr val="000000"/>
                </a:solidFill>
                <a:latin typeface="Century Gothic"/>
              </a:rPr>
              <a:t>.</a:t>
            </a:r>
            <a:endParaRPr lang="en-GB" sz="1600" b="0" i="0" dirty="0">
              <a:solidFill>
                <a:srgbClr val="000000"/>
              </a:solidFill>
              <a:effectLst/>
              <a:latin typeface="Century Gothic"/>
            </a:endParaRPr>
          </a:p>
          <a:p>
            <a:pPr algn="l" rtl="0" fontAlgn="base"/>
            <a:r>
              <a:rPr lang="en-GB" sz="1600" b="0" i="0" dirty="0">
                <a:solidFill>
                  <a:srgbClr val="000000"/>
                </a:solidFill>
                <a:effectLst/>
                <a:latin typeface="Century Gothic" panose="020B0502020202020204" pitchFamily="34" charset="0"/>
              </a:rPr>
              <a:t>​</a:t>
            </a:r>
          </a:p>
          <a:p>
            <a:pPr algn="l" rtl="0" fontAlgn="base">
              <a:buFont typeface="Arial" panose="020B0604020202020204" pitchFamily="34" charset="0"/>
              <a:buChar char="•"/>
            </a:pPr>
            <a:r>
              <a:rPr lang="en-GB" sz="1600" b="1" i="0" u="none" strike="noStrike" dirty="0">
                <a:solidFill>
                  <a:srgbClr val="000000"/>
                </a:solidFill>
                <a:effectLst/>
                <a:latin typeface="Century Gothic" panose="020B0502020202020204" pitchFamily="34" charset="0"/>
              </a:rPr>
              <a:t>Bring suitable clothing, not your best clothing</a:t>
            </a:r>
            <a:r>
              <a:rPr lang="en-GB" sz="1600" b="0" i="0" dirty="0">
                <a:solidFill>
                  <a:srgbClr val="000000"/>
                </a:solidFill>
                <a:effectLst/>
                <a:latin typeface="Century Gothic" panose="020B0502020202020204" pitchFamily="34" charset="0"/>
              </a:rPr>
              <a:t>​.</a:t>
            </a:r>
          </a:p>
          <a:p>
            <a:pPr algn="l" rtl="0" fontAlgn="base"/>
            <a:r>
              <a:rPr lang="en-GB" sz="1600" b="0" i="0" dirty="0">
                <a:solidFill>
                  <a:srgbClr val="000000"/>
                </a:solidFill>
                <a:effectLst/>
                <a:latin typeface="Century Gothic" panose="020B0502020202020204" pitchFamily="34" charset="0"/>
              </a:rPr>
              <a:t>​</a:t>
            </a:r>
          </a:p>
          <a:p>
            <a:pPr algn="l" rtl="0" fontAlgn="base">
              <a:buFont typeface="Arial" panose="020B0604020202020204" pitchFamily="34" charset="0"/>
              <a:buChar char="•"/>
            </a:pPr>
            <a:r>
              <a:rPr lang="en-GB" sz="1600" b="1" i="0" u="none" strike="noStrike" dirty="0">
                <a:solidFill>
                  <a:srgbClr val="000000"/>
                </a:solidFill>
                <a:effectLst/>
                <a:latin typeface="Century Gothic"/>
              </a:rPr>
              <a:t>Pack a couple of spare plastic bags for wet/muddy shoes and/or clothes</a:t>
            </a:r>
            <a:r>
              <a:rPr lang="en-GB" sz="1600" b="0" i="0" dirty="0">
                <a:solidFill>
                  <a:srgbClr val="000000"/>
                </a:solidFill>
                <a:effectLst/>
                <a:latin typeface="Century Gothic"/>
              </a:rPr>
              <a:t>​</a:t>
            </a:r>
          </a:p>
          <a:p>
            <a:pPr algn="l" rtl="0" fontAlgn="base"/>
            <a:r>
              <a:rPr lang="en-GB" sz="1600" b="0" i="0" dirty="0">
                <a:solidFill>
                  <a:srgbClr val="000000"/>
                </a:solidFill>
                <a:effectLst/>
                <a:latin typeface="Century Gothic" panose="020B0502020202020204" pitchFamily="34" charset="0"/>
              </a:rPr>
              <a:t>​</a:t>
            </a:r>
          </a:p>
          <a:p>
            <a:pPr algn="l" rtl="0" fontAlgn="base">
              <a:buFont typeface="Arial" panose="020B0604020202020204" pitchFamily="34" charset="0"/>
              <a:buChar char="•"/>
            </a:pPr>
            <a:r>
              <a:rPr lang="en-GB" sz="1600" b="1" i="0" u="none" strike="noStrike" dirty="0">
                <a:solidFill>
                  <a:srgbClr val="000000"/>
                </a:solidFill>
                <a:effectLst/>
                <a:latin typeface="Century Gothic"/>
              </a:rPr>
              <a:t>Please do not pack any food items unless agreed with Ufton for dietary requirements</a:t>
            </a:r>
            <a:r>
              <a:rPr lang="en-GB" sz="1600" b="0" i="0" dirty="0">
                <a:solidFill>
                  <a:srgbClr val="000000"/>
                </a:solidFill>
                <a:effectLst/>
                <a:latin typeface="Century Gothic"/>
              </a:rPr>
              <a:t>​</a:t>
            </a:r>
          </a:p>
          <a:p>
            <a:endParaRPr lang="en-GB" sz="1600" dirty="0">
              <a:solidFill>
                <a:srgbClr val="000000"/>
              </a:solidFill>
              <a:latin typeface="Century Gothic"/>
            </a:endParaRPr>
          </a:p>
          <a:p>
            <a:pPr algn="l" rtl="0" fontAlgn="base"/>
            <a:r>
              <a:rPr lang="en-GB" sz="1600" b="0" i="0" dirty="0">
                <a:solidFill>
                  <a:srgbClr val="000000"/>
                </a:solidFill>
                <a:effectLst/>
                <a:latin typeface="Calibri" panose="020F0502020204030204" pitchFamily="34" charset="0"/>
              </a:rPr>
              <a:t>​</a:t>
            </a:r>
          </a:p>
          <a:p>
            <a:pPr algn="l" rtl="0" fontAlgn="base"/>
            <a:endParaRPr lang="en-GB" sz="1600" b="0" i="0" dirty="0">
              <a:solidFill>
                <a:srgbClr val="000000"/>
              </a:solidFill>
              <a:effectLst/>
              <a:latin typeface="Arial" panose="020B0604020202020204" pitchFamily="34" charset="0"/>
            </a:endParaRPr>
          </a:p>
          <a:p>
            <a:pPr algn="l" rtl="0" fontAlgn="base"/>
            <a:endParaRPr lang="en-US" sz="1600" b="0" i="0" dirty="0">
              <a:solidFill>
                <a:srgbClr val="000000"/>
              </a:solidFill>
              <a:effectLst/>
              <a:latin typeface="Arial" panose="020B0604020202020204" pitchFamily="34" charset="0"/>
            </a:endParaRPr>
          </a:p>
          <a:p>
            <a:endParaRPr lang="en-GB" sz="1600" dirty="0"/>
          </a:p>
        </p:txBody>
      </p:sp>
      <p:sp>
        <p:nvSpPr>
          <p:cNvPr id="8" name="Rectangle 2">
            <a:extLst>
              <a:ext uri="{FF2B5EF4-FFF2-40B4-BE49-F238E27FC236}">
                <a16:creationId xmlns:a16="http://schemas.microsoft.com/office/drawing/2014/main" id="{FF817292-2E48-D950-BEDF-D4F1F1853C49}"/>
              </a:ext>
            </a:extLst>
          </p:cNvPr>
          <p:cNvSpPr>
            <a:spLocks noChangeArrowheads="1"/>
          </p:cNvSpPr>
          <p:nvPr/>
        </p:nvSpPr>
        <p:spPr bwMode="auto">
          <a:xfrm>
            <a:off x="2974975" y="1882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90437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1EE21FB-47CB-4F8B-9785-B3601001967C}"/>
              </a:ext>
            </a:extLst>
          </p:cNvPr>
          <p:cNvSpPr txBox="1"/>
          <p:nvPr/>
        </p:nvSpPr>
        <p:spPr>
          <a:xfrm>
            <a:off x="1200150" y="533400"/>
            <a:ext cx="8991600" cy="707886"/>
          </a:xfrm>
          <a:prstGeom prst="rect">
            <a:avLst/>
          </a:prstGeom>
          <a:noFill/>
        </p:spPr>
        <p:txBody>
          <a:bodyPr wrap="square" rtlCol="0">
            <a:spAutoFit/>
          </a:bodyPr>
          <a:lstStyle/>
          <a:p>
            <a:pPr algn="ctr"/>
            <a:r>
              <a:rPr lang="en-GB" sz="4000" dirty="0">
                <a:latin typeface="Twinkl Cursive Looped" panose="02000000000000000000" pitchFamily="2" charset="0"/>
              </a:rPr>
              <a:t>Questions</a:t>
            </a:r>
          </a:p>
        </p:txBody>
      </p:sp>
      <p:sp>
        <p:nvSpPr>
          <p:cNvPr id="6" name="TextBox 5">
            <a:extLst>
              <a:ext uri="{FF2B5EF4-FFF2-40B4-BE49-F238E27FC236}">
                <a16:creationId xmlns:a16="http://schemas.microsoft.com/office/drawing/2014/main" id="{0FCFFA3C-A6C7-4D4C-A842-6E10B5D372CB}"/>
              </a:ext>
            </a:extLst>
          </p:cNvPr>
          <p:cNvSpPr txBox="1"/>
          <p:nvPr/>
        </p:nvSpPr>
        <p:spPr>
          <a:xfrm>
            <a:off x="1504950" y="1657350"/>
            <a:ext cx="9582150" cy="3970318"/>
          </a:xfrm>
          <a:prstGeom prst="rect">
            <a:avLst/>
          </a:prstGeom>
          <a:noFill/>
        </p:spPr>
        <p:txBody>
          <a:bodyPr wrap="square" rtlCol="0">
            <a:spAutoFit/>
          </a:bodyPr>
          <a:lstStyle/>
          <a:p>
            <a:pPr algn="ctr" rtl="0" fontAlgn="base"/>
            <a:r>
              <a:rPr lang="en-GB" sz="3600" dirty="0">
                <a:latin typeface="Twinkl Cursive Looped" panose="02000000000000000000" pitchFamily="2" charset="0"/>
              </a:rPr>
              <a:t>Please have a look at the Ufton Court web page: </a:t>
            </a:r>
            <a:r>
              <a:rPr lang="en-GB" sz="3600" b="0" i="0" dirty="0">
                <a:solidFill>
                  <a:srgbClr val="000000"/>
                </a:solidFill>
                <a:effectLst/>
                <a:latin typeface="Calibri" panose="020F0502020204030204" pitchFamily="34" charset="0"/>
              </a:rPr>
              <a:t>​​</a:t>
            </a:r>
            <a:endParaRPr lang="en-GB" sz="3600" b="0" i="0" dirty="0">
              <a:solidFill>
                <a:srgbClr val="000000"/>
              </a:solidFill>
              <a:effectLst/>
              <a:latin typeface="Arial" panose="020B0604020202020204" pitchFamily="34" charset="0"/>
            </a:endParaRPr>
          </a:p>
          <a:p>
            <a:pPr algn="ctr" rtl="0" fontAlgn="base"/>
            <a:r>
              <a:rPr lang="en-GB" sz="3600" b="1" i="0" u="none" strike="noStrike" dirty="0">
                <a:solidFill>
                  <a:srgbClr val="000000"/>
                </a:solidFill>
                <a:effectLst/>
                <a:latin typeface="Calibri" panose="020F0502020204030204" pitchFamily="34" charset="0"/>
              </a:rPr>
              <a:t> </a:t>
            </a:r>
            <a:r>
              <a:rPr lang="en-GB" sz="3600" b="0" i="0" u="sng" strike="noStrike" dirty="0">
                <a:solidFill>
                  <a:srgbClr val="0000FF"/>
                </a:solidFill>
                <a:effectLst/>
                <a:latin typeface="Calibri" panose="020F0502020204030204" pitchFamily="34" charset="0"/>
                <a:hlinkClick r:id="rId2"/>
              </a:rPr>
              <a:t>https://www.uftoncourt.org.uk/parent-s-hub</a:t>
            </a:r>
            <a:r>
              <a:rPr lang="en-GB" sz="3600" b="0" i="0" dirty="0">
                <a:solidFill>
                  <a:srgbClr val="000000"/>
                </a:solidFill>
                <a:effectLst/>
                <a:latin typeface="Calibri" panose="020F0502020204030204" pitchFamily="34" charset="0"/>
              </a:rPr>
              <a:t>​</a:t>
            </a:r>
            <a:endParaRPr lang="en-GB" sz="3600" b="0" i="0" dirty="0">
              <a:solidFill>
                <a:srgbClr val="000000"/>
              </a:solidFill>
              <a:effectLst/>
              <a:latin typeface="Arial" panose="020B0604020202020204" pitchFamily="34" charset="0"/>
            </a:endParaRPr>
          </a:p>
          <a:p>
            <a:endParaRPr lang="en-GB" sz="3600" dirty="0"/>
          </a:p>
          <a:p>
            <a:endParaRPr lang="en-GB" sz="3600" dirty="0">
              <a:latin typeface="Twinkl Cursive Looped" panose="02000000000000000000" pitchFamily="2" charset="0"/>
            </a:endParaRPr>
          </a:p>
          <a:p>
            <a:r>
              <a:rPr lang="en-GB" sz="3600" dirty="0">
                <a:latin typeface="Twinkl Cursive Looped" panose="02000000000000000000" pitchFamily="2" charset="0"/>
              </a:rPr>
              <a:t>If you have any further questions, please ask</a:t>
            </a:r>
          </a:p>
          <a:p>
            <a:r>
              <a:rPr lang="en-GB" sz="3600" dirty="0">
                <a:latin typeface="Twinkl Cursive Looped" panose="02000000000000000000" pitchFamily="2" charset="0"/>
              </a:rPr>
              <a:t>us on the gate or email the school office.</a:t>
            </a:r>
          </a:p>
        </p:txBody>
      </p:sp>
    </p:spTree>
    <p:extLst>
      <p:ext uri="{BB962C8B-B14F-4D97-AF65-F5344CB8AC3E}">
        <p14:creationId xmlns:p14="http://schemas.microsoft.com/office/powerpoint/2010/main" val="1243481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DD42A04-F41D-6FFF-7155-BE29F2D6BBD1}"/>
              </a:ext>
            </a:extLst>
          </p:cNvPr>
          <p:cNvSpPr>
            <a:spLocks noGrp="1"/>
          </p:cNvSpPr>
          <p:nvPr>
            <p:ph type="body" sz="quarter" idx="11"/>
          </p:nvPr>
        </p:nvSpPr>
        <p:spPr>
          <a:xfrm>
            <a:off x="566804" y="1097179"/>
            <a:ext cx="11183713" cy="4709175"/>
          </a:xfrm>
        </p:spPr>
        <p:txBody>
          <a:bodyPr vert="horz" lIns="91440" tIns="45720" rIns="91440" bIns="45720" rtlCol="0" anchor="t">
            <a:normAutofit/>
          </a:bodyPr>
          <a:lstStyle/>
          <a:p>
            <a:r>
              <a:rPr lang="en-GB" sz="3600" b="0" dirty="0">
                <a:solidFill>
                  <a:schemeClr val="tx1"/>
                </a:solidFill>
                <a:highlight>
                  <a:srgbClr val="FFFFFF"/>
                </a:highlight>
                <a:latin typeface="Aptos"/>
                <a:cs typeface="Calibri"/>
              </a:rPr>
              <a:t> </a:t>
            </a:r>
            <a:r>
              <a:rPr lang="en-GB" sz="3600" b="0" dirty="0">
                <a:solidFill>
                  <a:schemeClr val="tx1"/>
                </a:solidFill>
                <a:highlight>
                  <a:srgbClr val="FFFFFF"/>
                </a:highlight>
                <a:latin typeface="Aptos"/>
                <a:cs typeface="Calibri"/>
                <a:hlinkClick r:id="rId2">
                  <a:extLst>
                    <a:ext uri="{A12FA001-AC4F-418D-AE19-62706E023703}">
                      <ahyp:hlinkClr xmlns:ahyp="http://schemas.microsoft.com/office/drawing/2018/hyperlinkcolor" val="tx"/>
                    </a:ext>
                  </a:extLst>
                </a:hlinkClick>
              </a:rPr>
              <a:t>https://www.timestables.co.uk/multiplication-tables-check/</a:t>
            </a:r>
            <a:r>
              <a:rPr lang="en-GB" sz="3600" b="0" dirty="0">
                <a:solidFill>
                  <a:schemeClr val="tx1"/>
                </a:solidFill>
                <a:highlight>
                  <a:srgbClr val="FFFFFF"/>
                </a:highlight>
                <a:latin typeface="Aptos"/>
                <a:cs typeface="Calibri"/>
              </a:rPr>
              <a:t> </a:t>
            </a:r>
            <a:endParaRPr lang="en-US" sz="3600">
              <a:solidFill>
                <a:schemeClr val="tx1"/>
              </a:solidFill>
              <a:ea typeface="Calibri"/>
              <a:cs typeface="Calibri"/>
            </a:endParaRPr>
          </a:p>
        </p:txBody>
      </p:sp>
    </p:spTree>
    <p:extLst>
      <p:ext uri="{BB962C8B-B14F-4D97-AF65-F5344CB8AC3E}">
        <p14:creationId xmlns:p14="http://schemas.microsoft.com/office/powerpoint/2010/main" val="26327729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2d3a1e4-7586-423d-b78a-ecec02d7591f" xsi:nil="true"/>
    <lcf76f155ced4ddcb4097134ff3c332f xmlns="33d67b07-7219-47a6-affa-1c07ef1012e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3C4B19A6D165B49B69DFCCF4DFDCF9C" ma:contentTypeVersion="20" ma:contentTypeDescription="Create a new document." ma:contentTypeScope="" ma:versionID="0901e6b13b4b66a7ee8e8065abeb5f48">
  <xsd:schema xmlns:xsd="http://www.w3.org/2001/XMLSchema" xmlns:xs="http://www.w3.org/2001/XMLSchema" xmlns:p="http://schemas.microsoft.com/office/2006/metadata/properties" xmlns:ns2="33d67b07-7219-47a6-affa-1c07ef1012ef" xmlns:ns3="32d3a1e4-7586-423d-b78a-ecec02d7591f" targetNamespace="http://schemas.microsoft.com/office/2006/metadata/properties" ma:root="true" ma:fieldsID="21baec79b9a90f042d99bcf8f69df473" ns2:_="" ns3:_="">
    <xsd:import namespace="33d67b07-7219-47a6-affa-1c07ef1012ef"/>
    <xsd:import namespace="32d3a1e4-7586-423d-b78a-ecec02d759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d67b07-7219-47a6-affa-1c07ef1012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7b015f-629b-4474-aa67-56c809d6911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d3a1e4-7586-423d-b78a-ecec02d7591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454adf7-a58d-450c-a345-4747dd480a1c}" ma:internalName="TaxCatchAll" ma:showField="CatchAllData" ma:web="32d3a1e4-7586-423d-b78a-ecec02d759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5DFD43F-025D-462B-9F2A-30CFB68505BC}">
  <ds:schemaRefs>
    <ds:schemaRef ds:uri="33d67b07-7219-47a6-affa-1c07ef1012ef"/>
    <ds:schemaRef ds:uri="http://schemas.openxmlformats.org/package/2006/metadata/core-properties"/>
    <ds:schemaRef ds:uri="http://www.w3.org/XML/1998/namespace"/>
    <ds:schemaRef ds:uri="32d3a1e4-7586-423d-b78a-ecec02d7591f"/>
    <ds:schemaRef ds:uri="http://purl.org/dc/terms/"/>
    <ds:schemaRef ds:uri="http://schemas.microsoft.com/office/infopath/2007/PartnerControls"/>
    <ds:schemaRef ds:uri="http://schemas.microsoft.com/office/2006/metadata/properties"/>
    <ds:schemaRef ds:uri="http://schemas.microsoft.com/office/2006/documentManagement/types"/>
    <ds:schemaRef ds:uri="http://purl.org/dc/dcmitype/"/>
    <ds:schemaRef ds:uri="http://purl.org/dc/elements/1.1/"/>
    <ds:schemaRef ds:uri="4b534aeb-1502-407b-8f34-78084a6d6f26"/>
    <ds:schemaRef ds:uri="8c2869fb-57d7-4bbb-a425-3b1b58f273e4"/>
  </ds:schemaRefs>
</ds:datastoreItem>
</file>

<file path=customXml/itemProps2.xml><?xml version="1.0" encoding="utf-8"?>
<ds:datastoreItem xmlns:ds="http://schemas.openxmlformats.org/officeDocument/2006/customXml" ds:itemID="{C9DB1214-D4E0-401C-B1E6-6B63E426A8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d67b07-7219-47a6-affa-1c07ef1012ef"/>
    <ds:schemaRef ds:uri="32d3a1e4-7586-423d-b78a-ecec02d759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A601703-8E96-4C6B-8D47-ADBD82B32BD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TM03090434[[fn=Wood Type]]</Template>
  <TotalTime>129</TotalTime>
  <Words>1067</Words>
  <Application>Microsoft Office PowerPoint</Application>
  <PresentationFormat>Widescreen</PresentationFormat>
  <Paragraphs>149</Paragraphs>
  <Slides>16</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16</vt:i4>
      </vt:variant>
    </vt:vector>
  </HeadingPairs>
  <TitlesOfParts>
    <vt:vector size="28" baseType="lpstr">
      <vt:lpstr>Aptos</vt:lpstr>
      <vt:lpstr>Arial</vt:lpstr>
      <vt:lpstr>Calibri</vt:lpstr>
      <vt:lpstr>Century Gothic</vt:lpstr>
      <vt:lpstr>Rockwell</vt:lpstr>
      <vt:lpstr>Rockwell Condensed</vt:lpstr>
      <vt:lpstr>Rockwell Extra Bold</vt:lpstr>
      <vt:lpstr>Sofia Pro</vt:lpstr>
      <vt:lpstr>Times New Roman</vt:lpstr>
      <vt:lpstr>Twinkl Cursive Looped</vt:lpstr>
      <vt:lpstr>Wingdings</vt:lpstr>
      <vt:lpstr>Wood Type</vt:lpstr>
      <vt:lpstr>Year 4 Residential Trip</vt:lpstr>
      <vt:lpstr>When and where?</vt:lpstr>
      <vt:lpstr>Contact Information:</vt:lpstr>
      <vt:lpstr>BEFORE THE TRIP</vt:lpstr>
      <vt:lpstr>Welcoming you to Ufton Court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Milston</dc:creator>
  <cp:lastModifiedBy>Leanne Barnes</cp:lastModifiedBy>
  <cp:revision>108</cp:revision>
  <dcterms:created xsi:type="dcterms:W3CDTF">2023-03-01T13:12:26Z</dcterms:created>
  <dcterms:modified xsi:type="dcterms:W3CDTF">2026-01-23T09:37:59Z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0x01010053C4B19A6D165B49B69DFCCF4DFDCF9C</vt:lpwstr>
  </property>
  <property fmtid="{D5CDD505-2E9C-101B-9397-08002B2CF9AE}" pid="3" name="MediaServiceImageTags">
    <vt:lpwstr/>
  </property>
</Properties>
</file>