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5"/>
  </p:notesMasterIdLst>
  <p:sldIdLst>
    <p:sldId id="257" r:id="rId5"/>
    <p:sldId id="272" r:id="rId6"/>
    <p:sldId id="258" r:id="rId7"/>
    <p:sldId id="273" r:id="rId8"/>
    <p:sldId id="259" r:id="rId9"/>
    <p:sldId id="274" r:id="rId10"/>
    <p:sldId id="260" r:id="rId11"/>
    <p:sldId id="275" r:id="rId12"/>
    <p:sldId id="261" r:id="rId13"/>
    <p:sldId id="276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7"/>
    <p:restoredTop sz="94694"/>
  </p:normalViewPr>
  <p:slideViewPr>
    <p:cSldViewPr snapToGrid="0">
      <p:cViewPr varScale="1">
        <p:scale>
          <a:sx n="59" d="100"/>
          <a:sy n="59" d="100"/>
        </p:scale>
        <p:origin x="14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Anderson" userId="c9e84867-edb6-4a51-9fe1-7ab691a2a200" providerId="ADAL" clId="{0B688BB0-9845-42CF-A4D9-B7082933D9B6}"/>
    <pc:docChg chg="delSld">
      <pc:chgData name="Sarah Anderson" userId="c9e84867-edb6-4a51-9fe1-7ab691a2a200" providerId="ADAL" clId="{0B688BB0-9845-42CF-A4D9-B7082933D9B6}" dt="2026-05-04T09:57:06.163" v="19" actId="47"/>
      <pc:docMkLst>
        <pc:docMk/>
      </pc:docMkLst>
      <pc:sldChg chg="del">
        <pc:chgData name="Sarah Anderson" userId="c9e84867-edb6-4a51-9fe1-7ab691a2a200" providerId="ADAL" clId="{0B688BB0-9845-42CF-A4D9-B7082933D9B6}" dt="2026-05-04T09:57:06.163" v="19" actId="47"/>
        <pc:sldMkLst>
          <pc:docMk/>
          <pc:sldMk cId="246290609" sldId="262"/>
        </pc:sldMkLst>
      </pc:sldChg>
      <pc:sldChg chg="del">
        <pc:chgData name="Sarah Anderson" userId="c9e84867-edb6-4a51-9fe1-7ab691a2a200" providerId="ADAL" clId="{0B688BB0-9845-42CF-A4D9-B7082933D9B6}" dt="2026-05-04T09:57:04.547" v="17" actId="47"/>
        <pc:sldMkLst>
          <pc:docMk/>
          <pc:sldMk cId="1594805507" sldId="263"/>
        </pc:sldMkLst>
      </pc:sldChg>
      <pc:sldChg chg="del">
        <pc:chgData name="Sarah Anderson" userId="c9e84867-edb6-4a51-9fe1-7ab691a2a200" providerId="ADAL" clId="{0B688BB0-9845-42CF-A4D9-B7082933D9B6}" dt="2026-05-04T09:57:04.080" v="15" actId="47"/>
        <pc:sldMkLst>
          <pc:docMk/>
          <pc:sldMk cId="1493403707" sldId="264"/>
        </pc:sldMkLst>
      </pc:sldChg>
      <pc:sldChg chg="del">
        <pc:chgData name="Sarah Anderson" userId="c9e84867-edb6-4a51-9fe1-7ab691a2a200" providerId="ADAL" clId="{0B688BB0-9845-42CF-A4D9-B7082933D9B6}" dt="2026-05-04T09:57:03.731" v="13" actId="47"/>
        <pc:sldMkLst>
          <pc:docMk/>
          <pc:sldMk cId="1871028931" sldId="265"/>
        </pc:sldMkLst>
      </pc:sldChg>
      <pc:sldChg chg="del">
        <pc:chgData name="Sarah Anderson" userId="c9e84867-edb6-4a51-9fe1-7ab691a2a200" providerId="ADAL" clId="{0B688BB0-9845-42CF-A4D9-B7082933D9B6}" dt="2026-05-04T09:57:03.348" v="11" actId="47"/>
        <pc:sldMkLst>
          <pc:docMk/>
          <pc:sldMk cId="1718091304" sldId="266"/>
        </pc:sldMkLst>
      </pc:sldChg>
      <pc:sldChg chg="del">
        <pc:chgData name="Sarah Anderson" userId="c9e84867-edb6-4a51-9fe1-7ab691a2a200" providerId="ADAL" clId="{0B688BB0-9845-42CF-A4D9-B7082933D9B6}" dt="2026-05-04T09:56:55.188" v="9" actId="47"/>
        <pc:sldMkLst>
          <pc:docMk/>
          <pc:sldMk cId="620450604" sldId="267"/>
        </pc:sldMkLst>
      </pc:sldChg>
      <pc:sldChg chg="del">
        <pc:chgData name="Sarah Anderson" userId="c9e84867-edb6-4a51-9fe1-7ab691a2a200" providerId="ADAL" clId="{0B688BB0-9845-42CF-A4D9-B7082933D9B6}" dt="2026-05-04T09:56:52.243" v="7" actId="47"/>
        <pc:sldMkLst>
          <pc:docMk/>
          <pc:sldMk cId="2154187799" sldId="268"/>
        </pc:sldMkLst>
      </pc:sldChg>
      <pc:sldChg chg="del">
        <pc:chgData name="Sarah Anderson" userId="c9e84867-edb6-4a51-9fe1-7ab691a2a200" providerId="ADAL" clId="{0B688BB0-9845-42CF-A4D9-B7082933D9B6}" dt="2026-05-04T09:56:50.457" v="5" actId="47"/>
        <pc:sldMkLst>
          <pc:docMk/>
          <pc:sldMk cId="1302194023" sldId="269"/>
        </pc:sldMkLst>
      </pc:sldChg>
      <pc:sldChg chg="del">
        <pc:chgData name="Sarah Anderson" userId="c9e84867-edb6-4a51-9fe1-7ab691a2a200" providerId="ADAL" clId="{0B688BB0-9845-42CF-A4D9-B7082933D9B6}" dt="2026-05-04T09:56:49.343" v="3" actId="47"/>
        <pc:sldMkLst>
          <pc:docMk/>
          <pc:sldMk cId="3684073936" sldId="270"/>
        </pc:sldMkLst>
      </pc:sldChg>
      <pc:sldChg chg="del">
        <pc:chgData name="Sarah Anderson" userId="c9e84867-edb6-4a51-9fe1-7ab691a2a200" providerId="ADAL" clId="{0B688BB0-9845-42CF-A4D9-B7082933D9B6}" dt="2026-05-04T09:56:48.569" v="1" actId="47"/>
        <pc:sldMkLst>
          <pc:docMk/>
          <pc:sldMk cId="1936723069" sldId="271"/>
        </pc:sldMkLst>
      </pc:sldChg>
      <pc:sldChg chg="del">
        <pc:chgData name="Sarah Anderson" userId="c9e84867-edb6-4a51-9fe1-7ab691a2a200" providerId="ADAL" clId="{0B688BB0-9845-42CF-A4D9-B7082933D9B6}" dt="2026-05-04T09:57:05.263" v="18" actId="47"/>
        <pc:sldMkLst>
          <pc:docMk/>
          <pc:sldMk cId="1645672048" sldId="277"/>
        </pc:sldMkLst>
      </pc:sldChg>
      <pc:sldChg chg="del">
        <pc:chgData name="Sarah Anderson" userId="c9e84867-edb6-4a51-9fe1-7ab691a2a200" providerId="ADAL" clId="{0B688BB0-9845-42CF-A4D9-B7082933D9B6}" dt="2026-05-04T09:57:04.264" v="16" actId="47"/>
        <pc:sldMkLst>
          <pc:docMk/>
          <pc:sldMk cId="4145028663" sldId="278"/>
        </pc:sldMkLst>
      </pc:sldChg>
      <pc:sldChg chg="del">
        <pc:chgData name="Sarah Anderson" userId="c9e84867-edb6-4a51-9fe1-7ab691a2a200" providerId="ADAL" clId="{0B688BB0-9845-42CF-A4D9-B7082933D9B6}" dt="2026-05-04T09:57:03.914" v="14" actId="47"/>
        <pc:sldMkLst>
          <pc:docMk/>
          <pc:sldMk cId="2197445879" sldId="279"/>
        </pc:sldMkLst>
      </pc:sldChg>
      <pc:sldChg chg="del">
        <pc:chgData name="Sarah Anderson" userId="c9e84867-edb6-4a51-9fe1-7ab691a2a200" providerId="ADAL" clId="{0B688BB0-9845-42CF-A4D9-B7082933D9B6}" dt="2026-05-04T09:57:03.532" v="12" actId="47"/>
        <pc:sldMkLst>
          <pc:docMk/>
          <pc:sldMk cId="3826778054" sldId="280"/>
        </pc:sldMkLst>
      </pc:sldChg>
      <pc:sldChg chg="del">
        <pc:chgData name="Sarah Anderson" userId="c9e84867-edb6-4a51-9fe1-7ab691a2a200" providerId="ADAL" clId="{0B688BB0-9845-42CF-A4D9-B7082933D9B6}" dt="2026-05-04T09:57:03.031" v="10" actId="47"/>
        <pc:sldMkLst>
          <pc:docMk/>
          <pc:sldMk cId="1300850370" sldId="281"/>
        </pc:sldMkLst>
      </pc:sldChg>
      <pc:sldChg chg="del">
        <pc:chgData name="Sarah Anderson" userId="c9e84867-edb6-4a51-9fe1-7ab691a2a200" providerId="ADAL" clId="{0B688BB0-9845-42CF-A4D9-B7082933D9B6}" dt="2026-05-04T09:56:53.260" v="8" actId="47"/>
        <pc:sldMkLst>
          <pc:docMk/>
          <pc:sldMk cId="2313895331" sldId="282"/>
        </pc:sldMkLst>
      </pc:sldChg>
      <pc:sldChg chg="del">
        <pc:chgData name="Sarah Anderson" userId="c9e84867-edb6-4a51-9fe1-7ab691a2a200" providerId="ADAL" clId="{0B688BB0-9845-42CF-A4D9-B7082933D9B6}" dt="2026-05-04T09:56:51.261" v="6" actId="47"/>
        <pc:sldMkLst>
          <pc:docMk/>
          <pc:sldMk cId="2297842901" sldId="283"/>
        </pc:sldMkLst>
      </pc:sldChg>
      <pc:sldChg chg="del">
        <pc:chgData name="Sarah Anderson" userId="c9e84867-edb6-4a51-9fe1-7ab691a2a200" providerId="ADAL" clId="{0B688BB0-9845-42CF-A4D9-B7082933D9B6}" dt="2026-05-04T09:56:49.958" v="4" actId="47"/>
        <pc:sldMkLst>
          <pc:docMk/>
          <pc:sldMk cId="1023359196" sldId="284"/>
        </pc:sldMkLst>
      </pc:sldChg>
      <pc:sldChg chg="del">
        <pc:chgData name="Sarah Anderson" userId="c9e84867-edb6-4a51-9fe1-7ab691a2a200" providerId="ADAL" clId="{0B688BB0-9845-42CF-A4D9-B7082933D9B6}" dt="2026-05-04T09:56:48.893" v="2" actId="47"/>
        <pc:sldMkLst>
          <pc:docMk/>
          <pc:sldMk cId="242215051" sldId="285"/>
        </pc:sldMkLst>
      </pc:sldChg>
      <pc:sldChg chg="del">
        <pc:chgData name="Sarah Anderson" userId="c9e84867-edb6-4a51-9fe1-7ab691a2a200" providerId="ADAL" clId="{0B688BB0-9845-42CF-A4D9-B7082933D9B6}" dt="2026-05-04T09:56:48.184" v="0" actId="47"/>
        <pc:sldMkLst>
          <pc:docMk/>
          <pc:sldMk cId="200406201" sldId="28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4F0E6-2E41-4263-A97F-E3658B8738B4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288B2-74D7-4D94-9DCB-7F5A86BDA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232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9705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74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195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059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502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5607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27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215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34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296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39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068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85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8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41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17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6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7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C76CCD-52DC-0D24-AB0B-7C2C51D7D1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-75203"/>
            <a:ext cx="9906000" cy="700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1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tm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6.png"/><Relationship Id="rId4" Type="http://schemas.openxmlformats.org/officeDocument/2006/relationships/image" Target="../media/image15.tm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F407D9-6CF7-B31A-51BC-93A44F5819C3}"/>
              </a:ext>
            </a:extLst>
          </p:cNvPr>
          <p:cNvSpPr txBox="1"/>
          <p:nvPr/>
        </p:nvSpPr>
        <p:spPr>
          <a:xfrm>
            <a:off x="237478" y="1471540"/>
            <a:ext cx="9677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What temperature is shown?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 algn="l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</a:rPr>
              <a:t>    There are        litres of juice.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Write the heights in order from shortest to 				tallest.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sides does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this shape have?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B564047-359F-1446-562E-128563B87E53}"/>
              </a:ext>
            </a:extLst>
          </p:cNvPr>
          <p:cNvSpPr/>
          <p:nvPr/>
        </p:nvSpPr>
        <p:spPr>
          <a:xfrm>
            <a:off x="3070898" y="3149052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B72A8B98-922C-B53E-657C-13881DBEA1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646" b="7956"/>
          <a:stretch/>
        </p:blipFill>
        <p:spPr>
          <a:xfrm>
            <a:off x="1302008" y="1959452"/>
            <a:ext cx="3896910" cy="76621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3BD4A5F-4CF6-BA08-C298-CDC0E68F5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4831" y="2528112"/>
            <a:ext cx="1381152" cy="1935492"/>
          </a:xfrm>
          <a:prstGeom prst="rect">
            <a:avLst/>
          </a:prstGeom>
        </p:spPr>
      </p:pic>
      <p:sp>
        <p:nvSpPr>
          <p:cNvPr id="42" name="Flowchart: Off-page Connector 41">
            <a:extLst>
              <a:ext uri="{FF2B5EF4-FFF2-40B4-BE49-F238E27FC236}">
                <a16:creationId xmlns:a16="http://schemas.microsoft.com/office/drawing/2014/main" id="{6FD2E878-64C3-882D-86B2-3CB11C5CDA29}"/>
              </a:ext>
            </a:extLst>
          </p:cNvPr>
          <p:cNvSpPr/>
          <p:nvPr/>
        </p:nvSpPr>
        <p:spPr>
          <a:xfrm>
            <a:off x="4912432" y="5826236"/>
            <a:ext cx="1063430" cy="822081"/>
          </a:xfrm>
          <a:prstGeom prst="flowChartOffpageConnector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7951749D-F93A-12DB-5D53-9BEB2592905D}"/>
              </a:ext>
            </a:extLst>
          </p:cNvPr>
          <p:cNvSpPr/>
          <p:nvPr/>
        </p:nvSpPr>
        <p:spPr>
          <a:xfrm>
            <a:off x="2531572" y="4996556"/>
            <a:ext cx="1501938" cy="60141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91 cm</a:t>
            </a: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12FF0EF7-1D90-9EC8-2D41-BE5ABE7F6734}"/>
              </a:ext>
            </a:extLst>
          </p:cNvPr>
          <p:cNvSpPr/>
          <p:nvPr/>
        </p:nvSpPr>
        <p:spPr>
          <a:xfrm>
            <a:off x="4267852" y="4996556"/>
            <a:ext cx="1501939" cy="60141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70 cm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0CF96DDF-D6E1-CC85-5F7B-EB1FD0DFC175}"/>
              </a:ext>
            </a:extLst>
          </p:cNvPr>
          <p:cNvSpPr/>
          <p:nvPr/>
        </p:nvSpPr>
        <p:spPr>
          <a:xfrm>
            <a:off x="6004133" y="4996556"/>
            <a:ext cx="1501939" cy="60141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88 cm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309BC7CA-318B-F24F-C552-BA955E7899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705" y="1143529"/>
            <a:ext cx="1642647" cy="1642647"/>
          </a:xfrm>
          <a:prstGeom prst="rect">
            <a:avLst/>
          </a:prstGeom>
        </p:spPr>
      </p:pic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CAEB0654-5F19-677F-DFB1-C93AC5BD4EE2}"/>
              </a:ext>
            </a:extLst>
          </p:cNvPr>
          <p:cNvCxnSpPr>
            <a:cxnSpLocks/>
          </p:cNvCxnSpPr>
          <p:nvPr/>
        </p:nvCxnSpPr>
        <p:spPr>
          <a:xfrm flipV="1">
            <a:off x="8897029" y="1469664"/>
            <a:ext cx="0" cy="49519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EF1F2F32-3738-8F16-1F9D-EA200CBD2E3D}"/>
              </a:ext>
            </a:extLst>
          </p:cNvPr>
          <p:cNvCxnSpPr>
            <a:cxnSpLocks/>
          </p:cNvCxnSpPr>
          <p:nvPr/>
        </p:nvCxnSpPr>
        <p:spPr>
          <a:xfrm flipV="1">
            <a:off x="8897029" y="1724188"/>
            <a:ext cx="147849" cy="24066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F407D9-6CF7-B31A-51BC-93A44F5819C3}"/>
              </a:ext>
            </a:extLst>
          </p:cNvPr>
          <p:cNvSpPr txBox="1"/>
          <p:nvPr/>
        </p:nvSpPr>
        <p:spPr>
          <a:xfrm>
            <a:off x="237478" y="1471540"/>
            <a:ext cx="9677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What temperature is shown?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 algn="l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</a:rPr>
              <a:t>    There are        litres of juice.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Write the heights in order from shortest to 				tallest.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sides does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this shape have?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B564047-359F-1446-562E-128563B87E53}"/>
              </a:ext>
            </a:extLst>
          </p:cNvPr>
          <p:cNvSpPr/>
          <p:nvPr/>
        </p:nvSpPr>
        <p:spPr>
          <a:xfrm>
            <a:off x="3070898" y="3149052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B72A8B98-922C-B53E-657C-13881DBEA1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646" b="7956"/>
          <a:stretch/>
        </p:blipFill>
        <p:spPr>
          <a:xfrm>
            <a:off x="1302008" y="1959452"/>
            <a:ext cx="3896910" cy="76621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3BD4A5F-4CF6-BA08-C298-CDC0E68F5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4831" y="2528112"/>
            <a:ext cx="1381152" cy="1935492"/>
          </a:xfrm>
          <a:prstGeom prst="rect">
            <a:avLst/>
          </a:prstGeom>
        </p:spPr>
      </p:pic>
      <p:sp>
        <p:nvSpPr>
          <p:cNvPr id="42" name="Flowchart: Off-page Connector 41">
            <a:extLst>
              <a:ext uri="{FF2B5EF4-FFF2-40B4-BE49-F238E27FC236}">
                <a16:creationId xmlns:a16="http://schemas.microsoft.com/office/drawing/2014/main" id="{6FD2E878-64C3-882D-86B2-3CB11C5CDA29}"/>
              </a:ext>
            </a:extLst>
          </p:cNvPr>
          <p:cNvSpPr/>
          <p:nvPr/>
        </p:nvSpPr>
        <p:spPr>
          <a:xfrm>
            <a:off x="4912432" y="5826236"/>
            <a:ext cx="1063430" cy="822081"/>
          </a:xfrm>
          <a:prstGeom prst="flowChartOffpageConnector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7951749D-F93A-12DB-5D53-9BEB2592905D}"/>
              </a:ext>
            </a:extLst>
          </p:cNvPr>
          <p:cNvSpPr/>
          <p:nvPr/>
        </p:nvSpPr>
        <p:spPr>
          <a:xfrm>
            <a:off x="2531572" y="4996556"/>
            <a:ext cx="1501938" cy="60141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91 cm</a:t>
            </a: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12FF0EF7-1D90-9EC8-2D41-BE5ABE7F6734}"/>
              </a:ext>
            </a:extLst>
          </p:cNvPr>
          <p:cNvSpPr/>
          <p:nvPr/>
        </p:nvSpPr>
        <p:spPr>
          <a:xfrm>
            <a:off x="4267852" y="4996556"/>
            <a:ext cx="1501939" cy="60141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70 cm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0CF96DDF-D6E1-CC85-5F7B-EB1FD0DFC175}"/>
              </a:ext>
            </a:extLst>
          </p:cNvPr>
          <p:cNvSpPr/>
          <p:nvPr/>
        </p:nvSpPr>
        <p:spPr>
          <a:xfrm>
            <a:off x="6004133" y="4996556"/>
            <a:ext cx="1501939" cy="60141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88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4B5BDF9-565F-3B1B-ACFB-40D5895DE914}"/>
                  </a:ext>
                </a:extLst>
              </p:cNvPr>
              <p:cNvSpPr txBox="1"/>
              <p:nvPr/>
            </p:nvSpPr>
            <p:spPr>
              <a:xfrm>
                <a:off x="5878590" y="1466937"/>
                <a:ext cx="151699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C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4B5BDF9-565F-3B1B-ACFB-40D5895DE9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8590" y="1466937"/>
                <a:ext cx="1516990" cy="523220"/>
              </a:xfrm>
              <a:prstGeom prst="rect">
                <a:avLst/>
              </a:prstGeom>
              <a:blipFill>
                <a:blip r:embed="rId4"/>
                <a:stretch>
                  <a:fillRect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65F8DDE8-9D59-D9C9-B2BC-49A89B587D09}"/>
              </a:ext>
            </a:extLst>
          </p:cNvPr>
          <p:cNvSpPr txBox="1"/>
          <p:nvPr/>
        </p:nvSpPr>
        <p:spPr>
          <a:xfrm>
            <a:off x="2596006" y="3149052"/>
            <a:ext cx="1516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9821C-9A6A-FB9B-65EA-7C703E67EB65}"/>
              </a:ext>
            </a:extLst>
          </p:cNvPr>
          <p:cNvSpPr txBox="1"/>
          <p:nvPr/>
        </p:nvSpPr>
        <p:spPr>
          <a:xfrm>
            <a:off x="6047956" y="6019059"/>
            <a:ext cx="1421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 sides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9ED934-AD5A-B8EF-558B-2055058A10DB}"/>
              </a:ext>
            </a:extLst>
          </p:cNvPr>
          <p:cNvSpPr txBox="1"/>
          <p:nvPr/>
        </p:nvSpPr>
        <p:spPr>
          <a:xfrm>
            <a:off x="2629784" y="5034672"/>
            <a:ext cx="1327945" cy="523220"/>
          </a:xfrm>
          <a:prstGeom prst="rect">
            <a:avLst/>
          </a:prstGeom>
          <a:solidFill>
            <a:srgbClr val="FFE699"/>
          </a:solidFill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70 cm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2054487-8412-AC07-F545-DA780D7EDD0E}"/>
              </a:ext>
            </a:extLst>
          </p:cNvPr>
          <p:cNvSpPr txBox="1"/>
          <p:nvPr/>
        </p:nvSpPr>
        <p:spPr>
          <a:xfrm>
            <a:off x="4318046" y="5034672"/>
            <a:ext cx="1364859" cy="523220"/>
          </a:xfrm>
          <a:prstGeom prst="rect">
            <a:avLst/>
          </a:prstGeom>
          <a:solidFill>
            <a:srgbClr val="FFE699"/>
          </a:solidFill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88 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DF31789-A6E5-69D4-6D2A-0C08C97C2852}"/>
              </a:ext>
            </a:extLst>
          </p:cNvPr>
          <p:cNvSpPr txBox="1"/>
          <p:nvPr/>
        </p:nvSpPr>
        <p:spPr>
          <a:xfrm>
            <a:off x="6065029" y="5034672"/>
            <a:ext cx="1362385" cy="523220"/>
          </a:xfrm>
          <a:prstGeom prst="rect">
            <a:avLst/>
          </a:prstGeom>
          <a:solidFill>
            <a:srgbClr val="FFE699"/>
          </a:solidFill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91 cm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AE76E77-49A7-CFFF-4C74-5DC46E49F4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705" y="1143529"/>
            <a:ext cx="1642647" cy="1642647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A31C3F9-5678-CAB3-3157-65E0E8F54890}"/>
              </a:ext>
            </a:extLst>
          </p:cNvPr>
          <p:cNvCxnSpPr>
            <a:cxnSpLocks/>
          </p:cNvCxnSpPr>
          <p:nvPr/>
        </p:nvCxnSpPr>
        <p:spPr>
          <a:xfrm flipV="1">
            <a:off x="8897029" y="1469664"/>
            <a:ext cx="0" cy="49519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895D68F-40C1-0476-AA17-C54E6957801A}"/>
              </a:ext>
            </a:extLst>
          </p:cNvPr>
          <p:cNvCxnSpPr>
            <a:cxnSpLocks/>
          </p:cNvCxnSpPr>
          <p:nvPr/>
        </p:nvCxnSpPr>
        <p:spPr>
          <a:xfrm flipV="1">
            <a:off x="8897029" y="1724188"/>
            <a:ext cx="147849" cy="24066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560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D858BC-1438-4D41-0A64-978440585FD4}"/>
              </a:ext>
            </a:extLst>
          </p:cNvPr>
          <p:cNvSpPr txBox="1"/>
          <p:nvPr/>
        </p:nvSpPr>
        <p:spPr>
          <a:xfrm>
            <a:off x="237478" y="1471541"/>
            <a:ext cx="82555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The whole is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much juice is there altogether?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A pencil is 20 cm long.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A pen is 8 cm longer.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How long is the pen?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vertices does this shape have?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12D922-1284-1EFC-D7F2-BD0136B06E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45229" y="1509983"/>
            <a:ext cx="1613310" cy="161505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F311F6-8B47-3943-E11A-2D9984590D69}"/>
              </a:ext>
            </a:extLst>
          </p:cNvPr>
          <p:cNvSpPr txBox="1"/>
          <p:nvPr/>
        </p:nvSpPr>
        <p:spPr>
          <a:xfrm>
            <a:off x="4111626" y="2086676"/>
            <a:ext cx="546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F97FAB-0B00-A4BB-9CCD-7A4BD2C52970}"/>
              </a:ext>
            </a:extLst>
          </p:cNvPr>
          <p:cNvSpPr txBox="1"/>
          <p:nvPr/>
        </p:nvSpPr>
        <p:spPr>
          <a:xfrm>
            <a:off x="5028425" y="1653292"/>
            <a:ext cx="546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7291B4-3115-CB3C-A34D-42FDFB1A257E}"/>
              </a:ext>
            </a:extLst>
          </p:cNvPr>
          <p:cNvSpPr txBox="1"/>
          <p:nvPr/>
        </p:nvSpPr>
        <p:spPr>
          <a:xfrm>
            <a:off x="5028835" y="2562266"/>
            <a:ext cx="546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2" name="L-Shape 11">
            <a:extLst>
              <a:ext uri="{FF2B5EF4-FFF2-40B4-BE49-F238E27FC236}">
                <a16:creationId xmlns:a16="http://schemas.microsoft.com/office/drawing/2014/main" id="{81A384E0-750D-E28C-5E62-344ADAA7A06F}"/>
              </a:ext>
            </a:extLst>
          </p:cNvPr>
          <p:cNvSpPr/>
          <p:nvPr/>
        </p:nvSpPr>
        <p:spPr>
          <a:xfrm>
            <a:off x="8177405" y="5535958"/>
            <a:ext cx="930924" cy="867266"/>
          </a:xfrm>
          <a:prstGeom prst="corner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24A007-21F0-3C0E-426C-B518DC4E616D}"/>
              </a:ext>
            </a:extLst>
          </p:cNvPr>
          <p:cNvSpPr/>
          <p:nvPr/>
        </p:nvSpPr>
        <p:spPr>
          <a:xfrm>
            <a:off x="3439174" y="1474647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FFEA396-1CCB-9661-0A49-9B56BD362A50}"/>
              </a:ext>
            </a:extLst>
          </p:cNvPr>
          <p:cNvGrpSpPr/>
          <p:nvPr/>
        </p:nvGrpSpPr>
        <p:grpSpPr>
          <a:xfrm>
            <a:off x="7365843" y="2903000"/>
            <a:ext cx="1742486" cy="1260592"/>
            <a:chOff x="7353495" y="2592484"/>
            <a:chExt cx="1801606" cy="1508639"/>
          </a:xfrm>
        </p:grpSpPr>
        <p:pic>
          <p:nvPicPr>
            <p:cNvPr id="25" name="Picture 24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738C7FE0-CD1B-B244-748B-84CDDABDBD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7964080" y="2592484"/>
              <a:ext cx="580436" cy="1474977"/>
            </a:xfrm>
            <a:prstGeom prst="rect">
              <a:avLst/>
            </a:prstGeom>
          </p:spPr>
        </p:pic>
        <p:pic>
          <p:nvPicPr>
            <p:cNvPr id="26" name="Picture 25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8233D05A-F2E1-40CE-3C59-0648FD8270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8574665" y="2592484"/>
              <a:ext cx="580436" cy="1474977"/>
            </a:xfrm>
            <a:prstGeom prst="rect">
              <a:avLst/>
            </a:prstGeom>
          </p:spPr>
        </p:pic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578A7B04-D903-6053-C2D7-ED503CBD2140}"/>
                </a:ext>
              </a:extLst>
            </p:cNvPr>
            <p:cNvGrpSpPr/>
            <p:nvPr/>
          </p:nvGrpSpPr>
          <p:grpSpPr>
            <a:xfrm>
              <a:off x="7353495" y="2592484"/>
              <a:ext cx="580436" cy="1508639"/>
              <a:chOff x="7353495" y="2592484"/>
              <a:chExt cx="580436" cy="1508639"/>
            </a:xfrm>
          </p:grpSpPr>
          <p:pic>
            <p:nvPicPr>
              <p:cNvPr id="30" name="Picture 29" descr="Shape&#10;&#10;Description automatically generated with medium confidence">
                <a:extLst>
                  <a:ext uri="{FF2B5EF4-FFF2-40B4-BE49-F238E27FC236}">
                    <a16:creationId xmlns:a16="http://schemas.microsoft.com/office/drawing/2014/main" id="{114B7FF0-8587-6838-D09F-62097D0AC24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8818" t="5901" r="57245" b="7860"/>
              <a:stretch/>
            </p:blipFill>
            <p:spPr>
              <a:xfrm>
                <a:off x="7353495" y="2592484"/>
                <a:ext cx="580436" cy="1474977"/>
              </a:xfrm>
              <a:prstGeom prst="rect">
                <a:avLst/>
              </a:prstGeom>
            </p:spPr>
          </p:pic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D1188B05-B706-4B7E-A052-78979A0EFB5B}"/>
                  </a:ext>
                </a:extLst>
              </p:cNvPr>
              <p:cNvSpPr txBox="1"/>
              <p:nvPr/>
            </p:nvSpPr>
            <p:spPr>
              <a:xfrm>
                <a:off x="7436097" y="3731791"/>
                <a:ext cx="4207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dirty="0"/>
                  <a:t>2 l</a:t>
                </a:r>
              </a:p>
            </p:txBody>
          </p:sp>
        </p:grp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EB320381-7AB5-1E4C-9C45-FDE936E0430A}"/>
                </a:ext>
              </a:extLst>
            </p:cNvPr>
            <p:cNvSpPr txBox="1"/>
            <p:nvPr/>
          </p:nvSpPr>
          <p:spPr>
            <a:xfrm>
              <a:off x="8063338" y="3731791"/>
              <a:ext cx="4207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dirty="0"/>
                <a:t>2 l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9C5816E-32AC-9600-3526-B86B208E4301}"/>
                </a:ext>
              </a:extLst>
            </p:cNvPr>
            <p:cNvSpPr txBox="1"/>
            <p:nvPr/>
          </p:nvSpPr>
          <p:spPr>
            <a:xfrm>
              <a:off x="8666317" y="3731791"/>
              <a:ext cx="4207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dirty="0"/>
                <a:t>2 l</a:t>
              </a:r>
            </a:p>
          </p:txBody>
        </p:sp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6EE843ED-A395-5635-5DB1-B0094D16E0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72" y="1141175"/>
            <a:ext cx="1642647" cy="1642647"/>
          </a:xfrm>
          <a:prstGeom prst="rect">
            <a:avLst/>
          </a:prstGeom>
        </p:spPr>
      </p:pic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E1DF5389-1EA6-5095-35F5-C5AAEE2464FD}"/>
              </a:ext>
            </a:extLst>
          </p:cNvPr>
          <p:cNvCxnSpPr>
            <a:cxnSpLocks/>
          </p:cNvCxnSpPr>
          <p:nvPr/>
        </p:nvCxnSpPr>
        <p:spPr>
          <a:xfrm flipV="1">
            <a:off x="8921495" y="1476441"/>
            <a:ext cx="0" cy="486058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E2456FA-05E9-4B7F-146F-98922F4D4322}"/>
              </a:ext>
            </a:extLst>
          </p:cNvPr>
          <p:cNvCxnSpPr>
            <a:cxnSpLocks/>
          </p:cNvCxnSpPr>
          <p:nvPr/>
        </p:nvCxnSpPr>
        <p:spPr>
          <a:xfrm>
            <a:off x="8921495" y="1962498"/>
            <a:ext cx="334238" cy="19296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8075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D858BC-1438-4D41-0A64-978440585FD4}"/>
              </a:ext>
            </a:extLst>
          </p:cNvPr>
          <p:cNvSpPr txBox="1"/>
          <p:nvPr/>
        </p:nvSpPr>
        <p:spPr>
          <a:xfrm>
            <a:off x="237478" y="1471541"/>
            <a:ext cx="82555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The whole is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much juice is there altogether?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A pencil is 20 cm long.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A pen is 8 cm longer.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How long is the pen?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vertices does this shape have?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12D922-1284-1EFC-D7F2-BD0136B06E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45229" y="1509983"/>
            <a:ext cx="1613310" cy="161505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F311F6-8B47-3943-E11A-2D9984590D69}"/>
              </a:ext>
            </a:extLst>
          </p:cNvPr>
          <p:cNvSpPr txBox="1"/>
          <p:nvPr/>
        </p:nvSpPr>
        <p:spPr>
          <a:xfrm>
            <a:off x="4111626" y="2086676"/>
            <a:ext cx="546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F97FAB-0B00-A4BB-9CCD-7A4BD2C52970}"/>
              </a:ext>
            </a:extLst>
          </p:cNvPr>
          <p:cNvSpPr txBox="1"/>
          <p:nvPr/>
        </p:nvSpPr>
        <p:spPr>
          <a:xfrm>
            <a:off x="5028425" y="1653292"/>
            <a:ext cx="546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7291B4-3115-CB3C-A34D-42FDFB1A257E}"/>
              </a:ext>
            </a:extLst>
          </p:cNvPr>
          <p:cNvSpPr txBox="1"/>
          <p:nvPr/>
        </p:nvSpPr>
        <p:spPr>
          <a:xfrm>
            <a:off x="5028835" y="2562266"/>
            <a:ext cx="546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2" name="L-Shape 11">
            <a:extLst>
              <a:ext uri="{FF2B5EF4-FFF2-40B4-BE49-F238E27FC236}">
                <a16:creationId xmlns:a16="http://schemas.microsoft.com/office/drawing/2014/main" id="{81A384E0-750D-E28C-5E62-344ADAA7A06F}"/>
              </a:ext>
            </a:extLst>
          </p:cNvPr>
          <p:cNvSpPr/>
          <p:nvPr/>
        </p:nvSpPr>
        <p:spPr>
          <a:xfrm>
            <a:off x="8177405" y="5535958"/>
            <a:ext cx="930924" cy="867266"/>
          </a:xfrm>
          <a:prstGeom prst="corner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24A007-21F0-3C0E-426C-B518DC4E616D}"/>
              </a:ext>
            </a:extLst>
          </p:cNvPr>
          <p:cNvSpPr/>
          <p:nvPr/>
        </p:nvSpPr>
        <p:spPr>
          <a:xfrm>
            <a:off x="3439174" y="1474647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FFEA396-1CCB-9661-0A49-9B56BD362A50}"/>
              </a:ext>
            </a:extLst>
          </p:cNvPr>
          <p:cNvGrpSpPr/>
          <p:nvPr/>
        </p:nvGrpSpPr>
        <p:grpSpPr>
          <a:xfrm>
            <a:off x="7365843" y="2903000"/>
            <a:ext cx="1742486" cy="1260592"/>
            <a:chOff x="7353495" y="2592484"/>
            <a:chExt cx="1801606" cy="1508639"/>
          </a:xfrm>
        </p:grpSpPr>
        <p:pic>
          <p:nvPicPr>
            <p:cNvPr id="25" name="Picture 24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738C7FE0-CD1B-B244-748B-84CDDABDBD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7964080" y="2592484"/>
              <a:ext cx="580436" cy="1474977"/>
            </a:xfrm>
            <a:prstGeom prst="rect">
              <a:avLst/>
            </a:prstGeom>
          </p:spPr>
        </p:pic>
        <p:pic>
          <p:nvPicPr>
            <p:cNvPr id="26" name="Picture 25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8233D05A-F2E1-40CE-3C59-0648FD8270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8818" t="5901" r="57245" b="7860"/>
            <a:stretch/>
          </p:blipFill>
          <p:spPr>
            <a:xfrm>
              <a:off x="8574665" y="2592484"/>
              <a:ext cx="580436" cy="1474977"/>
            </a:xfrm>
            <a:prstGeom prst="rect">
              <a:avLst/>
            </a:prstGeom>
          </p:spPr>
        </p:pic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578A7B04-D903-6053-C2D7-ED503CBD2140}"/>
                </a:ext>
              </a:extLst>
            </p:cNvPr>
            <p:cNvGrpSpPr/>
            <p:nvPr/>
          </p:nvGrpSpPr>
          <p:grpSpPr>
            <a:xfrm>
              <a:off x="7353495" y="2592484"/>
              <a:ext cx="580436" cy="1508639"/>
              <a:chOff x="7353495" y="2592484"/>
              <a:chExt cx="580436" cy="1508639"/>
            </a:xfrm>
          </p:grpSpPr>
          <p:pic>
            <p:nvPicPr>
              <p:cNvPr id="30" name="Picture 29" descr="Shape&#10;&#10;Description automatically generated with medium confidence">
                <a:extLst>
                  <a:ext uri="{FF2B5EF4-FFF2-40B4-BE49-F238E27FC236}">
                    <a16:creationId xmlns:a16="http://schemas.microsoft.com/office/drawing/2014/main" id="{114B7FF0-8587-6838-D09F-62097D0AC24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8818" t="5901" r="57245" b="7860"/>
              <a:stretch/>
            </p:blipFill>
            <p:spPr>
              <a:xfrm>
                <a:off x="7353495" y="2592484"/>
                <a:ext cx="580436" cy="1474977"/>
              </a:xfrm>
              <a:prstGeom prst="rect">
                <a:avLst/>
              </a:prstGeom>
            </p:spPr>
          </p:pic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D1188B05-B706-4B7E-A052-78979A0EFB5B}"/>
                  </a:ext>
                </a:extLst>
              </p:cNvPr>
              <p:cNvSpPr txBox="1"/>
              <p:nvPr/>
            </p:nvSpPr>
            <p:spPr>
              <a:xfrm>
                <a:off x="7436097" y="3731791"/>
                <a:ext cx="4207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dirty="0"/>
                  <a:t>2 l</a:t>
                </a:r>
              </a:p>
            </p:txBody>
          </p:sp>
        </p:grp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EB320381-7AB5-1E4C-9C45-FDE936E0430A}"/>
                </a:ext>
              </a:extLst>
            </p:cNvPr>
            <p:cNvSpPr txBox="1"/>
            <p:nvPr/>
          </p:nvSpPr>
          <p:spPr>
            <a:xfrm>
              <a:off x="8063338" y="3731791"/>
              <a:ext cx="4207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dirty="0"/>
                <a:t>2 l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9C5816E-32AC-9600-3526-B86B208E4301}"/>
                </a:ext>
              </a:extLst>
            </p:cNvPr>
            <p:cNvSpPr txBox="1"/>
            <p:nvPr/>
          </p:nvSpPr>
          <p:spPr>
            <a:xfrm>
              <a:off x="8666317" y="3731791"/>
              <a:ext cx="4207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dirty="0"/>
                <a:t>2 l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B043A16F-0890-D996-F316-B4BDC033AD58}"/>
              </a:ext>
            </a:extLst>
          </p:cNvPr>
          <p:cNvSpPr txBox="1"/>
          <p:nvPr/>
        </p:nvSpPr>
        <p:spPr>
          <a:xfrm>
            <a:off x="2948143" y="1471541"/>
            <a:ext cx="1516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0FC699-E426-CB43-72E1-793C1628E830}"/>
              </a:ext>
            </a:extLst>
          </p:cNvPr>
          <p:cNvSpPr txBox="1"/>
          <p:nvPr/>
        </p:nvSpPr>
        <p:spPr>
          <a:xfrm>
            <a:off x="896150" y="6132566"/>
            <a:ext cx="2314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 vertices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5C9427-94E9-3BBC-3E00-D8538BE70656}"/>
              </a:ext>
            </a:extLst>
          </p:cNvPr>
          <p:cNvSpPr txBox="1"/>
          <p:nvPr/>
        </p:nvSpPr>
        <p:spPr>
          <a:xfrm>
            <a:off x="1092593" y="3524935"/>
            <a:ext cx="1516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 litres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2E2770-2B37-9CB2-B6A4-21B90EE8C183}"/>
              </a:ext>
            </a:extLst>
          </p:cNvPr>
          <p:cNvSpPr txBox="1"/>
          <p:nvPr/>
        </p:nvSpPr>
        <p:spPr>
          <a:xfrm>
            <a:off x="4465133" y="4904318"/>
            <a:ext cx="1516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28 cm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41F3991-0BF5-6022-9566-F367FCF162BF}"/>
              </a:ext>
            </a:extLst>
          </p:cNvPr>
          <p:cNvSpPr txBox="1"/>
          <p:nvPr/>
        </p:nvSpPr>
        <p:spPr>
          <a:xfrm>
            <a:off x="5488309" y="1515179"/>
            <a:ext cx="118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E7BBD2F-B494-3BFA-ED49-17FC1581C42A}"/>
              </a:ext>
            </a:extLst>
          </p:cNvPr>
          <p:cNvSpPr txBox="1"/>
          <p:nvPr/>
        </p:nvSpPr>
        <p:spPr>
          <a:xfrm>
            <a:off x="5488309" y="2441117"/>
            <a:ext cx="118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2598A1E-44A8-CF7D-4633-E74C4D00E2F7}"/>
              </a:ext>
            </a:extLst>
          </p:cNvPr>
          <p:cNvSpPr txBox="1"/>
          <p:nvPr/>
        </p:nvSpPr>
        <p:spPr>
          <a:xfrm>
            <a:off x="2879105" y="2016073"/>
            <a:ext cx="118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whole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EC1359E-3AB5-57F1-58E2-EC54AFE4F1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72" y="1141175"/>
            <a:ext cx="1642647" cy="1642647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5E32381-832D-CFFA-BD25-14950FDF3D69}"/>
              </a:ext>
            </a:extLst>
          </p:cNvPr>
          <p:cNvCxnSpPr>
            <a:cxnSpLocks/>
          </p:cNvCxnSpPr>
          <p:nvPr/>
        </p:nvCxnSpPr>
        <p:spPr>
          <a:xfrm flipV="1">
            <a:off x="8921495" y="1476441"/>
            <a:ext cx="0" cy="486058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E4E1471D-C908-9566-63A4-492585574405}"/>
              </a:ext>
            </a:extLst>
          </p:cNvPr>
          <p:cNvCxnSpPr>
            <a:cxnSpLocks/>
          </p:cNvCxnSpPr>
          <p:nvPr/>
        </p:nvCxnSpPr>
        <p:spPr>
          <a:xfrm>
            <a:off x="8921495" y="1962498"/>
            <a:ext cx="334238" cy="19296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291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4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8B7F825-351B-6E6A-4956-268B148969D1}"/>
                  </a:ext>
                </a:extLst>
              </p:cNvPr>
              <p:cNvSpPr txBox="1"/>
              <p:nvPr/>
            </p:nvSpPr>
            <p:spPr>
              <a:xfrm>
                <a:off x="237477" y="1471541"/>
                <a:ext cx="9457641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Are the parts equal?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Which thermometer shows 75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m:rPr>
                        <m:nor/>
                      </m:rPr>
                      <a:rPr lang="en-GB" sz="2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rPr>
                      <m:t>C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The ________ is heavier than 									the ________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Does this shape have a </a:t>
                </a:r>
                <a:r>
                  <a:rPr lang="en-GB" sz="2800" b="1" dirty="0">
                    <a:latin typeface="Comic Sans MS" panose="030F0702030302020204" pitchFamily="66" charset="0"/>
                  </a:rPr>
                  <a:t>horizontal</a:t>
                </a:r>
                <a:r>
                  <a:rPr lang="en-GB" sz="2800" dirty="0">
                    <a:latin typeface="Comic Sans MS" panose="030F0702030302020204" pitchFamily="66" charset="0"/>
                  </a:rPr>
                  <a:t> or 							</a:t>
                </a:r>
                <a:r>
                  <a:rPr lang="en-GB" sz="2800" b="1" dirty="0">
                    <a:latin typeface="Comic Sans MS" panose="030F0702030302020204" pitchFamily="66" charset="0"/>
                  </a:rPr>
                  <a:t>vertical</a:t>
                </a:r>
                <a:r>
                  <a:rPr lang="en-GB" sz="2800" dirty="0">
                    <a:latin typeface="Comic Sans MS" panose="030F0702030302020204" pitchFamily="66" charset="0"/>
                  </a:rPr>
                  <a:t> line of symmetry?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8B7F825-351B-6E6A-4956-268B148969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7" y="1471541"/>
                <a:ext cx="9457641" cy="5693866"/>
              </a:xfrm>
              <a:prstGeom prst="rect">
                <a:avLst/>
              </a:prstGeom>
              <a:blipFill>
                <a:blip r:embed="rId3"/>
                <a:stretch>
                  <a:fillRect l="-1354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78AB8842-D43C-D7F5-71A1-ADE12A2A07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462" y="1146236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62F3E93-BFE8-0427-51F0-19D004A10F4A}"/>
              </a:ext>
            </a:extLst>
          </p:cNvPr>
          <p:cNvCxnSpPr>
            <a:cxnSpLocks/>
          </p:cNvCxnSpPr>
          <p:nvPr/>
        </p:nvCxnSpPr>
        <p:spPr>
          <a:xfrm flipH="1" flipV="1">
            <a:off x="8913429" y="1481797"/>
            <a:ext cx="1356" cy="48576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6CB56D3-3340-FFDF-D327-68B210BBA341}"/>
              </a:ext>
            </a:extLst>
          </p:cNvPr>
          <p:cNvCxnSpPr>
            <a:cxnSpLocks/>
          </p:cNvCxnSpPr>
          <p:nvPr/>
        </p:nvCxnSpPr>
        <p:spPr>
          <a:xfrm flipH="1">
            <a:off x="8751550" y="1967559"/>
            <a:ext cx="163235" cy="26838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45E431A3-2C09-D02E-C780-BDB214E83A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6829" y="3210244"/>
            <a:ext cx="3932948" cy="8456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B694CD-83E0-C2BA-FA4C-796D3F68B7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7247" y="3210244"/>
            <a:ext cx="3859875" cy="846000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21136A15-786E-C978-DCAF-B2B6FB2EED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4785" y="4052879"/>
            <a:ext cx="2448771" cy="1742506"/>
          </a:xfrm>
          <a:prstGeom prst="rect">
            <a:avLst/>
          </a:prstGeom>
        </p:spPr>
      </p:pic>
      <p:pic>
        <p:nvPicPr>
          <p:cNvPr id="13" name="Picture 12" descr="A picture containing light&#10;&#10;Description automatically generated">
            <a:extLst>
              <a:ext uri="{FF2B5EF4-FFF2-40B4-BE49-F238E27FC236}">
                <a16:creationId xmlns:a16="http://schemas.microsoft.com/office/drawing/2014/main" id="{5B6EEFFE-425C-33E6-B9BF-61F6BAB907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56943" y="4197669"/>
            <a:ext cx="658280" cy="973819"/>
          </a:xfrm>
          <a:prstGeom prst="rect">
            <a:avLst/>
          </a:prstGeom>
        </p:spPr>
      </p:pic>
      <p:pic>
        <p:nvPicPr>
          <p:cNvPr id="14" name="Picture 13" descr="A yellow smiley face&#10;&#10;Description automatically generated with medium confidence">
            <a:extLst>
              <a:ext uri="{FF2B5EF4-FFF2-40B4-BE49-F238E27FC236}">
                <a16:creationId xmlns:a16="http://schemas.microsoft.com/office/drawing/2014/main" id="{D4186459-3AEA-DBC3-9BB0-DC8910F6FC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6516" y="4064605"/>
            <a:ext cx="741555" cy="846000"/>
          </a:xfrm>
          <a:prstGeom prst="rect">
            <a:avLst/>
          </a:prstGeom>
        </p:spPr>
      </p:pic>
      <p:sp>
        <p:nvSpPr>
          <p:cNvPr id="15" name="Star: 5 Points 14">
            <a:extLst>
              <a:ext uri="{FF2B5EF4-FFF2-40B4-BE49-F238E27FC236}">
                <a16:creationId xmlns:a16="http://schemas.microsoft.com/office/drawing/2014/main" id="{6769619F-3C68-BADF-6B5C-6EA4F8EC65E1}"/>
              </a:ext>
            </a:extLst>
          </p:cNvPr>
          <p:cNvSpPr/>
          <p:nvPr/>
        </p:nvSpPr>
        <p:spPr>
          <a:xfrm>
            <a:off x="7391857" y="5653903"/>
            <a:ext cx="999236" cy="973819"/>
          </a:xfrm>
          <a:prstGeom prst="star5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24">
            <a:extLst>
              <a:ext uri="{FF2B5EF4-FFF2-40B4-BE49-F238E27FC236}">
                <a16:creationId xmlns:a16="http://schemas.microsoft.com/office/drawing/2014/main" id="{87B9BB47-A69A-ABC3-0D51-AC23EB9F8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305815"/>
              </p:ext>
            </p:extLst>
          </p:nvPr>
        </p:nvGraphicFramePr>
        <p:xfrm>
          <a:off x="4867610" y="1455670"/>
          <a:ext cx="1554114" cy="11384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057">
                  <a:extLst>
                    <a:ext uri="{9D8B030D-6E8A-4147-A177-3AD203B41FA5}">
                      <a16:colId xmlns:a16="http://schemas.microsoft.com/office/drawing/2014/main" val="2100182720"/>
                    </a:ext>
                  </a:extLst>
                </a:gridCol>
                <a:gridCol w="777057">
                  <a:extLst>
                    <a:ext uri="{9D8B030D-6E8A-4147-A177-3AD203B41FA5}">
                      <a16:colId xmlns:a16="http://schemas.microsoft.com/office/drawing/2014/main" val="873877592"/>
                    </a:ext>
                  </a:extLst>
                </a:gridCol>
              </a:tblGrid>
              <a:tr h="56923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8004546"/>
                  </a:ext>
                </a:extLst>
              </a:tr>
              <a:tr h="56923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168067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833740D0-3792-ADD5-DB9A-0611B341ABC6}"/>
              </a:ext>
            </a:extLst>
          </p:cNvPr>
          <p:cNvSpPr txBox="1"/>
          <p:nvPr/>
        </p:nvSpPr>
        <p:spPr>
          <a:xfrm>
            <a:off x="1295015" y="3336293"/>
            <a:ext cx="273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761896-5BCC-6AEF-7989-0F0779779CBA}"/>
              </a:ext>
            </a:extLst>
          </p:cNvPr>
          <p:cNvSpPr txBox="1"/>
          <p:nvPr/>
        </p:nvSpPr>
        <p:spPr>
          <a:xfrm>
            <a:off x="5510560" y="3336293"/>
            <a:ext cx="273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670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8B7F825-351B-6E6A-4956-268B148969D1}"/>
                  </a:ext>
                </a:extLst>
              </p:cNvPr>
              <p:cNvSpPr txBox="1"/>
              <p:nvPr/>
            </p:nvSpPr>
            <p:spPr>
              <a:xfrm>
                <a:off x="237477" y="1471541"/>
                <a:ext cx="9457641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Are the parts equal?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Which thermometer shows 75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m:rPr>
                        <m:nor/>
                      </m:rPr>
                      <a:rPr lang="en-GB" sz="2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rPr>
                      <m:t>C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The ________ is heavier than 									the ________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Does this shape have a </a:t>
                </a:r>
                <a:r>
                  <a:rPr lang="en-GB" sz="2800" b="1" dirty="0">
                    <a:latin typeface="Comic Sans MS" panose="030F0702030302020204" pitchFamily="66" charset="0"/>
                  </a:rPr>
                  <a:t>horizontal</a:t>
                </a:r>
                <a:r>
                  <a:rPr lang="en-GB" sz="2800" dirty="0">
                    <a:latin typeface="Comic Sans MS" panose="030F0702030302020204" pitchFamily="66" charset="0"/>
                  </a:rPr>
                  <a:t> or 							</a:t>
                </a:r>
                <a:r>
                  <a:rPr lang="en-GB" sz="2800" b="1" dirty="0">
                    <a:latin typeface="Comic Sans MS" panose="030F0702030302020204" pitchFamily="66" charset="0"/>
                  </a:rPr>
                  <a:t>vertical</a:t>
                </a:r>
                <a:r>
                  <a:rPr lang="en-GB" sz="2800" dirty="0">
                    <a:latin typeface="Comic Sans MS" panose="030F0702030302020204" pitchFamily="66" charset="0"/>
                  </a:rPr>
                  <a:t> line of symmetry?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8B7F825-351B-6E6A-4956-268B148969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77" y="1471541"/>
                <a:ext cx="9457641" cy="5693866"/>
              </a:xfrm>
              <a:prstGeom prst="rect">
                <a:avLst/>
              </a:prstGeom>
              <a:blipFill>
                <a:blip r:embed="rId3"/>
                <a:stretch>
                  <a:fillRect l="-1354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45E431A3-2C09-D02E-C780-BDB214E83A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6829" y="3210244"/>
            <a:ext cx="3932948" cy="8456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B694CD-83E0-C2BA-FA4C-796D3F68B7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7247" y="3210244"/>
            <a:ext cx="3859875" cy="846000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21136A15-786E-C978-DCAF-B2B6FB2EED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4785" y="4052879"/>
            <a:ext cx="2448771" cy="1742506"/>
          </a:xfrm>
          <a:prstGeom prst="rect">
            <a:avLst/>
          </a:prstGeom>
        </p:spPr>
      </p:pic>
      <p:pic>
        <p:nvPicPr>
          <p:cNvPr id="13" name="Picture 12" descr="A picture containing light&#10;&#10;Description automatically generated">
            <a:extLst>
              <a:ext uri="{FF2B5EF4-FFF2-40B4-BE49-F238E27FC236}">
                <a16:creationId xmlns:a16="http://schemas.microsoft.com/office/drawing/2014/main" id="{5B6EEFFE-425C-33E6-B9BF-61F6BAB907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56943" y="4197669"/>
            <a:ext cx="658280" cy="973819"/>
          </a:xfrm>
          <a:prstGeom prst="rect">
            <a:avLst/>
          </a:prstGeom>
        </p:spPr>
      </p:pic>
      <p:pic>
        <p:nvPicPr>
          <p:cNvPr id="14" name="Picture 13" descr="A yellow smiley face&#10;&#10;Description automatically generated with medium confidence">
            <a:extLst>
              <a:ext uri="{FF2B5EF4-FFF2-40B4-BE49-F238E27FC236}">
                <a16:creationId xmlns:a16="http://schemas.microsoft.com/office/drawing/2014/main" id="{D4186459-3AEA-DBC3-9BB0-DC8910F6FC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6516" y="4064605"/>
            <a:ext cx="741555" cy="846000"/>
          </a:xfrm>
          <a:prstGeom prst="rect">
            <a:avLst/>
          </a:prstGeom>
        </p:spPr>
      </p:pic>
      <p:sp>
        <p:nvSpPr>
          <p:cNvPr id="15" name="Star: 5 Points 14">
            <a:extLst>
              <a:ext uri="{FF2B5EF4-FFF2-40B4-BE49-F238E27FC236}">
                <a16:creationId xmlns:a16="http://schemas.microsoft.com/office/drawing/2014/main" id="{6769619F-3C68-BADF-6B5C-6EA4F8EC65E1}"/>
              </a:ext>
            </a:extLst>
          </p:cNvPr>
          <p:cNvSpPr/>
          <p:nvPr/>
        </p:nvSpPr>
        <p:spPr>
          <a:xfrm>
            <a:off x="7391857" y="5653903"/>
            <a:ext cx="999236" cy="973819"/>
          </a:xfrm>
          <a:prstGeom prst="star5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24">
            <a:extLst>
              <a:ext uri="{FF2B5EF4-FFF2-40B4-BE49-F238E27FC236}">
                <a16:creationId xmlns:a16="http://schemas.microsoft.com/office/drawing/2014/main" id="{87B9BB47-A69A-ABC3-0D51-AC23EB9F89A9}"/>
              </a:ext>
            </a:extLst>
          </p:cNvPr>
          <p:cNvGraphicFramePr>
            <a:graphicFrameLocks noGrp="1"/>
          </p:cNvGraphicFramePr>
          <p:nvPr/>
        </p:nvGraphicFramePr>
        <p:xfrm>
          <a:off x="4867610" y="1455670"/>
          <a:ext cx="1554114" cy="11384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057">
                  <a:extLst>
                    <a:ext uri="{9D8B030D-6E8A-4147-A177-3AD203B41FA5}">
                      <a16:colId xmlns:a16="http://schemas.microsoft.com/office/drawing/2014/main" val="2100182720"/>
                    </a:ext>
                  </a:extLst>
                </a:gridCol>
                <a:gridCol w="777057">
                  <a:extLst>
                    <a:ext uri="{9D8B030D-6E8A-4147-A177-3AD203B41FA5}">
                      <a16:colId xmlns:a16="http://schemas.microsoft.com/office/drawing/2014/main" val="873877592"/>
                    </a:ext>
                  </a:extLst>
                </a:gridCol>
              </a:tblGrid>
              <a:tr h="56923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8004546"/>
                  </a:ext>
                </a:extLst>
              </a:tr>
              <a:tr h="56923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168067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833740D0-3792-ADD5-DB9A-0611B341ABC6}"/>
              </a:ext>
            </a:extLst>
          </p:cNvPr>
          <p:cNvSpPr txBox="1"/>
          <p:nvPr/>
        </p:nvSpPr>
        <p:spPr>
          <a:xfrm>
            <a:off x="1295015" y="3336293"/>
            <a:ext cx="273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761896-5BCC-6AEF-7989-0F0779779CBA}"/>
              </a:ext>
            </a:extLst>
          </p:cNvPr>
          <p:cNvSpPr txBox="1"/>
          <p:nvPr/>
        </p:nvSpPr>
        <p:spPr>
          <a:xfrm>
            <a:off x="5510560" y="3336293"/>
            <a:ext cx="273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4D999D7-C305-2FEF-9EA8-9E0130CE1A4E}"/>
              </a:ext>
            </a:extLst>
          </p:cNvPr>
          <p:cNvSpPr txBox="1"/>
          <p:nvPr/>
        </p:nvSpPr>
        <p:spPr>
          <a:xfrm>
            <a:off x="874495" y="196013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Yes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EE38832-41DA-6BC7-E943-14653D3CC1BA}"/>
              </a:ext>
            </a:extLst>
          </p:cNvPr>
          <p:cNvSpPr txBox="1"/>
          <p:nvPr/>
        </p:nvSpPr>
        <p:spPr>
          <a:xfrm>
            <a:off x="1977283" y="4516560"/>
            <a:ext cx="1791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pineapple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6E4C693-ED72-C738-7405-E5206B92DDB6}"/>
              </a:ext>
            </a:extLst>
          </p:cNvPr>
          <p:cNvSpPr txBox="1"/>
          <p:nvPr/>
        </p:nvSpPr>
        <p:spPr>
          <a:xfrm>
            <a:off x="1892166" y="4934663"/>
            <a:ext cx="1791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lemon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9711610-FB68-E075-BFA2-17982078AF75}"/>
              </a:ext>
            </a:extLst>
          </p:cNvPr>
          <p:cNvSpPr txBox="1"/>
          <p:nvPr/>
        </p:nvSpPr>
        <p:spPr>
          <a:xfrm>
            <a:off x="5539216" y="6221340"/>
            <a:ext cx="1791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vertical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4FC5325-B752-EF97-277B-273236BF95FF}"/>
              </a:ext>
            </a:extLst>
          </p:cNvPr>
          <p:cNvSpPr/>
          <p:nvPr/>
        </p:nvSpPr>
        <p:spPr>
          <a:xfrm>
            <a:off x="1294087" y="3207197"/>
            <a:ext cx="4227132" cy="842635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8C9B6B8-7EC0-ECD4-7CA3-82EDB2263BE8}"/>
              </a:ext>
            </a:extLst>
          </p:cNvPr>
          <p:cNvCxnSpPr>
            <a:cxnSpLocks/>
          </p:cNvCxnSpPr>
          <p:nvPr/>
        </p:nvCxnSpPr>
        <p:spPr>
          <a:xfrm>
            <a:off x="7891475" y="5573083"/>
            <a:ext cx="0" cy="1054639"/>
          </a:xfrm>
          <a:prstGeom prst="line">
            <a:avLst/>
          </a:prstGeom>
          <a:ln w="190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2893E510-3155-7E31-BEAB-5B0E941FB2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462" y="1146236"/>
            <a:ext cx="1642647" cy="1642647"/>
          </a:xfrm>
          <a:prstGeom prst="rect">
            <a:avLst/>
          </a:prstGeom>
        </p:spPr>
      </p:pic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646FC83-A31F-31D3-3558-4D95FCABF079}"/>
              </a:ext>
            </a:extLst>
          </p:cNvPr>
          <p:cNvCxnSpPr>
            <a:cxnSpLocks/>
          </p:cNvCxnSpPr>
          <p:nvPr/>
        </p:nvCxnSpPr>
        <p:spPr>
          <a:xfrm flipH="1" flipV="1">
            <a:off x="8913429" y="1481797"/>
            <a:ext cx="1356" cy="48576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F3D0488-BDC1-ED40-0E5E-1C7F8157FD0A}"/>
              </a:ext>
            </a:extLst>
          </p:cNvPr>
          <p:cNvCxnSpPr>
            <a:cxnSpLocks/>
          </p:cNvCxnSpPr>
          <p:nvPr/>
        </p:nvCxnSpPr>
        <p:spPr>
          <a:xfrm flipH="1">
            <a:off x="8751550" y="1967559"/>
            <a:ext cx="163235" cy="26838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864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A5E76D-E702-B198-9D94-5A3F361260E0}"/>
              </a:ext>
            </a:extLst>
          </p:cNvPr>
          <p:cNvSpPr txBox="1"/>
          <p:nvPr/>
        </p:nvSpPr>
        <p:spPr>
          <a:xfrm>
            <a:off x="237477" y="1471541"/>
            <a:ext cx="77735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The whole has been split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into ____ equal parts.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The parts are       and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The bananas weigh          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    g.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faces does this shape have?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F95F70-C937-36DB-F786-EEF9D73518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8855" y="1143112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0A1B7BB-97D8-2845-671B-031FEDF13ECB}"/>
              </a:ext>
            </a:extLst>
          </p:cNvPr>
          <p:cNvCxnSpPr>
            <a:cxnSpLocks/>
          </p:cNvCxnSpPr>
          <p:nvPr/>
        </p:nvCxnSpPr>
        <p:spPr>
          <a:xfrm flipH="1">
            <a:off x="8908822" y="1964436"/>
            <a:ext cx="1356" cy="48834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0DC8809-F1A8-DCDB-3CE3-93DBB6A22A2F}"/>
              </a:ext>
            </a:extLst>
          </p:cNvPr>
          <p:cNvCxnSpPr>
            <a:cxnSpLocks/>
          </p:cNvCxnSpPr>
          <p:nvPr/>
        </p:nvCxnSpPr>
        <p:spPr>
          <a:xfrm flipV="1">
            <a:off x="8910178" y="1685061"/>
            <a:ext cx="72765" cy="279374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10B7F4C5-D84D-290E-604E-D480AE4999AD}"/>
              </a:ext>
            </a:extLst>
          </p:cNvPr>
          <p:cNvSpPr/>
          <p:nvPr/>
        </p:nvSpPr>
        <p:spPr>
          <a:xfrm>
            <a:off x="3620425" y="2754120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D3E65B7-C810-E212-954F-80ECF756B45D}"/>
              </a:ext>
            </a:extLst>
          </p:cNvPr>
          <p:cNvSpPr/>
          <p:nvPr/>
        </p:nvSpPr>
        <p:spPr>
          <a:xfrm>
            <a:off x="4935748" y="2754120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B3D907-CABE-89ED-0CA4-F060BE42A4D9}"/>
              </a:ext>
            </a:extLst>
          </p:cNvPr>
          <p:cNvSpPr/>
          <p:nvPr/>
        </p:nvSpPr>
        <p:spPr>
          <a:xfrm>
            <a:off x="1271006" y="4465305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27">
            <a:extLst>
              <a:ext uri="{FF2B5EF4-FFF2-40B4-BE49-F238E27FC236}">
                <a16:creationId xmlns:a16="http://schemas.microsoft.com/office/drawing/2014/main" id="{44C87AA3-13F2-F287-61B2-A3510E1C89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439909"/>
              </p:ext>
            </p:extLst>
          </p:nvPr>
        </p:nvGraphicFramePr>
        <p:xfrm>
          <a:off x="5706794" y="2653021"/>
          <a:ext cx="1599908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6605">
                  <a:extLst>
                    <a:ext uri="{9D8B030D-6E8A-4147-A177-3AD203B41FA5}">
                      <a16:colId xmlns:a16="http://schemas.microsoft.com/office/drawing/2014/main" val="1734374551"/>
                    </a:ext>
                  </a:extLst>
                </a:gridCol>
                <a:gridCol w="533303">
                  <a:extLst>
                    <a:ext uri="{9D8B030D-6E8A-4147-A177-3AD203B41FA5}">
                      <a16:colId xmlns:a16="http://schemas.microsoft.com/office/drawing/2014/main" val="852532677"/>
                    </a:ext>
                  </a:extLst>
                </a:gridCol>
              </a:tblGrid>
              <a:tr h="3700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399976"/>
                  </a:ext>
                </a:extLst>
              </a:tr>
              <a:tr h="37002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29992"/>
                  </a:ext>
                </a:extLst>
              </a:tr>
            </a:tbl>
          </a:graphicData>
        </a:graphic>
      </p:graphicFrame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FD18065E-B932-CE1A-9FAA-FFC35581D7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4664" y="5220779"/>
            <a:ext cx="1871596" cy="1498609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1440949B-4A5F-D76F-AD60-5F801DD8CCED}"/>
              </a:ext>
            </a:extLst>
          </p:cNvPr>
          <p:cNvGrpSpPr/>
          <p:nvPr/>
        </p:nvGrpSpPr>
        <p:grpSpPr>
          <a:xfrm>
            <a:off x="4329808" y="3426022"/>
            <a:ext cx="1515603" cy="2262373"/>
            <a:chOff x="4383129" y="3616039"/>
            <a:chExt cx="1515603" cy="2262373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A04FF07-E5C2-00C2-B0C3-2B5720B6F278}"/>
                </a:ext>
              </a:extLst>
            </p:cNvPr>
            <p:cNvGrpSpPr/>
            <p:nvPr/>
          </p:nvGrpSpPr>
          <p:grpSpPr>
            <a:xfrm>
              <a:off x="4383129" y="4273021"/>
              <a:ext cx="1515603" cy="1605391"/>
              <a:chOff x="3991391" y="2247921"/>
              <a:chExt cx="2122942" cy="2248710"/>
            </a:xfrm>
          </p:grpSpPr>
          <p:pic>
            <p:nvPicPr>
              <p:cNvPr id="19" name="Picture 18" descr="A picture containing text, device, gauge&#10;&#10;Description automatically generated">
                <a:extLst>
                  <a:ext uri="{FF2B5EF4-FFF2-40B4-BE49-F238E27FC236}">
                    <a16:creationId xmlns:a16="http://schemas.microsoft.com/office/drawing/2014/main" id="{4C9F5332-3E9C-221E-EC08-45B3306CF80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clrChange>
                  <a:clrFrom>
                    <a:srgbClr val="D51F26"/>
                  </a:clrFrom>
                  <a:clrTo>
                    <a:srgbClr val="D51F26">
                      <a:alpha val="0"/>
                    </a:srgbClr>
                  </a:clrTo>
                </a:clrChange>
              </a:blip>
              <a:srcRect t="6075"/>
              <a:stretch/>
            </p:blipFill>
            <p:spPr>
              <a:xfrm>
                <a:off x="3991391" y="2322376"/>
                <a:ext cx="2122942" cy="2174255"/>
              </a:xfrm>
              <a:prstGeom prst="rect">
                <a:avLst/>
              </a:prstGeom>
            </p:spPr>
          </p:pic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4CC4B68-C164-35B5-7352-6620008BFFF7}"/>
                  </a:ext>
                </a:extLst>
              </p:cNvPr>
              <p:cNvSpPr/>
              <p:nvPr/>
            </p:nvSpPr>
            <p:spPr>
              <a:xfrm>
                <a:off x="4331262" y="2247921"/>
                <a:ext cx="1423823" cy="7878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298E7708-1762-3E1C-BF75-8EDDCE1FF4D9}"/>
                  </a:ext>
                </a:extLst>
              </p:cNvPr>
              <p:cNvSpPr/>
              <p:nvPr/>
            </p:nvSpPr>
            <p:spPr>
              <a:xfrm>
                <a:off x="4397881" y="3267404"/>
                <a:ext cx="711492" cy="390196"/>
              </a:xfrm>
              <a:custGeom>
                <a:avLst/>
                <a:gdLst>
                  <a:gd name="connsiteX0" fmla="*/ 581482 w 711492"/>
                  <a:gd name="connsiteY0" fmla="*/ 13169 h 390196"/>
                  <a:gd name="connsiteX1" fmla="*/ 520811 w 711492"/>
                  <a:gd name="connsiteY1" fmla="*/ 73840 h 390196"/>
                  <a:gd name="connsiteX2" fmla="*/ 434138 w 711492"/>
                  <a:gd name="connsiteY2" fmla="*/ 117176 h 390196"/>
                  <a:gd name="connsiteX3" fmla="*/ 377801 w 711492"/>
                  <a:gd name="connsiteY3" fmla="*/ 147512 h 390196"/>
                  <a:gd name="connsiteX4" fmla="*/ 351799 w 711492"/>
                  <a:gd name="connsiteY4" fmla="*/ 156179 h 390196"/>
                  <a:gd name="connsiteX5" fmla="*/ 321463 w 711492"/>
                  <a:gd name="connsiteY5" fmla="*/ 173514 h 390196"/>
                  <a:gd name="connsiteX6" fmla="*/ 252125 w 711492"/>
                  <a:gd name="connsiteY6" fmla="*/ 208183 h 390196"/>
                  <a:gd name="connsiteX7" fmla="*/ 226123 w 711492"/>
                  <a:gd name="connsiteY7" fmla="*/ 238518 h 390196"/>
                  <a:gd name="connsiteX8" fmla="*/ 200121 w 711492"/>
                  <a:gd name="connsiteY8" fmla="*/ 264520 h 390196"/>
                  <a:gd name="connsiteX9" fmla="*/ 152451 w 711492"/>
                  <a:gd name="connsiteY9" fmla="*/ 277521 h 390196"/>
                  <a:gd name="connsiteX10" fmla="*/ 122115 w 711492"/>
                  <a:gd name="connsiteY10" fmla="*/ 268854 h 390196"/>
                  <a:gd name="connsiteX11" fmla="*/ 96113 w 711492"/>
                  <a:gd name="connsiteY11" fmla="*/ 247186 h 390196"/>
                  <a:gd name="connsiteX12" fmla="*/ 70111 w 711492"/>
                  <a:gd name="connsiteY12" fmla="*/ 260187 h 390196"/>
                  <a:gd name="connsiteX13" fmla="*/ 31109 w 711492"/>
                  <a:gd name="connsiteY13" fmla="*/ 299189 h 390196"/>
                  <a:gd name="connsiteX14" fmla="*/ 5107 w 711492"/>
                  <a:gd name="connsiteY14" fmla="*/ 333859 h 390196"/>
                  <a:gd name="connsiteX15" fmla="*/ 773 w 711492"/>
                  <a:gd name="connsiteY15" fmla="*/ 368528 h 390196"/>
                  <a:gd name="connsiteX16" fmla="*/ 57110 w 711492"/>
                  <a:gd name="connsiteY16" fmla="*/ 381529 h 390196"/>
                  <a:gd name="connsiteX17" fmla="*/ 83112 w 711492"/>
                  <a:gd name="connsiteY17" fmla="*/ 385862 h 390196"/>
                  <a:gd name="connsiteX18" fmla="*/ 96113 w 711492"/>
                  <a:gd name="connsiteY18" fmla="*/ 390196 h 390196"/>
                  <a:gd name="connsiteX19" fmla="*/ 156784 w 711492"/>
                  <a:gd name="connsiteY19" fmla="*/ 385862 h 390196"/>
                  <a:gd name="connsiteX20" fmla="*/ 421137 w 711492"/>
                  <a:gd name="connsiteY20" fmla="*/ 247186 h 390196"/>
                  <a:gd name="connsiteX21" fmla="*/ 529478 w 711492"/>
                  <a:gd name="connsiteY21" fmla="*/ 195182 h 390196"/>
                  <a:gd name="connsiteX22" fmla="*/ 581482 w 711492"/>
                  <a:gd name="connsiteY22" fmla="*/ 160513 h 390196"/>
                  <a:gd name="connsiteX23" fmla="*/ 607484 w 711492"/>
                  <a:gd name="connsiteY23" fmla="*/ 151845 h 390196"/>
                  <a:gd name="connsiteX24" fmla="*/ 668155 w 711492"/>
                  <a:gd name="connsiteY24" fmla="*/ 121510 h 390196"/>
                  <a:gd name="connsiteX25" fmla="*/ 711492 w 711492"/>
                  <a:gd name="connsiteY25" fmla="*/ 86841 h 390196"/>
                  <a:gd name="connsiteX26" fmla="*/ 637819 w 711492"/>
                  <a:gd name="connsiteY26" fmla="*/ 168 h 390196"/>
                  <a:gd name="connsiteX27" fmla="*/ 581482 w 711492"/>
                  <a:gd name="connsiteY27" fmla="*/ 13169 h 390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711492" h="390196">
                    <a:moveTo>
                      <a:pt x="581482" y="13169"/>
                    </a:moveTo>
                    <a:cubicBezTo>
                      <a:pt x="561981" y="25448"/>
                      <a:pt x="544874" y="58801"/>
                      <a:pt x="520811" y="73840"/>
                    </a:cubicBezTo>
                    <a:cubicBezTo>
                      <a:pt x="494093" y="90539"/>
                      <a:pt x="462486" y="102168"/>
                      <a:pt x="434138" y="117176"/>
                    </a:cubicBezTo>
                    <a:cubicBezTo>
                      <a:pt x="415288" y="127155"/>
                      <a:pt x="398035" y="140768"/>
                      <a:pt x="377801" y="147512"/>
                    </a:cubicBezTo>
                    <a:cubicBezTo>
                      <a:pt x="369134" y="150401"/>
                      <a:pt x="360094" y="152350"/>
                      <a:pt x="351799" y="156179"/>
                    </a:cubicBezTo>
                    <a:cubicBezTo>
                      <a:pt x="341224" y="161060"/>
                      <a:pt x="331789" y="168127"/>
                      <a:pt x="321463" y="173514"/>
                    </a:cubicBezTo>
                    <a:cubicBezTo>
                      <a:pt x="298553" y="185467"/>
                      <a:pt x="252125" y="208183"/>
                      <a:pt x="252125" y="208183"/>
                    </a:cubicBezTo>
                    <a:cubicBezTo>
                      <a:pt x="232225" y="238031"/>
                      <a:pt x="257650" y="201738"/>
                      <a:pt x="226123" y="238518"/>
                    </a:cubicBezTo>
                    <a:cubicBezTo>
                      <a:pt x="215018" y="251473"/>
                      <a:pt x="219445" y="256790"/>
                      <a:pt x="200121" y="264520"/>
                    </a:cubicBezTo>
                    <a:cubicBezTo>
                      <a:pt x="184829" y="270637"/>
                      <a:pt x="168341" y="273187"/>
                      <a:pt x="152451" y="277521"/>
                    </a:cubicBezTo>
                    <a:cubicBezTo>
                      <a:pt x="142339" y="274632"/>
                      <a:pt x="131375" y="273840"/>
                      <a:pt x="122115" y="268854"/>
                    </a:cubicBezTo>
                    <a:cubicBezTo>
                      <a:pt x="112181" y="263505"/>
                      <a:pt x="107242" y="249041"/>
                      <a:pt x="96113" y="247186"/>
                    </a:cubicBezTo>
                    <a:cubicBezTo>
                      <a:pt x="86554" y="245593"/>
                      <a:pt x="78420" y="255201"/>
                      <a:pt x="70111" y="260187"/>
                    </a:cubicBezTo>
                    <a:cubicBezTo>
                      <a:pt x="48877" y="272927"/>
                      <a:pt x="49394" y="278619"/>
                      <a:pt x="31109" y="299189"/>
                    </a:cubicBezTo>
                    <a:cubicBezTo>
                      <a:pt x="7777" y="325438"/>
                      <a:pt x="27274" y="296913"/>
                      <a:pt x="5107" y="333859"/>
                    </a:cubicBezTo>
                    <a:cubicBezTo>
                      <a:pt x="3662" y="345415"/>
                      <a:pt x="-2052" y="357229"/>
                      <a:pt x="773" y="368528"/>
                    </a:cubicBezTo>
                    <a:cubicBezTo>
                      <a:pt x="7958" y="397266"/>
                      <a:pt x="41041" y="383314"/>
                      <a:pt x="57110" y="381529"/>
                    </a:cubicBezTo>
                    <a:cubicBezTo>
                      <a:pt x="65777" y="382973"/>
                      <a:pt x="74534" y="383956"/>
                      <a:pt x="83112" y="385862"/>
                    </a:cubicBezTo>
                    <a:cubicBezTo>
                      <a:pt x="87571" y="386853"/>
                      <a:pt x="91545" y="390196"/>
                      <a:pt x="96113" y="390196"/>
                    </a:cubicBezTo>
                    <a:cubicBezTo>
                      <a:pt x="116388" y="390196"/>
                      <a:pt x="136560" y="387307"/>
                      <a:pt x="156784" y="385862"/>
                    </a:cubicBezTo>
                    <a:cubicBezTo>
                      <a:pt x="467890" y="240033"/>
                      <a:pt x="129231" y="403951"/>
                      <a:pt x="421137" y="247186"/>
                    </a:cubicBezTo>
                    <a:cubicBezTo>
                      <a:pt x="456428" y="228233"/>
                      <a:pt x="494238" y="214231"/>
                      <a:pt x="529478" y="195182"/>
                    </a:cubicBezTo>
                    <a:cubicBezTo>
                      <a:pt x="547805" y="185275"/>
                      <a:pt x="563270" y="170631"/>
                      <a:pt x="581482" y="160513"/>
                    </a:cubicBezTo>
                    <a:cubicBezTo>
                      <a:pt x="589468" y="156076"/>
                      <a:pt x="599152" y="155594"/>
                      <a:pt x="607484" y="151845"/>
                    </a:cubicBezTo>
                    <a:cubicBezTo>
                      <a:pt x="628103" y="142566"/>
                      <a:pt x="648981" y="133493"/>
                      <a:pt x="668155" y="121510"/>
                    </a:cubicBezTo>
                    <a:cubicBezTo>
                      <a:pt x="683842" y="111705"/>
                      <a:pt x="697046" y="98397"/>
                      <a:pt x="711492" y="86841"/>
                    </a:cubicBezTo>
                    <a:cubicBezTo>
                      <a:pt x="707189" y="26608"/>
                      <a:pt x="723963" y="2778"/>
                      <a:pt x="637819" y="168"/>
                    </a:cubicBezTo>
                    <a:cubicBezTo>
                      <a:pt x="612233" y="-607"/>
                      <a:pt x="600983" y="890"/>
                      <a:pt x="581482" y="1316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42D28188-5991-C163-57E5-9CB98D044041}"/>
                  </a:ext>
                </a:extLst>
              </p:cNvPr>
              <p:cNvSpPr/>
              <p:nvPr/>
            </p:nvSpPr>
            <p:spPr>
              <a:xfrm>
                <a:off x="5007684" y="3259515"/>
                <a:ext cx="92438" cy="92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FAFF2BDA-F256-F8CE-13D2-B837B625301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07429" y="5019080"/>
              <a:ext cx="133501" cy="45249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8" name="Picture 17" descr="A yellow and black hat&#10;&#10;Description automatically generated with low confidence">
              <a:extLst>
                <a:ext uri="{FF2B5EF4-FFF2-40B4-BE49-F238E27FC236}">
                  <a16:creationId xmlns:a16="http://schemas.microsoft.com/office/drawing/2014/main" id="{D8CDCC19-FD5C-C1DF-68CD-5BF7995749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24923" y="3616039"/>
              <a:ext cx="718627" cy="792478"/>
            </a:xfrm>
            <a:prstGeom prst="rect">
              <a:avLst/>
            </a:prstGeom>
          </p:spPr>
        </p:pic>
      </p:grpSp>
      <p:graphicFrame>
        <p:nvGraphicFramePr>
          <p:cNvPr id="23" name="Table 20">
            <a:extLst>
              <a:ext uri="{FF2B5EF4-FFF2-40B4-BE49-F238E27FC236}">
                <a16:creationId xmlns:a16="http://schemas.microsoft.com/office/drawing/2014/main" id="{D62EE835-7068-E042-6850-581C51227E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211479"/>
              </p:ext>
            </p:extLst>
          </p:nvPr>
        </p:nvGraphicFramePr>
        <p:xfrm>
          <a:off x="5484271" y="1589056"/>
          <a:ext cx="1768248" cy="473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4124">
                  <a:extLst>
                    <a:ext uri="{9D8B030D-6E8A-4147-A177-3AD203B41FA5}">
                      <a16:colId xmlns:a16="http://schemas.microsoft.com/office/drawing/2014/main" val="4129150105"/>
                    </a:ext>
                  </a:extLst>
                </a:gridCol>
                <a:gridCol w="884124">
                  <a:extLst>
                    <a:ext uri="{9D8B030D-6E8A-4147-A177-3AD203B41FA5}">
                      <a16:colId xmlns:a16="http://schemas.microsoft.com/office/drawing/2014/main" val="2818729401"/>
                    </a:ext>
                  </a:extLst>
                </a:gridCol>
              </a:tblGrid>
              <a:tr h="4730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1746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8923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A5E76D-E702-B198-9D94-5A3F361260E0}"/>
              </a:ext>
            </a:extLst>
          </p:cNvPr>
          <p:cNvSpPr txBox="1"/>
          <p:nvPr/>
        </p:nvSpPr>
        <p:spPr>
          <a:xfrm>
            <a:off x="237477" y="1471541"/>
            <a:ext cx="77735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The whole has been split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into ____ equal parts.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The parts are       and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The bananas weigh          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    g.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faces does this shape have?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B7F4C5-D84D-290E-604E-D480AE4999AD}"/>
              </a:ext>
            </a:extLst>
          </p:cNvPr>
          <p:cNvSpPr/>
          <p:nvPr/>
        </p:nvSpPr>
        <p:spPr>
          <a:xfrm>
            <a:off x="3620425" y="2754120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D3E65B7-C810-E212-954F-80ECF756B45D}"/>
              </a:ext>
            </a:extLst>
          </p:cNvPr>
          <p:cNvSpPr/>
          <p:nvPr/>
        </p:nvSpPr>
        <p:spPr>
          <a:xfrm>
            <a:off x="4935748" y="2754120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B3D907-CABE-89ED-0CA4-F060BE42A4D9}"/>
              </a:ext>
            </a:extLst>
          </p:cNvPr>
          <p:cNvSpPr/>
          <p:nvPr/>
        </p:nvSpPr>
        <p:spPr>
          <a:xfrm>
            <a:off x="1271006" y="4465305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27">
            <a:extLst>
              <a:ext uri="{FF2B5EF4-FFF2-40B4-BE49-F238E27FC236}">
                <a16:creationId xmlns:a16="http://schemas.microsoft.com/office/drawing/2014/main" id="{44C87AA3-13F2-F287-61B2-A3510E1C89B8}"/>
              </a:ext>
            </a:extLst>
          </p:cNvPr>
          <p:cNvGraphicFramePr>
            <a:graphicFrameLocks noGrp="1"/>
          </p:cNvGraphicFramePr>
          <p:nvPr/>
        </p:nvGraphicFramePr>
        <p:xfrm>
          <a:off x="5706794" y="2653021"/>
          <a:ext cx="1599908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6605">
                  <a:extLst>
                    <a:ext uri="{9D8B030D-6E8A-4147-A177-3AD203B41FA5}">
                      <a16:colId xmlns:a16="http://schemas.microsoft.com/office/drawing/2014/main" val="1734374551"/>
                    </a:ext>
                  </a:extLst>
                </a:gridCol>
                <a:gridCol w="533303">
                  <a:extLst>
                    <a:ext uri="{9D8B030D-6E8A-4147-A177-3AD203B41FA5}">
                      <a16:colId xmlns:a16="http://schemas.microsoft.com/office/drawing/2014/main" val="852532677"/>
                    </a:ext>
                  </a:extLst>
                </a:gridCol>
              </a:tblGrid>
              <a:tr h="3700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399976"/>
                  </a:ext>
                </a:extLst>
              </a:tr>
              <a:tr h="37002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29992"/>
                  </a:ext>
                </a:extLst>
              </a:tr>
            </a:tbl>
          </a:graphicData>
        </a:graphic>
      </p:graphicFrame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FD18065E-B932-CE1A-9FAA-FFC35581D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664" y="5220779"/>
            <a:ext cx="1871596" cy="1498609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1440949B-4A5F-D76F-AD60-5F801DD8CCED}"/>
              </a:ext>
            </a:extLst>
          </p:cNvPr>
          <p:cNvGrpSpPr/>
          <p:nvPr/>
        </p:nvGrpSpPr>
        <p:grpSpPr>
          <a:xfrm>
            <a:off x="4329808" y="3426022"/>
            <a:ext cx="1515603" cy="2262373"/>
            <a:chOff x="4383129" y="3616039"/>
            <a:chExt cx="1515603" cy="2262373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A04FF07-E5C2-00C2-B0C3-2B5720B6F278}"/>
                </a:ext>
              </a:extLst>
            </p:cNvPr>
            <p:cNvGrpSpPr/>
            <p:nvPr/>
          </p:nvGrpSpPr>
          <p:grpSpPr>
            <a:xfrm>
              <a:off x="4383129" y="4273021"/>
              <a:ext cx="1515603" cy="1605391"/>
              <a:chOff x="3991391" y="2247921"/>
              <a:chExt cx="2122942" cy="2248710"/>
            </a:xfrm>
          </p:grpSpPr>
          <p:pic>
            <p:nvPicPr>
              <p:cNvPr id="19" name="Picture 18" descr="A picture containing text, device, gauge&#10;&#10;Description automatically generated">
                <a:extLst>
                  <a:ext uri="{FF2B5EF4-FFF2-40B4-BE49-F238E27FC236}">
                    <a16:creationId xmlns:a16="http://schemas.microsoft.com/office/drawing/2014/main" id="{4C9F5332-3E9C-221E-EC08-45B3306CF80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clrChange>
                  <a:clrFrom>
                    <a:srgbClr val="D51F26"/>
                  </a:clrFrom>
                  <a:clrTo>
                    <a:srgbClr val="D51F26">
                      <a:alpha val="0"/>
                    </a:srgbClr>
                  </a:clrTo>
                </a:clrChange>
              </a:blip>
              <a:srcRect t="6075"/>
              <a:stretch/>
            </p:blipFill>
            <p:spPr>
              <a:xfrm>
                <a:off x="3991391" y="2322376"/>
                <a:ext cx="2122942" cy="2174255"/>
              </a:xfrm>
              <a:prstGeom prst="rect">
                <a:avLst/>
              </a:prstGeom>
            </p:spPr>
          </p:pic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4CC4B68-C164-35B5-7352-6620008BFFF7}"/>
                  </a:ext>
                </a:extLst>
              </p:cNvPr>
              <p:cNvSpPr/>
              <p:nvPr/>
            </p:nvSpPr>
            <p:spPr>
              <a:xfrm>
                <a:off x="4331262" y="2247921"/>
                <a:ext cx="1423823" cy="7878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298E7708-1762-3E1C-BF75-8EDDCE1FF4D9}"/>
                  </a:ext>
                </a:extLst>
              </p:cNvPr>
              <p:cNvSpPr/>
              <p:nvPr/>
            </p:nvSpPr>
            <p:spPr>
              <a:xfrm>
                <a:off x="4397881" y="3267404"/>
                <a:ext cx="711492" cy="390196"/>
              </a:xfrm>
              <a:custGeom>
                <a:avLst/>
                <a:gdLst>
                  <a:gd name="connsiteX0" fmla="*/ 581482 w 711492"/>
                  <a:gd name="connsiteY0" fmla="*/ 13169 h 390196"/>
                  <a:gd name="connsiteX1" fmla="*/ 520811 w 711492"/>
                  <a:gd name="connsiteY1" fmla="*/ 73840 h 390196"/>
                  <a:gd name="connsiteX2" fmla="*/ 434138 w 711492"/>
                  <a:gd name="connsiteY2" fmla="*/ 117176 h 390196"/>
                  <a:gd name="connsiteX3" fmla="*/ 377801 w 711492"/>
                  <a:gd name="connsiteY3" fmla="*/ 147512 h 390196"/>
                  <a:gd name="connsiteX4" fmla="*/ 351799 w 711492"/>
                  <a:gd name="connsiteY4" fmla="*/ 156179 h 390196"/>
                  <a:gd name="connsiteX5" fmla="*/ 321463 w 711492"/>
                  <a:gd name="connsiteY5" fmla="*/ 173514 h 390196"/>
                  <a:gd name="connsiteX6" fmla="*/ 252125 w 711492"/>
                  <a:gd name="connsiteY6" fmla="*/ 208183 h 390196"/>
                  <a:gd name="connsiteX7" fmla="*/ 226123 w 711492"/>
                  <a:gd name="connsiteY7" fmla="*/ 238518 h 390196"/>
                  <a:gd name="connsiteX8" fmla="*/ 200121 w 711492"/>
                  <a:gd name="connsiteY8" fmla="*/ 264520 h 390196"/>
                  <a:gd name="connsiteX9" fmla="*/ 152451 w 711492"/>
                  <a:gd name="connsiteY9" fmla="*/ 277521 h 390196"/>
                  <a:gd name="connsiteX10" fmla="*/ 122115 w 711492"/>
                  <a:gd name="connsiteY10" fmla="*/ 268854 h 390196"/>
                  <a:gd name="connsiteX11" fmla="*/ 96113 w 711492"/>
                  <a:gd name="connsiteY11" fmla="*/ 247186 h 390196"/>
                  <a:gd name="connsiteX12" fmla="*/ 70111 w 711492"/>
                  <a:gd name="connsiteY12" fmla="*/ 260187 h 390196"/>
                  <a:gd name="connsiteX13" fmla="*/ 31109 w 711492"/>
                  <a:gd name="connsiteY13" fmla="*/ 299189 h 390196"/>
                  <a:gd name="connsiteX14" fmla="*/ 5107 w 711492"/>
                  <a:gd name="connsiteY14" fmla="*/ 333859 h 390196"/>
                  <a:gd name="connsiteX15" fmla="*/ 773 w 711492"/>
                  <a:gd name="connsiteY15" fmla="*/ 368528 h 390196"/>
                  <a:gd name="connsiteX16" fmla="*/ 57110 w 711492"/>
                  <a:gd name="connsiteY16" fmla="*/ 381529 h 390196"/>
                  <a:gd name="connsiteX17" fmla="*/ 83112 w 711492"/>
                  <a:gd name="connsiteY17" fmla="*/ 385862 h 390196"/>
                  <a:gd name="connsiteX18" fmla="*/ 96113 w 711492"/>
                  <a:gd name="connsiteY18" fmla="*/ 390196 h 390196"/>
                  <a:gd name="connsiteX19" fmla="*/ 156784 w 711492"/>
                  <a:gd name="connsiteY19" fmla="*/ 385862 h 390196"/>
                  <a:gd name="connsiteX20" fmla="*/ 421137 w 711492"/>
                  <a:gd name="connsiteY20" fmla="*/ 247186 h 390196"/>
                  <a:gd name="connsiteX21" fmla="*/ 529478 w 711492"/>
                  <a:gd name="connsiteY21" fmla="*/ 195182 h 390196"/>
                  <a:gd name="connsiteX22" fmla="*/ 581482 w 711492"/>
                  <a:gd name="connsiteY22" fmla="*/ 160513 h 390196"/>
                  <a:gd name="connsiteX23" fmla="*/ 607484 w 711492"/>
                  <a:gd name="connsiteY23" fmla="*/ 151845 h 390196"/>
                  <a:gd name="connsiteX24" fmla="*/ 668155 w 711492"/>
                  <a:gd name="connsiteY24" fmla="*/ 121510 h 390196"/>
                  <a:gd name="connsiteX25" fmla="*/ 711492 w 711492"/>
                  <a:gd name="connsiteY25" fmla="*/ 86841 h 390196"/>
                  <a:gd name="connsiteX26" fmla="*/ 637819 w 711492"/>
                  <a:gd name="connsiteY26" fmla="*/ 168 h 390196"/>
                  <a:gd name="connsiteX27" fmla="*/ 581482 w 711492"/>
                  <a:gd name="connsiteY27" fmla="*/ 13169 h 390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711492" h="390196">
                    <a:moveTo>
                      <a:pt x="581482" y="13169"/>
                    </a:moveTo>
                    <a:cubicBezTo>
                      <a:pt x="561981" y="25448"/>
                      <a:pt x="544874" y="58801"/>
                      <a:pt x="520811" y="73840"/>
                    </a:cubicBezTo>
                    <a:cubicBezTo>
                      <a:pt x="494093" y="90539"/>
                      <a:pt x="462486" y="102168"/>
                      <a:pt x="434138" y="117176"/>
                    </a:cubicBezTo>
                    <a:cubicBezTo>
                      <a:pt x="415288" y="127155"/>
                      <a:pt x="398035" y="140768"/>
                      <a:pt x="377801" y="147512"/>
                    </a:cubicBezTo>
                    <a:cubicBezTo>
                      <a:pt x="369134" y="150401"/>
                      <a:pt x="360094" y="152350"/>
                      <a:pt x="351799" y="156179"/>
                    </a:cubicBezTo>
                    <a:cubicBezTo>
                      <a:pt x="341224" y="161060"/>
                      <a:pt x="331789" y="168127"/>
                      <a:pt x="321463" y="173514"/>
                    </a:cubicBezTo>
                    <a:cubicBezTo>
                      <a:pt x="298553" y="185467"/>
                      <a:pt x="252125" y="208183"/>
                      <a:pt x="252125" y="208183"/>
                    </a:cubicBezTo>
                    <a:cubicBezTo>
                      <a:pt x="232225" y="238031"/>
                      <a:pt x="257650" y="201738"/>
                      <a:pt x="226123" y="238518"/>
                    </a:cubicBezTo>
                    <a:cubicBezTo>
                      <a:pt x="215018" y="251473"/>
                      <a:pt x="219445" y="256790"/>
                      <a:pt x="200121" y="264520"/>
                    </a:cubicBezTo>
                    <a:cubicBezTo>
                      <a:pt x="184829" y="270637"/>
                      <a:pt x="168341" y="273187"/>
                      <a:pt x="152451" y="277521"/>
                    </a:cubicBezTo>
                    <a:cubicBezTo>
                      <a:pt x="142339" y="274632"/>
                      <a:pt x="131375" y="273840"/>
                      <a:pt x="122115" y="268854"/>
                    </a:cubicBezTo>
                    <a:cubicBezTo>
                      <a:pt x="112181" y="263505"/>
                      <a:pt x="107242" y="249041"/>
                      <a:pt x="96113" y="247186"/>
                    </a:cubicBezTo>
                    <a:cubicBezTo>
                      <a:pt x="86554" y="245593"/>
                      <a:pt x="78420" y="255201"/>
                      <a:pt x="70111" y="260187"/>
                    </a:cubicBezTo>
                    <a:cubicBezTo>
                      <a:pt x="48877" y="272927"/>
                      <a:pt x="49394" y="278619"/>
                      <a:pt x="31109" y="299189"/>
                    </a:cubicBezTo>
                    <a:cubicBezTo>
                      <a:pt x="7777" y="325438"/>
                      <a:pt x="27274" y="296913"/>
                      <a:pt x="5107" y="333859"/>
                    </a:cubicBezTo>
                    <a:cubicBezTo>
                      <a:pt x="3662" y="345415"/>
                      <a:pt x="-2052" y="357229"/>
                      <a:pt x="773" y="368528"/>
                    </a:cubicBezTo>
                    <a:cubicBezTo>
                      <a:pt x="7958" y="397266"/>
                      <a:pt x="41041" y="383314"/>
                      <a:pt x="57110" y="381529"/>
                    </a:cubicBezTo>
                    <a:cubicBezTo>
                      <a:pt x="65777" y="382973"/>
                      <a:pt x="74534" y="383956"/>
                      <a:pt x="83112" y="385862"/>
                    </a:cubicBezTo>
                    <a:cubicBezTo>
                      <a:pt x="87571" y="386853"/>
                      <a:pt x="91545" y="390196"/>
                      <a:pt x="96113" y="390196"/>
                    </a:cubicBezTo>
                    <a:cubicBezTo>
                      <a:pt x="116388" y="390196"/>
                      <a:pt x="136560" y="387307"/>
                      <a:pt x="156784" y="385862"/>
                    </a:cubicBezTo>
                    <a:cubicBezTo>
                      <a:pt x="467890" y="240033"/>
                      <a:pt x="129231" y="403951"/>
                      <a:pt x="421137" y="247186"/>
                    </a:cubicBezTo>
                    <a:cubicBezTo>
                      <a:pt x="456428" y="228233"/>
                      <a:pt x="494238" y="214231"/>
                      <a:pt x="529478" y="195182"/>
                    </a:cubicBezTo>
                    <a:cubicBezTo>
                      <a:pt x="547805" y="185275"/>
                      <a:pt x="563270" y="170631"/>
                      <a:pt x="581482" y="160513"/>
                    </a:cubicBezTo>
                    <a:cubicBezTo>
                      <a:pt x="589468" y="156076"/>
                      <a:pt x="599152" y="155594"/>
                      <a:pt x="607484" y="151845"/>
                    </a:cubicBezTo>
                    <a:cubicBezTo>
                      <a:pt x="628103" y="142566"/>
                      <a:pt x="648981" y="133493"/>
                      <a:pt x="668155" y="121510"/>
                    </a:cubicBezTo>
                    <a:cubicBezTo>
                      <a:pt x="683842" y="111705"/>
                      <a:pt x="697046" y="98397"/>
                      <a:pt x="711492" y="86841"/>
                    </a:cubicBezTo>
                    <a:cubicBezTo>
                      <a:pt x="707189" y="26608"/>
                      <a:pt x="723963" y="2778"/>
                      <a:pt x="637819" y="168"/>
                    </a:cubicBezTo>
                    <a:cubicBezTo>
                      <a:pt x="612233" y="-607"/>
                      <a:pt x="600983" y="890"/>
                      <a:pt x="581482" y="1316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42D28188-5991-C163-57E5-9CB98D044041}"/>
                  </a:ext>
                </a:extLst>
              </p:cNvPr>
              <p:cNvSpPr/>
              <p:nvPr/>
            </p:nvSpPr>
            <p:spPr>
              <a:xfrm>
                <a:off x="5007684" y="3259515"/>
                <a:ext cx="92438" cy="9243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FAFF2BDA-F256-F8CE-13D2-B837B625301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07429" y="5019080"/>
              <a:ext cx="133501" cy="45249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8" name="Picture 17" descr="A yellow and black hat&#10;&#10;Description automatically generated with low confidence">
              <a:extLst>
                <a:ext uri="{FF2B5EF4-FFF2-40B4-BE49-F238E27FC236}">
                  <a16:creationId xmlns:a16="http://schemas.microsoft.com/office/drawing/2014/main" id="{D8CDCC19-FD5C-C1DF-68CD-5BF7995749F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24923" y="3616039"/>
              <a:ext cx="718627" cy="792478"/>
            </a:xfrm>
            <a:prstGeom prst="rect">
              <a:avLst/>
            </a:prstGeom>
          </p:spPr>
        </p:pic>
      </p:grpSp>
      <p:graphicFrame>
        <p:nvGraphicFramePr>
          <p:cNvPr id="23" name="Table 20">
            <a:extLst>
              <a:ext uri="{FF2B5EF4-FFF2-40B4-BE49-F238E27FC236}">
                <a16:creationId xmlns:a16="http://schemas.microsoft.com/office/drawing/2014/main" id="{D62EE835-7068-E042-6850-581C51227ED2}"/>
              </a:ext>
            </a:extLst>
          </p:cNvPr>
          <p:cNvGraphicFramePr>
            <a:graphicFrameLocks noGrp="1"/>
          </p:cNvGraphicFramePr>
          <p:nvPr/>
        </p:nvGraphicFramePr>
        <p:xfrm>
          <a:off x="5484271" y="1589056"/>
          <a:ext cx="1768248" cy="473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4124">
                  <a:extLst>
                    <a:ext uri="{9D8B030D-6E8A-4147-A177-3AD203B41FA5}">
                      <a16:colId xmlns:a16="http://schemas.microsoft.com/office/drawing/2014/main" val="4129150105"/>
                    </a:ext>
                  </a:extLst>
                </a:gridCol>
                <a:gridCol w="884124">
                  <a:extLst>
                    <a:ext uri="{9D8B030D-6E8A-4147-A177-3AD203B41FA5}">
                      <a16:colId xmlns:a16="http://schemas.microsoft.com/office/drawing/2014/main" val="2818729401"/>
                    </a:ext>
                  </a:extLst>
                </a:gridCol>
              </a:tblGrid>
              <a:tr h="4730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1746759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7779D22F-A96B-F2D3-0E27-B6F7E009E50E}"/>
              </a:ext>
            </a:extLst>
          </p:cNvPr>
          <p:cNvSpPr txBox="1"/>
          <p:nvPr/>
        </p:nvSpPr>
        <p:spPr>
          <a:xfrm>
            <a:off x="3379407" y="2754578"/>
            <a:ext cx="1026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DF7DDA-E091-0C48-3502-2D54E8DBF4D2}"/>
              </a:ext>
            </a:extLst>
          </p:cNvPr>
          <p:cNvSpPr txBox="1"/>
          <p:nvPr/>
        </p:nvSpPr>
        <p:spPr>
          <a:xfrm>
            <a:off x="4698475" y="2754120"/>
            <a:ext cx="1026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8F5F3F4-C6E3-95B2-F9DB-0FB1F5A896AD}"/>
              </a:ext>
            </a:extLst>
          </p:cNvPr>
          <p:cNvSpPr txBox="1"/>
          <p:nvPr/>
        </p:nvSpPr>
        <p:spPr>
          <a:xfrm>
            <a:off x="1069840" y="4457466"/>
            <a:ext cx="99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37218F7-D84A-4418-B891-7D4C5A56ADE6}"/>
              </a:ext>
            </a:extLst>
          </p:cNvPr>
          <p:cNvSpPr txBox="1"/>
          <p:nvPr/>
        </p:nvSpPr>
        <p:spPr>
          <a:xfrm>
            <a:off x="1059449" y="6122902"/>
            <a:ext cx="1599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 faces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1B95227-1407-0C4F-E6DD-5375FED3C2EF}"/>
              </a:ext>
            </a:extLst>
          </p:cNvPr>
          <p:cNvSpPr txBox="1"/>
          <p:nvPr/>
        </p:nvSpPr>
        <p:spPr>
          <a:xfrm>
            <a:off x="1658928" y="1868887"/>
            <a:ext cx="1599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two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06588955-5760-6177-B71D-DF4E9E5EB4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8855" y="1143112"/>
            <a:ext cx="1642647" cy="1642647"/>
          </a:xfrm>
          <a:prstGeom prst="rect">
            <a:avLst/>
          </a:prstGeom>
        </p:spPr>
      </p:pic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6A97E157-6A31-E32D-9A06-10B2BAEC9412}"/>
              </a:ext>
            </a:extLst>
          </p:cNvPr>
          <p:cNvCxnSpPr>
            <a:cxnSpLocks/>
          </p:cNvCxnSpPr>
          <p:nvPr/>
        </p:nvCxnSpPr>
        <p:spPr>
          <a:xfrm flipH="1">
            <a:off x="8908822" y="1964436"/>
            <a:ext cx="1356" cy="48834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05C0ECC-BAE4-9DA3-F00B-6192BAB4E37D}"/>
              </a:ext>
            </a:extLst>
          </p:cNvPr>
          <p:cNvCxnSpPr>
            <a:cxnSpLocks/>
          </p:cNvCxnSpPr>
          <p:nvPr/>
        </p:nvCxnSpPr>
        <p:spPr>
          <a:xfrm flipV="1">
            <a:off x="8910178" y="1685061"/>
            <a:ext cx="72765" cy="279374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443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350547-D7E8-4888-664A-2E93EC6CEC8B}"/>
              </a:ext>
            </a:extLst>
          </p:cNvPr>
          <p:cNvSpPr txBox="1"/>
          <p:nvPr/>
        </p:nvSpPr>
        <p:spPr>
          <a:xfrm>
            <a:off x="237478" y="1471541"/>
            <a:ext cx="870801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Half of 20 is equal to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Does this shape have </a:t>
            </a:r>
            <a:r>
              <a:rPr lang="en-GB" sz="2800" b="1" dirty="0">
                <a:latin typeface="Comic Sans MS" panose="030F0702030302020204" pitchFamily="66" charset="0"/>
              </a:rPr>
              <a:t>equal </a:t>
            </a:r>
            <a:r>
              <a:rPr lang="en-GB" sz="2800" dirty="0">
                <a:latin typeface="Comic Sans MS" panose="030F0702030302020204" pitchFamily="66" charset="0"/>
              </a:rPr>
              <a:t>or 							</a:t>
            </a:r>
            <a:r>
              <a:rPr lang="en-GB" sz="2800" b="1" dirty="0">
                <a:latin typeface="Comic Sans MS" panose="030F0702030302020204" pitchFamily="66" charset="0"/>
              </a:rPr>
              <a:t>unequal</a:t>
            </a:r>
            <a:r>
              <a:rPr lang="en-GB" sz="2800" dirty="0">
                <a:latin typeface="Comic Sans MS" panose="030F0702030302020204" pitchFamily="66" charset="0"/>
              </a:rPr>
              <a:t> parts?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The box weighs       kg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edges does this shape have?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2434BE-15B2-4D07-920B-E53C752F9C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462" y="1146203"/>
            <a:ext cx="1642647" cy="164264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0604C73-5204-E1F1-CB71-3838287903FB}"/>
              </a:ext>
            </a:extLst>
          </p:cNvPr>
          <p:cNvCxnSpPr>
            <a:cxnSpLocks/>
          </p:cNvCxnSpPr>
          <p:nvPr/>
        </p:nvCxnSpPr>
        <p:spPr>
          <a:xfrm>
            <a:off x="8914785" y="1967527"/>
            <a:ext cx="0" cy="50958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8964946-CA78-B3AD-7505-B271F3E00BB2}"/>
              </a:ext>
            </a:extLst>
          </p:cNvPr>
          <p:cNvCxnSpPr>
            <a:cxnSpLocks/>
          </p:cNvCxnSpPr>
          <p:nvPr/>
        </p:nvCxnSpPr>
        <p:spPr>
          <a:xfrm flipV="1">
            <a:off x="8914785" y="1689154"/>
            <a:ext cx="232690" cy="27837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F7BC9B30-3B42-985E-3F1E-F86B63684A80}"/>
              </a:ext>
            </a:extLst>
          </p:cNvPr>
          <p:cNvSpPr/>
          <p:nvPr/>
        </p:nvSpPr>
        <p:spPr>
          <a:xfrm>
            <a:off x="4924170" y="1470243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3">
            <a:extLst>
              <a:ext uri="{FF2B5EF4-FFF2-40B4-BE49-F238E27FC236}">
                <a16:creationId xmlns:a16="http://schemas.microsoft.com/office/drawing/2014/main" id="{CB6FDDBD-A466-09DD-D0F3-130D440857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102285"/>
              </p:ext>
            </p:extLst>
          </p:nvPr>
        </p:nvGraphicFramePr>
        <p:xfrm>
          <a:off x="3800259" y="2886508"/>
          <a:ext cx="3014769" cy="5028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0782">
                  <a:extLst>
                    <a:ext uri="{9D8B030D-6E8A-4147-A177-3AD203B41FA5}">
                      <a16:colId xmlns:a16="http://schemas.microsoft.com/office/drawing/2014/main" val="543553164"/>
                    </a:ext>
                  </a:extLst>
                </a:gridCol>
                <a:gridCol w="499064">
                  <a:extLst>
                    <a:ext uri="{9D8B030D-6E8A-4147-A177-3AD203B41FA5}">
                      <a16:colId xmlns:a16="http://schemas.microsoft.com/office/drawing/2014/main" val="3200684403"/>
                    </a:ext>
                  </a:extLst>
                </a:gridCol>
                <a:gridCol w="1004923">
                  <a:extLst>
                    <a:ext uri="{9D8B030D-6E8A-4147-A177-3AD203B41FA5}">
                      <a16:colId xmlns:a16="http://schemas.microsoft.com/office/drawing/2014/main" val="12300780"/>
                    </a:ext>
                  </a:extLst>
                </a:gridCol>
              </a:tblGrid>
              <a:tr h="50286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8557091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B8EEC578-138B-1C33-5A54-F1453BD1DC80}"/>
              </a:ext>
            </a:extLst>
          </p:cNvPr>
          <p:cNvSpPr/>
          <p:nvPr/>
        </p:nvSpPr>
        <p:spPr>
          <a:xfrm>
            <a:off x="3896363" y="4011769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04C3F60-9FE8-E4B8-A301-0C38DF2E59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9480" y="4167157"/>
            <a:ext cx="1428667" cy="1485136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54EFA2AD-3BB9-6F66-C53A-0573C2CF16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1021" y="3511633"/>
            <a:ext cx="1165583" cy="1000272"/>
          </a:xfrm>
          <a:prstGeom prst="rect">
            <a:avLst/>
          </a:prstGeom>
        </p:spPr>
      </p:pic>
      <p:pic>
        <p:nvPicPr>
          <p:cNvPr id="15" name="Picture 14" descr="Shape&#10;&#10;Description automatically generated">
            <a:extLst>
              <a:ext uri="{FF2B5EF4-FFF2-40B4-BE49-F238E27FC236}">
                <a16:creationId xmlns:a16="http://schemas.microsoft.com/office/drawing/2014/main" id="{ED975FD5-0697-2F8F-BB65-96278CCA65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0478" y="5198967"/>
            <a:ext cx="1440805" cy="144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700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350547-D7E8-4888-664A-2E93EC6CEC8B}"/>
              </a:ext>
            </a:extLst>
          </p:cNvPr>
          <p:cNvSpPr txBox="1"/>
          <p:nvPr/>
        </p:nvSpPr>
        <p:spPr>
          <a:xfrm>
            <a:off x="237478" y="1471541"/>
            <a:ext cx="870801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Half of 20 is equal to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Does this shape have </a:t>
            </a:r>
            <a:r>
              <a:rPr lang="en-GB" sz="2800" b="1" dirty="0">
                <a:latin typeface="Comic Sans MS" panose="030F0702030302020204" pitchFamily="66" charset="0"/>
              </a:rPr>
              <a:t>equal </a:t>
            </a:r>
            <a:r>
              <a:rPr lang="en-GB" sz="2800" dirty="0">
                <a:latin typeface="Comic Sans MS" panose="030F0702030302020204" pitchFamily="66" charset="0"/>
              </a:rPr>
              <a:t>or 							</a:t>
            </a:r>
            <a:r>
              <a:rPr lang="en-GB" sz="2800" b="1" dirty="0">
                <a:latin typeface="Comic Sans MS" panose="030F0702030302020204" pitchFamily="66" charset="0"/>
              </a:rPr>
              <a:t>unequal</a:t>
            </a:r>
            <a:r>
              <a:rPr lang="en-GB" sz="2800" dirty="0">
                <a:latin typeface="Comic Sans MS" panose="030F0702030302020204" pitchFamily="66" charset="0"/>
              </a:rPr>
              <a:t> parts?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The box weighs       kg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edges does this shape have?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BC9B30-3B42-985E-3F1E-F86B63684A80}"/>
              </a:ext>
            </a:extLst>
          </p:cNvPr>
          <p:cNvSpPr/>
          <p:nvPr/>
        </p:nvSpPr>
        <p:spPr>
          <a:xfrm>
            <a:off x="4924170" y="1470243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3">
            <a:extLst>
              <a:ext uri="{FF2B5EF4-FFF2-40B4-BE49-F238E27FC236}">
                <a16:creationId xmlns:a16="http://schemas.microsoft.com/office/drawing/2014/main" id="{CB6FDDBD-A466-09DD-D0F3-130D4408575D}"/>
              </a:ext>
            </a:extLst>
          </p:cNvPr>
          <p:cNvGraphicFramePr>
            <a:graphicFrameLocks noGrp="1"/>
          </p:cNvGraphicFramePr>
          <p:nvPr/>
        </p:nvGraphicFramePr>
        <p:xfrm>
          <a:off x="3800259" y="2886508"/>
          <a:ext cx="3014769" cy="5028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0782">
                  <a:extLst>
                    <a:ext uri="{9D8B030D-6E8A-4147-A177-3AD203B41FA5}">
                      <a16:colId xmlns:a16="http://schemas.microsoft.com/office/drawing/2014/main" val="543553164"/>
                    </a:ext>
                  </a:extLst>
                </a:gridCol>
                <a:gridCol w="499064">
                  <a:extLst>
                    <a:ext uri="{9D8B030D-6E8A-4147-A177-3AD203B41FA5}">
                      <a16:colId xmlns:a16="http://schemas.microsoft.com/office/drawing/2014/main" val="3200684403"/>
                    </a:ext>
                  </a:extLst>
                </a:gridCol>
                <a:gridCol w="1004923">
                  <a:extLst>
                    <a:ext uri="{9D8B030D-6E8A-4147-A177-3AD203B41FA5}">
                      <a16:colId xmlns:a16="http://schemas.microsoft.com/office/drawing/2014/main" val="12300780"/>
                    </a:ext>
                  </a:extLst>
                </a:gridCol>
              </a:tblGrid>
              <a:tr h="50286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8557091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B8EEC578-138B-1C33-5A54-F1453BD1DC80}"/>
              </a:ext>
            </a:extLst>
          </p:cNvPr>
          <p:cNvSpPr/>
          <p:nvPr/>
        </p:nvSpPr>
        <p:spPr>
          <a:xfrm>
            <a:off x="3896363" y="4011769"/>
            <a:ext cx="575033" cy="50286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04C3F60-9FE8-E4B8-A301-0C38DF2E5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9480" y="4167157"/>
            <a:ext cx="1428667" cy="1485136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54EFA2AD-3BB9-6F66-C53A-0573C2CF1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1021" y="3511633"/>
            <a:ext cx="1165583" cy="1000272"/>
          </a:xfrm>
          <a:prstGeom prst="rect">
            <a:avLst/>
          </a:prstGeom>
        </p:spPr>
      </p:pic>
      <p:pic>
        <p:nvPicPr>
          <p:cNvPr id="15" name="Picture 14" descr="Shape&#10;&#10;Description automatically generated">
            <a:extLst>
              <a:ext uri="{FF2B5EF4-FFF2-40B4-BE49-F238E27FC236}">
                <a16:creationId xmlns:a16="http://schemas.microsoft.com/office/drawing/2014/main" id="{ED975FD5-0697-2F8F-BB65-96278CCA65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0478" y="5198967"/>
            <a:ext cx="1440805" cy="144080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C9E7C5F-5037-1DDC-01E7-46CBD15AE99A}"/>
              </a:ext>
            </a:extLst>
          </p:cNvPr>
          <p:cNvSpPr txBox="1"/>
          <p:nvPr/>
        </p:nvSpPr>
        <p:spPr>
          <a:xfrm>
            <a:off x="4441078" y="144988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326C730-EDF3-3057-8790-AC60B8FBD1ED}"/>
              </a:ext>
            </a:extLst>
          </p:cNvPr>
          <p:cNvSpPr txBox="1"/>
          <p:nvPr/>
        </p:nvSpPr>
        <p:spPr>
          <a:xfrm>
            <a:off x="1171119" y="3146981"/>
            <a:ext cx="2632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unequal parts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F41D1AC-FCA4-E390-139C-FB7955BA2B5D}"/>
              </a:ext>
            </a:extLst>
          </p:cNvPr>
          <p:cNvSpPr txBox="1"/>
          <p:nvPr/>
        </p:nvSpPr>
        <p:spPr>
          <a:xfrm>
            <a:off x="3423444" y="400571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BA3731-65F1-8349-53B1-93CAF5D989E0}"/>
              </a:ext>
            </a:extLst>
          </p:cNvPr>
          <p:cNvSpPr txBox="1"/>
          <p:nvPr/>
        </p:nvSpPr>
        <p:spPr>
          <a:xfrm>
            <a:off x="1217596" y="614718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 edges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5D3C664-8B11-ECB1-B210-05CE39672F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462" y="1146203"/>
            <a:ext cx="1642647" cy="1642647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C3554D4-4FBE-A1C7-E5D7-31FF15804EB9}"/>
              </a:ext>
            </a:extLst>
          </p:cNvPr>
          <p:cNvCxnSpPr>
            <a:cxnSpLocks/>
          </p:cNvCxnSpPr>
          <p:nvPr/>
        </p:nvCxnSpPr>
        <p:spPr>
          <a:xfrm>
            <a:off x="8914785" y="1967527"/>
            <a:ext cx="0" cy="50958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55D6180-3215-BE8D-527A-CFB3812C23C6}"/>
              </a:ext>
            </a:extLst>
          </p:cNvPr>
          <p:cNvCxnSpPr>
            <a:cxnSpLocks/>
          </p:cNvCxnSpPr>
          <p:nvPr/>
        </p:nvCxnSpPr>
        <p:spPr>
          <a:xfrm flipV="1">
            <a:off x="8914785" y="1689154"/>
            <a:ext cx="232690" cy="27837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6349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0901e6b13b4b66a7ee8e8065abeb5f48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21baec79b9a90f042d99bcf8f69df473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3d67b07-7219-47a6-affa-1c07ef1012ef">
      <Terms xmlns="http://schemas.microsoft.com/office/infopath/2007/PartnerControls"/>
    </lcf76f155ced4ddcb4097134ff3c332f>
    <TaxCatchAll xmlns="32d3a1e4-7586-423d-b78a-ecec02d7591f" xsi:nil="true"/>
  </documentManagement>
</p:properties>
</file>

<file path=customXml/itemProps1.xml><?xml version="1.0" encoding="utf-8"?>
<ds:datastoreItem xmlns:ds="http://schemas.openxmlformats.org/officeDocument/2006/customXml" ds:itemID="{E0410038-1787-439C-B976-9FEDB66983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65B9304-C227-48FC-BBAB-612D594742D6}"/>
</file>

<file path=customXml/itemProps3.xml><?xml version="1.0" encoding="utf-8"?>
<ds:datastoreItem xmlns:ds="http://schemas.openxmlformats.org/officeDocument/2006/customXml" ds:itemID="{CCDC1EF0-DA69-449D-8F39-192A5F0853FF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362</TotalTime>
  <Words>694</Words>
  <Application>Microsoft Office PowerPoint</Application>
  <PresentationFormat>A4 Paper (210x297 mm)</PresentationFormat>
  <Paragraphs>178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Arial</vt:lpstr>
      <vt:lpstr>Calibri</vt:lpstr>
      <vt:lpstr>Calibri Light</vt:lpstr>
      <vt:lpstr>Cambria Math</vt:lpstr>
      <vt:lpstr>Comic Sans MS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Sarah Anderson</cp:lastModifiedBy>
  <cp:revision>18</cp:revision>
  <dcterms:created xsi:type="dcterms:W3CDTF">2022-08-25T17:50:02Z</dcterms:created>
  <dcterms:modified xsi:type="dcterms:W3CDTF">2026-05-04T09:57:06Z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  <property fmtid="{D5CDD505-2E9C-101B-9397-08002B2CF9AE}" pid="3" name="MediaServiceImageTags">
    <vt:lpwstr/>
  </property>
</Properties>
</file>