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3"/>
  </p:notesMasterIdLst>
  <p:sldIdLst>
    <p:sldId id="337" r:id="rId2"/>
    <p:sldId id="267" r:id="rId3"/>
    <p:sldId id="312" r:id="rId4"/>
    <p:sldId id="315" r:id="rId5"/>
    <p:sldId id="320" r:id="rId6"/>
    <p:sldId id="325" r:id="rId7"/>
    <p:sldId id="326" r:id="rId8"/>
    <p:sldId id="332" r:id="rId9"/>
    <p:sldId id="323" r:id="rId10"/>
    <p:sldId id="338" r:id="rId11"/>
    <p:sldId id="33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EB53F5B-EC45-46EB-AE7F-155C04F0F9AD}">
          <p14:sldIdLst>
            <p14:sldId id="337"/>
            <p14:sldId id="267"/>
            <p14:sldId id="312"/>
            <p14:sldId id="315"/>
            <p14:sldId id="320"/>
            <p14:sldId id="325"/>
            <p14:sldId id="326"/>
            <p14:sldId id="332"/>
            <p14:sldId id="323"/>
            <p14:sldId id="338"/>
            <p14:sldId id="335"/>
          </p14:sldIdLst>
        </p14:section>
        <p14:section name="Untitled Section" id="{E5B31BC0-872E-4C61-8E69-E92CA3FAAD84}">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97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86" d="100"/>
          <a:sy n="86" d="100"/>
        </p:scale>
        <p:origin x="1530" y="84"/>
      </p:cViewPr>
      <p:guideLst>
        <p:guide orient="horz" pos="2160"/>
        <p:guide pos="2880"/>
      </p:guideLst>
    </p:cSldViewPr>
  </p:slideViewPr>
  <p:outlineViewPr>
    <p:cViewPr>
      <p:scale>
        <a:sx n="33" d="100"/>
        <a:sy n="33" d="100"/>
      </p:scale>
      <p:origin x="36" y="0"/>
    </p:cViewPr>
  </p:outlineViewPr>
  <p:notesTextViewPr>
    <p:cViewPr>
      <p:scale>
        <a:sx n="1" d="1"/>
        <a:sy n="1" d="1"/>
      </p:scale>
      <p:origin x="0" y="0"/>
    </p:cViewPr>
  </p:notesTextViewPr>
  <p:sorterViewPr>
    <p:cViewPr>
      <p:scale>
        <a:sx n="62" d="100"/>
        <a:sy n="62"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9fdab812f83457c9c86a61f7a76f12f3af71984fef90e16cb705c00ca93daac5::" providerId="AD" clId="Web-{6AC7B0D7-73FE-4891-9989-6178B340CB94}"/>
    <pc:docChg chg="modSld">
      <pc:chgData name="Guest User" userId="S::urn:spo:anon#9fdab812f83457c9c86a61f7a76f12f3af71984fef90e16cb705c00ca93daac5::" providerId="AD" clId="Web-{6AC7B0D7-73FE-4891-9989-6178B340CB94}" dt="2018-11-27T16:41:52.213" v="57" actId="20577"/>
      <pc:docMkLst>
        <pc:docMk/>
      </pc:docMkLst>
      <pc:sldChg chg="modSp">
        <pc:chgData name="Guest User" userId="S::urn:spo:anon#9fdab812f83457c9c86a61f7a76f12f3af71984fef90e16cb705c00ca93daac5::" providerId="AD" clId="Web-{6AC7B0D7-73FE-4891-9989-6178B340CB94}" dt="2018-11-27T16:34:04.141" v="8" actId="20577"/>
        <pc:sldMkLst>
          <pc:docMk/>
          <pc:sldMk cId="2549799387" sldId="267"/>
        </pc:sldMkLst>
        <pc:spChg chg="mod">
          <ac:chgData name="Guest User" userId="S::urn:spo:anon#9fdab812f83457c9c86a61f7a76f12f3af71984fef90e16cb705c00ca93daac5::" providerId="AD" clId="Web-{6AC7B0D7-73FE-4891-9989-6178B340CB94}" dt="2018-11-27T16:34:01.234" v="4" actId="20577"/>
          <ac:spMkLst>
            <pc:docMk/>
            <pc:sldMk cId="2549799387" sldId="267"/>
            <ac:spMk id="2" creationId="{00000000-0000-0000-0000-000000000000}"/>
          </ac:spMkLst>
        </pc:spChg>
        <pc:spChg chg="mod">
          <ac:chgData name="Guest User" userId="S::urn:spo:anon#9fdab812f83457c9c86a61f7a76f12f3af71984fef90e16cb705c00ca93daac5::" providerId="AD" clId="Web-{6AC7B0D7-73FE-4891-9989-6178B340CB94}" dt="2018-11-27T16:34:04.141" v="8" actId="20577"/>
          <ac:spMkLst>
            <pc:docMk/>
            <pc:sldMk cId="2549799387" sldId="267"/>
            <ac:spMk id="8" creationId="{00000000-0000-0000-0000-000000000000}"/>
          </ac:spMkLst>
        </pc:spChg>
      </pc:sldChg>
      <pc:sldChg chg="modSp">
        <pc:chgData name="Guest User" userId="S::urn:spo:anon#9fdab812f83457c9c86a61f7a76f12f3af71984fef90e16cb705c00ca93daac5::" providerId="AD" clId="Web-{6AC7B0D7-73FE-4891-9989-6178B340CB94}" dt="2018-11-27T16:36:13.748" v="15" actId="20577"/>
        <pc:sldMkLst>
          <pc:docMk/>
          <pc:sldMk cId="349569058" sldId="321"/>
        </pc:sldMkLst>
        <pc:spChg chg="mod">
          <ac:chgData name="Guest User" userId="S::urn:spo:anon#9fdab812f83457c9c86a61f7a76f12f3af71984fef90e16cb705c00ca93daac5::" providerId="AD" clId="Web-{6AC7B0D7-73FE-4891-9989-6178B340CB94}" dt="2018-11-27T16:36:13.748" v="15" actId="20577"/>
          <ac:spMkLst>
            <pc:docMk/>
            <pc:sldMk cId="349569058" sldId="321"/>
            <ac:spMk id="6" creationId="{00000000-0000-0000-0000-000000000000}"/>
          </ac:spMkLst>
        </pc:spChg>
      </pc:sldChg>
      <pc:sldChg chg="modSp">
        <pc:chgData name="Guest User" userId="S::urn:spo:anon#9fdab812f83457c9c86a61f7a76f12f3af71984fef90e16cb705c00ca93daac5::" providerId="AD" clId="Web-{6AC7B0D7-73FE-4891-9989-6178B340CB94}" dt="2018-11-27T16:37:36.763" v="31" actId="20577"/>
        <pc:sldMkLst>
          <pc:docMk/>
          <pc:sldMk cId="1986731588" sldId="323"/>
        </pc:sldMkLst>
        <pc:spChg chg="mod">
          <ac:chgData name="Guest User" userId="S::urn:spo:anon#9fdab812f83457c9c86a61f7a76f12f3af71984fef90e16cb705c00ca93daac5::" providerId="AD" clId="Web-{6AC7B0D7-73FE-4891-9989-6178B340CB94}" dt="2018-11-27T16:37:36.763" v="31" actId="20577"/>
          <ac:spMkLst>
            <pc:docMk/>
            <pc:sldMk cId="1986731588" sldId="323"/>
            <ac:spMk id="2" creationId="{00000000-0000-0000-0000-000000000000}"/>
          </ac:spMkLst>
        </pc:spChg>
      </pc:sldChg>
      <pc:sldChg chg="modSp">
        <pc:chgData name="Guest User" userId="S::urn:spo:anon#9fdab812f83457c9c86a61f7a76f12f3af71984fef90e16cb705c00ca93daac5::" providerId="AD" clId="Web-{6AC7B0D7-73FE-4891-9989-6178B340CB94}" dt="2018-11-27T16:38:01.560" v="35" actId="20577"/>
        <pc:sldMkLst>
          <pc:docMk/>
          <pc:sldMk cId="3903790140" sldId="324"/>
        </pc:sldMkLst>
        <pc:spChg chg="mod">
          <ac:chgData name="Guest User" userId="S::urn:spo:anon#9fdab812f83457c9c86a61f7a76f12f3af71984fef90e16cb705c00ca93daac5::" providerId="AD" clId="Web-{6AC7B0D7-73FE-4891-9989-6178B340CB94}" dt="2018-11-27T16:38:01.560" v="35" actId="20577"/>
          <ac:spMkLst>
            <pc:docMk/>
            <pc:sldMk cId="3903790140" sldId="324"/>
            <ac:spMk id="5" creationId="{00000000-0000-0000-0000-000000000000}"/>
          </ac:spMkLst>
        </pc:spChg>
      </pc:sldChg>
      <pc:sldChg chg="modSp">
        <pc:chgData name="Guest User" userId="S::urn:spo:anon#9fdab812f83457c9c86a61f7a76f12f3af71984fef90e16cb705c00ca93daac5::" providerId="AD" clId="Web-{6AC7B0D7-73FE-4891-9989-6178B340CB94}" dt="2018-11-27T16:39:13.981" v="43" actId="20577"/>
        <pc:sldMkLst>
          <pc:docMk/>
          <pc:sldMk cId="710166782" sldId="325"/>
        </pc:sldMkLst>
        <pc:spChg chg="mod">
          <ac:chgData name="Guest User" userId="S::urn:spo:anon#9fdab812f83457c9c86a61f7a76f12f3af71984fef90e16cb705c00ca93daac5::" providerId="AD" clId="Web-{6AC7B0D7-73FE-4891-9989-6178B340CB94}" dt="2018-11-27T16:39:13.981" v="43" actId="20577"/>
          <ac:spMkLst>
            <pc:docMk/>
            <pc:sldMk cId="710166782" sldId="325"/>
            <ac:spMk id="5" creationId="{00000000-0000-0000-0000-000000000000}"/>
          </ac:spMkLst>
        </pc:spChg>
      </pc:sldChg>
      <pc:sldChg chg="modSp">
        <pc:chgData name="Guest User" userId="S::urn:spo:anon#9fdab812f83457c9c86a61f7a76f12f3af71984fef90e16cb705c00ca93daac5::" providerId="AD" clId="Web-{6AC7B0D7-73FE-4891-9989-6178B340CB94}" dt="2018-11-27T16:41:52.213" v="57" actId="20577"/>
        <pc:sldMkLst>
          <pc:docMk/>
          <pc:sldMk cId="1177580955" sldId="335"/>
        </pc:sldMkLst>
        <pc:spChg chg="mod">
          <ac:chgData name="Guest User" userId="S::urn:spo:anon#9fdab812f83457c9c86a61f7a76f12f3af71984fef90e16cb705c00ca93daac5::" providerId="AD" clId="Web-{6AC7B0D7-73FE-4891-9989-6178B340CB94}" dt="2018-11-27T16:41:52.213" v="57" actId="20577"/>
          <ac:spMkLst>
            <pc:docMk/>
            <pc:sldMk cId="1177580955" sldId="335"/>
            <ac:spMk id="4" creationId="{00000000-0000-0000-0000-000000000000}"/>
          </ac:spMkLst>
        </pc:spChg>
        <pc:spChg chg="mod">
          <ac:chgData name="Guest User" userId="S::urn:spo:anon#9fdab812f83457c9c86a61f7a76f12f3af71984fef90e16cb705c00ca93daac5::" providerId="AD" clId="Web-{6AC7B0D7-73FE-4891-9989-6178B340CB94}" dt="2018-11-27T16:41:41.698" v="52" actId="1076"/>
          <ac:spMkLst>
            <pc:docMk/>
            <pc:sldMk cId="1177580955" sldId="335"/>
            <ac:spMk id="6" creationId="{00000000-0000-0000-0000-000000000000}"/>
          </ac:spMkLst>
        </pc:spChg>
      </pc:sldChg>
    </pc:docChg>
  </pc:docChgLst>
  <pc:docChgLst>
    <pc:chgData name="Jenny Hooper" userId="S::jhooper@stnicolastaplow.com::ab23337b-356f-4c05-baa1-f65096119053" providerId="AD" clId="Web-{D471E2E5-0A82-461E-85F4-068503ED1EF4}"/>
    <pc:docChg chg="modSld sldOrd">
      <pc:chgData name="Jenny Hooper" userId="S::jhooper@stnicolastaplow.com::ab23337b-356f-4c05-baa1-f65096119053" providerId="AD" clId="Web-{D471E2E5-0A82-461E-85F4-068503ED1EF4}" dt="2018-11-28T11:14:21.874" v="28" actId="20577"/>
      <pc:docMkLst>
        <pc:docMk/>
      </pc:docMkLst>
      <pc:sldChg chg="modSp ord">
        <pc:chgData name="Jenny Hooper" userId="S::jhooper@stnicolastaplow.com::ab23337b-356f-4c05-baa1-f65096119053" providerId="AD" clId="Web-{D471E2E5-0A82-461E-85F4-068503ED1EF4}" dt="2018-11-28T11:14:21.874" v="27" actId="20577"/>
        <pc:sldMkLst>
          <pc:docMk/>
          <pc:sldMk cId="1986731588" sldId="323"/>
        </pc:sldMkLst>
        <pc:spChg chg="mod">
          <ac:chgData name="Jenny Hooper" userId="S::jhooper@stnicolastaplow.com::ab23337b-356f-4c05-baa1-f65096119053" providerId="AD" clId="Web-{D471E2E5-0A82-461E-85F4-068503ED1EF4}" dt="2018-11-28T11:14:21.874" v="27" actId="20577"/>
          <ac:spMkLst>
            <pc:docMk/>
            <pc:sldMk cId="1986731588" sldId="323"/>
            <ac:spMk id="2" creationId="{00000000-0000-0000-0000-000000000000}"/>
          </ac:spMkLst>
        </pc:spChg>
      </pc:sldChg>
    </pc:docChg>
  </pc:docChgLst>
  <pc:docChgLst>
    <pc:chgData name="Jenny Hooper" userId="S::jhooper@stnicolastaplow.com::ab23337b-356f-4c05-baa1-f65096119053" providerId="AD" clId="Web-{D63698CD-E005-4767-A147-10ED544D18A7}"/>
    <pc:docChg chg="addSld delSld modSld sldOrd modSection">
      <pc:chgData name="Jenny Hooper" userId="S::jhooper@stnicolastaplow.com::ab23337b-356f-4c05-baa1-f65096119053" providerId="AD" clId="Web-{D63698CD-E005-4767-A147-10ED544D18A7}" dt="2018-11-27T15:54:03.068" v="262" actId="20577"/>
      <pc:docMkLst>
        <pc:docMk/>
      </pc:docMkLst>
      <pc:sldChg chg="modSp">
        <pc:chgData name="Jenny Hooper" userId="S::jhooper@stnicolastaplow.com::ab23337b-356f-4c05-baa1-f65096119053" providerId="AD" clId="Web-{D63698CD-E005-4767-A147-10ED544D18A7}" dt="2018-11-27T15:40:10.718" v="16" actId="20577"/>
        <pc:sldMkLst>
          <pc:docMk/>
          <pc:sldMk cId="2549799387" sldId="267"/>
        </pc:sldMkLst>
        <pc:spChg chg="mod">
          <ac:chgData name="Jenny Hooper" userId="S::jhooper@stnicolastaplow.com::ab23337b-356f-4c05-baa1-f65096119053" providerId="AD" clId="Web-{D63698CD-E005-4767-A147-10ED544D18A7}" dt="2018-11-27T15:40:10.718" v="16" actId="20577"/>
          <ac:spMkLst>
            <pc:docMk/>
            <pc:sldMk cId="2549799387" sldId="267"/>
            <ac:spMk id="2" creationId="{00000000-0000-0000-0000-000000000000}"/>
          </ac:spMkLst>
        </pc:spChg>
      </pc:sldChg>
      <pc:sldChg chg="del">
        <pc:chgData name="Jenny Hooper" userId="S::jhooper@stnicolastaplow.com::ab23337b-356f-4c05-baa1-f65096119053" providerId="AD" clId="Web-{D63698CD-E005-4767-A147-10ED544D18A7}" dt="2018-11-27T15:40:57.045" v="20"/>
        <pc:sldMkLst>
          <pc:docMk/>
          <pc:sldMk cId="1119596388" sldId="311"/>
        </pc:sldMkLst>
      </pc:sldChg>
      <pc:sldChg chg="del">
        <pc:chgData name="Jenny Hooper" userId="S::jhooper@stnicolastaplow.com::ab23337b-356f-4c05-baa1-f65096119053" providerId="AD" clId="Web-{D63698CD-E005-4767-A147-10ED544D18A7}" dt="2018-11-27T15:50:22.399" v="143"/>
        <pc:sldMkLst>
          <pc:docMk/>
          <pc:sldMk cId="1465351121" sldId="313"/>
        </pc:sldMkLst>
      </pc:sldChg>
      <pc:sldChg chg="del">
        <pc:chgData name="Jenny Hooper" userId="S::jhooper@stnicolastaplow.com::ab23337b-356f-4c05-baa1-f65096119053" providerId="AD" clId="Web-{D63698CD-E005-4767-A147-10ED544D18A7}" dt="2018-11-27T15:42:26.654" v="21"/>
        <pc:sldMkLst>
          <pc:docMk/>
          <pc:sldMk cId="1493769970" sldId="322"/>
        </pc:sldMkLst>
      </pc:sldChg>
      <pc:sldChg chg="modSp">
        <pc:chgData name="Jenny Hooper" userId="S::jhooper@stnicolastaplow.com::ab23337b-356f-4c05-baa1-f65096119053" providerId="AD" clId="Web-{D63698CD-E005-4767-A147-10ED544D18A7}" dt="2018-11-27T15:43:01.091" v="28" actId="1076"/>
        <pc:sldMkLst>
          <pc:docMk/>
          <pc:sldMk cId="1986731588" sldId="323"/>
        </pc:sldMkLst>
        <pc:spChg chg="mod">
          <ac:chgData name="Jenny Hooper" userId="S::jhooper@stnicolastaplow.com::ab23337b-356f-4c05-baa1-f65096119053" providerId="AD" clId="Web-{D63698CD-E005-4767-A147-10ED544D18A7}" dt="2018-11-27T15:42:55.622" v="25" actId="20577"/>
          <ac:spMkLst>
            <pc:docMk/>
            <pc:sldMk cId="1986731588" sldId="323"/>
            <ac:spMk id="2" creationId="{00000000-0000-0000-0000-000000000000}"/>
          </ac:spMkLst>
        </pc:spChg>
        <pc:picChg chg="mod">
          <ac:chgData name="Jenny Hooper" userId="S::jhooper@stnicolastaplow.com::ab23337b-356f-4c05-baa1-f65096119053" providerId="AD" clId="Web-{D63698CD-E005-4767-A147-10ED544D18A7}" dt="2018-11-27T15:43:01.091" v="28" actId="1076"/>
          <ac:picMkLst>
            <pc:docMk/>
            <pc:sldMk cId="1986731588" sldId="323"/>
            <ac:picMk id="9218" creationId="{00000000-0000-0000-0000-000000000000}"/>
          </ac:picMkLst>
        </pc:picChg>
      </pc:sldChg>
      <pc:sldChg chg="modSp">
        <pc:chgData name="Jenny Hooper" userId="S::jhooper@stnicolastaplow.com::ab23337b-356f-4c05-baa1-f65096119053" providerId="AD" clId="Web-{D63698CD-E005-4767-A147-10ED544D18A7}" dt="2018-11-27T15:46:25.245" v="136" actId="20577"/>
        <pc:sldMkLst>
          <pc:docMk/>
          <pc:sldMk cId="240734961" sldId="332"/>
        </pc:sldMkLst>
        <pc:spChg chg="mod">
          <ac:chgData name="Jenny Hooper" userId="S::jhooper@stnicolastaplow.com::ab23337b-356f-4c05-baa1-f65096119053" providerId="AD" clId="Web-{D63698CD-E005-4767-A147-10ED544D18A7}" dt="2018-11-27T15:46:25.245" v="136" actId="20577"/>
          <ac:spMkLst>
            <pc:docMk/>
            <pc:sldMk cId="240734961" sldId="332"/>
            <ac:spMk id="3" creationId="{00000000-0000-0000-0000-000000000000}"/>
          </ac:spMkLst>
        </pc:spChg>
      </pc:sldChg>
      <pc:sldChg chg="modSp">
        <pc:chgData name="Jenny Hooper" userId="S::jhooper@stnicolastaplow.com::ab23337b-356f-4c05-baa1-f65096119053" providerId="AD" clId="Web-{D63698CD-E005-4767-A147-10ED544D18A7}" dt="2018-11-27T15:46:52.167" v="140" actId="20577"/>
        <pc:sldMkLst>
          <pc:docMk/>
          <pc:sldMk cId="1397098296" sldId="333"/>
        </pc:sldMkLst>
        <pc:spChg chg="mod">
          <ac:chgData name="Jenny Hooper" userId="S::jhooper@stnicolastaplow.com::ab23337b-356f-4c05-baa1-f65096119053" providerId="AD" clId="Web-{D63698CD-E005-4767-A147-10ED544D18A7}" dt="2018-11-27T15:46:52.167" v="140" actId="20577"/>
          <ac:spMkLst>
            <pc:docMk/>
            <pc:sldMk cId="1397098296" sldId="333"/>
            <ac:spMk id="2" creationId="{00000000-0000-0000-0000-000000000000}"/>
          </ac:spMkLst>
        </pc:spChg>
      </pc:sldChg>
      <pc:sldChg chg="del">
        <pc:chgData name="Jenny Hooper" userId="S::jhooper@stnicolastaplow.com::ab23337b-356f-4c05-baa1-f65096119053" providerId="AD" clId="Web-{D63698CD-E005-4767-A147-10ED544D18A7}" dt="2018-11-27T15:47:01.276" v="142"/>
        <pc:sldMkLst>
          <pc:docMk/>
          <pc:sldMk cId="897276" sldId="334"/>
        </pc:sldMkLst>
      </pc:sldChg>
      <pc:sldChg chg="modSp">
        <pc:chgData name="Jenny Hooper" userId="S::jhooper@stnicolastaplow.com::ab23337b-356f-4c05-baa1-f65096119053" providerId="AD" clId="Web-{D63698CD-E005-4767-A147-10ED544D18A7}" dt="2018-11-27T15:53:38.865" v="261" actId="20577"/>
        <pc:sldMkLst>
          <pc:docMk/>
          <pc:sldMk cId="1177580955" sldId="335"/>
        </pc:sldMkLst>
        <pc:spChg chg="mod">
          <ac:chgData name="Jenny Hooper" userId="S::jhooper@stnicolastaplow.com::ab23337b-356f-4c05-baa1-f65096119053" providerId="AD" clId="Web-{D63698CD-E005-4767-A147-10ED544D18A7}" dt="2018-11-27T15:53:20.553" v="253" actId="20577"/>
          <ac:spMkLst>
            <pc:docMk/>
            <pc:sldMk cId="1177580955" sldId="335"/>
            <ac:spMk id="4" creationId="{00000000-0000-0000-0000-000000000000}"/>
          </ac:spMkLst>
        </pc:spChg>
        <pc:spChg chg="mod">
          <ac:chgData name="Jenny Hooper" userId="S::jhooper@stnicolastaplow.com::ab23337b-356f-4c05-baa1-f65096119053" providerId="AD" clId="Web-{D63698CD-E005-4767-A147-10ED544D18A7}" dt="2018-11-27T15:53:38.865" v="261" actId="20577"/>
          <ac:spMkLst>
            <pc:docMk/>
            <pc:sldMk cId="1177580955" sldId="335"/>
            <ac:spMk id="6" creationId="{00000000-0000-0000-0000-000000000000}"/>
          </ac:spMkLst>
        </pc:spChg>
      </pc:sldChg>
      <pc:sldChg chg="ord">
        <pc:chgData name="Jenny Hooper" userId="S::jhooper@stnicolastaplow.com::ab23337b-356f-4c05-baa1-f65096119053" providerId="AD" clId="Web-{D63698CD-E005-4767-A147-10ED544D18A7}" dt="2018-11-27T15:40:22.280" v="19"/>
        <pc:sldMkLst>
          <pc:docMk/>
          <pc:sldMk cId="380846631" sldId="337"/>
        </pc:sldMkLst>
      </pc:sldChg>
      <pc:sldChg chg="del">
        <pc:chgData name="Jenny Hooper" userId="S::jhooper@stnicolastaplow.com::ab23337b-356f-4c05-baa1-f65096119053" providerId="AD" clId="Web-{D63698CD-E005-4767-A147-10ED544D18A7}" dt="2018-11-27T15:43:15.669" v="29"/>
        <pc:sldMkLst>
          <pc:docMk/>
          <pc:sldMk cId="694509946" sldId="340"/>
        </pc:sldMkLst>
      </pc:sldChg>
      <pc:sldChg chg="addSp modSp new ord">
        <pc:chgData name="Jenny Hooper" userId="S::jhooper@stnicolastaplow.com::ab23337b-356f-4c05-baa1-f65096119053" providerId="AD" clId="Web-{D63698CD-E005-4767-A147-10ED544D18A7}" dt="2018-11-27T15:53:09.413" v="251" actId="20577"/>
        <pc:sldMkLst>
          <pc:docMk/>
          <pc:sldMk cId="1763327102" sldId="340"/>
        </pc:sldMkLst>
        <pc:spChg chg="add mod">
          <ac:chgData name="Jenny Hooper" userId="S::jhooper@stnicolastaplow.com::ab23337b-356f-4c05-baa1-f65096119053" providerId="AD" clId="Web-{D63698CD-E005-4767-A147-10ED544D18A7}" dt="2018-11-27T15:53:09.413" v="251" actId="20577"/>
          <ac:spMkLst>
            <pc:docMk/>
            <pc:sldMk cId="1763327102" sldId="340"/>
            <ac:spMk id="2" creationId="{CE67032A-EBE8-4C19-86C9-378CB0703A7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786631-C582-4F4D-BEAE-C54047A4FE05}" type="datetimeFigureOut">
              <a:rPr lang="en-GB" smtClean="0"/>
              <a:t>06/12/2018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A45055-6592-4BA2-9C9F-73D90EEB59C4}" type="slidenum">
              <a:rPr lang="en-GB" smtClean="0"/>
              <a:t>‹#›</a:t>
            </a:fld>
            <a:endParaRPr lang="en-GB"/>
          </a:p>
        </p:txBody>
      </p:sp>
    </p:spTree>
    <p:extLst>
      <p:ext uri="{BB962C8B-B14F-4D97-AF65-F5344CB8AC3E}">
        <p14:creationId xmlns:p14="http://schemas.microsoft.com/office/powerpoint/2010/main" val="3732528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a:latin typeface="Arial" charset="0"/>
                <a:cs typeface="Arial" charset="0"/>
              </a:rPr>
              <a:t>Introduce the idea of mental health upon a continuum and facilitate a discussion around recovery and the fact that it is possible to have good mental and emotional wellbeing despite having a diagnosis of a mental health disorder.</a:t>
            </a:r>
          </a:p>
          <a:p>
            <a:pPr eaLnBrk="1" hangingPunct="1">
              <a:spcBef>
                <a:spcPct val="0"/>
              </a:spcBef>
            </a:pPr>
            <a:endParaRPr lang="en-GB" altLang="en-US" dirty="0">
              <a:latin typeface="Arial" charset="0"/>
              <a:cs typeface="Arial" charset="0"/>
            </a:endParaRPr>
          </a:p>
          <a:p>
            <a:pPr eaLnBrk="1" hangingPunct="1">
              <a:spcBef>
                <a:spcPct val="0"/>
              </a:spcBef>
            </a:pPr>
            <a:r>
              <a:rPr lang="en-GB" altLang="en-US" dirty="0">
                <a:latin typeface="Arial" charset="0"/>
                <a:cs typeface="Arial" charset="0"/>
              </a:rPr>
              <a:t>The emphasis is on the fact that we all have mental health challenges and various things affect our equilibrium. At any time in our lives we may be moving along the continuum.</a:t>
            </a:r>
          </a:p>
          <a:p>
            <a:pPr eaLnBrk="1" hangingPunct="1">
              <a:spcBef>
                <a:spcPct val="0"/>
              </a:spcBef>
            </a:pPr>
            <a:endParaRPr lang="en-GB" altLang="en-US" dirty="0">
              <a:latin typeface="Arial" charset="0"/>
              <a:cs typeface="Arial" charset="0"/>
            </a:endParaRPr>
          </a:p>
          <a:p>
            <a:pPr eaLnBrk="1" hangingPunct="1">
              <a:spcBef>
                <a:spcPct val="0"/>
              </a:spcBef>
            </a:pPr>
            <a:r>
              <a:rPr lang="en-GB" altLang="en-US" b="1" dirty="0">
                <a:latin typeface="Arial" charset="0"/>
                <a:cs typeface="Arial" charset="0"/>
              </a:rPr>
              <a:t>Activity</a:t>
            </a:r>
          </a:p>
          <a:p>
            <a:pPr eaLnBrk="1" hangingPunct="1">
              <a:spcBef>
                <a:spcPct val="0"/>
              </a:spcBef>
            </a:pPr>
            <a:r>
              <a:rPr lang="en-GB" altLang="en-US" dirty="0">
                <a:latin typeface="Arial" charset="0"/>
                <a:cs typeface="Arial" charset="0"/>
              </a:rPr>
              <a:t>Participants are asked to consider events and occurrences that would move them along the continuum.</a:t>
            </a:r>
          </a:p>
          <a:p>
            <a:pPr eaLnBrk="1" hangingPunct="1">
              <a:spcBef>
                <a:spcPct val="0"/>
              </a:spcBef>
            </a:pPr>
            <a:r>
              <a:rPr lang="en-GB" altLang="en-US" dirty="0">
                <a:latin typeface="Arial" charset="0"/>
                <a:cs typeface="Arial" charset="0"/>
              </a:rPr>
              <a:t>The facilitator should make some suggestions such as bereavement pushing a person along towards the vulnerable end and winning the lottery placing you at the resilient end, or not?</a:t>
            </a:r>
          </a:p>
          <a:p>
            <a:pPr eaLnBrk="1" hangingPunct="1">
              <a:spcBef>
                <a:spcPct val="0"/>
              </a:spcBef>
            </a:pPr>
            <a:r>
              <a:rPr lang="en-GB" altLang="en-US" dirty="0">
                <a:latin typeface="Arial" charset="0"/>
                <a:cs typeface="Arial" charset="0"/>
              </a:rPr>
              <a:t>Additional factors should be introduced and considered such as being made redundant, being bullied, achieving success in exams, feeling safe and secure and having someone to talk to who you can trust.</a:t>
            </a:r>
          </a:p>
          <a:p>
            <a:pPr eaLnBrk="1" hangingPunct="1">
              <a:spcBef>
                <a:spcPct val="0"/>
              </a:spcBef>
            </a:pPr>
            <a:endParaRPr lang="en-GB" altLang="en-US" dirty="0">
              <a:latin typeface="Arial" charset="0"/>
            </a:endParaRPr>
          </a:p>
        </p:txBody>
      </p:sp>
      <p:sp>
        <p:nvSpPr>
          <p:cNvPr id="4" name="Slide Number Placeholder 3"/>
          <p:cNvSpPr>
            <a:spLocks noGrp="1"/>
          </p:cNvSpPr>
          <p:nvPr>
            <p:ph type="sldNum" sz="quarter" idx="10"/>
          </p:nvPr>
        </p:nvSpPr>
        <p:spPr/>
        <p:txBody>
          <a:bodyPr/>
          <a:lstStyle/>
          <a:p>
            <a:fld id="{C7E242B7-40B7-4520-A85E-1DB1776D7981}" type="slidenum">
              <a:rPr lang="en-GB" smtClean="0"/>
              <a:t>5</a:t>
            </a:fld>
            <a:endParaRPr lang="en-GB"/>
          </a:p>
        </p:txBody>
      </p:sp>
    </p:spTree>
    <p:extLst>
      <p:ext uri="{BB962C8B-B14F-4D97-AF65-F5344CB8AC3E}">
        <p14:creationId xmlns:p14="http://schemas.microsoft.com/office/powerpoint/2010/main" val="1442317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7E242B7-40B7-4520-A85E-1DB1776D7981}" type="slidenum">
              <a:rPr lang="en-GB" smtClean="0"/>
              <a:t>7</a:t>
            </a:fld>
            <a:endParaRPr lang="en-GB"/>
          </a:p>
        </p:txBody>
      </p:sp>
    </p:spTree>
    <p:extLst>
      <p:ext uri="{BB962C8B-B14F-4D97-AF65-F5344CB8AC3E}">
        <p14:creationId xmlns:p14="http://schemas.microsoft.com/office/powerpoint/2010/main" val="1328356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BD7DB896-F006-426A-8432-C0AB872C070B}" type="datetimeFigureOut">
              <a:rPr lang="en-GB" smtClean="0"/>
              <a:t>06/12/2018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2E62B9-817E-4D92-82D2-52F129DF8129}"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7DB896-F006-426A-8432-C0AB872C070B}" type="datetimeFigureOut">
              <a:rPr lang="en-GB" smtClean="0"/>
              <a:t>06/12/2018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2E62B9-817E-4D92-82D2-52F129DF8129}"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BD7DB896-F006-426A-8432-C0AB872C070B}" type="datetimeFigureOut">
              <a:rPr lang="en-GB" smtClean="0"/>
              <a:t>06/12/2018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2E62B9-817E-4D92-82D2-52F129DF8129}"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7DB896-F006-426A-8432-C0AB872C070B}" type="datetimeFigureOut">
              <a:rPr lang="en-GB" smtClean="0"/>
              <a:t>06/12/2018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2E62B9-817E-4D92-82D2-52F129DF8129}"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D7DB896-F006-426A-8432-C0AB872C070B}" type="datetimeFigureOut">
              <a:rPr lang="en-GB" smtClean="0"/>
              <a:t>06/12/2018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2E62B9-817E-4D92-82D2-52F129DF8129}"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D7DB896-F006-426A-8432-C0AB872C070B}" type="datetimeFigureOut">
              <a:rPr lang="en-GB" smtClean="0"/>
              <a:t>06/12/2018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2E62B9-817E-4D92-82D2-52F129DF8129}"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7DB896-F006-426A-8432-C0AB872C070B}" type="datetimeFigureOut">
              <a:rPr lang="en-GB" smtClean="0"/>
              <a:t>06/12/2018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2E62B9-817E-4D92-82D2-52F129DF8129}"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BD7DB896-F006-426A-8432-C0AB872C070B}" type="datetimeFigureOut">
              <a:rPr lang="en-GB" smtClean="0"/>
              <a:t>06/12/2018</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832E62B9-817E-4D92-82D2-52F129DF8129}"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D7DB896-F006-426A-8432-C0AB872C070B}" type="datetimeFigureOut">
              <a:rPr lang="en-GB" smtClean="0"/>
              <a:t>06/12/2018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2E62B9-817E-4D92-82D2-52F129DF8129}"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D7DB896-F006-426A-8432-C0AB872C070B}" type="datetimeFigureOut">
              <a:rPr lang="en-GB" smtClean="0"/>
              <a:t>06/12/2018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2E62B9-817E-4D92-82D2-52F129DF8129}"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D7DB896-F006-426A-8432-C0AB872C070B}" type="datetimeFigureOut">
              <a:rPr lang="en-GB" smtClean="0"/>
              <a:t>06/12/2018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2E62B9-817E-4D92-82D2-52F129DF8129}"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BD7DB896-F006-426A-8432-C0AB872C070B}" type="datetimeFigureOut">
              <a:rPr lang="en-GB" smtClean="0"/>
              <a:t>06/12/2018</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832E62B9-817E-4D92-82D2-52F129DF8129}"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nCrjevx3-Js&amp;safe=true" TargetMode="Externa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gozen.com/go/gozen/module1/1-4/"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18394" y="116632"/>
            <a:ext cx="4757862" cy="6423114"/>
          </a:xfrm>
          <a:prstGeom prst="rect">
            <a:avLst/>
          </a:prstGeom>
        </p:spPr>
      </p:pic>
      <p:pic>
        <p:nvPicPr>
          <p:cNvPr id="2" name="Picture 1"/>
          <p:cNvPicPr>
            <a:picLocks noChangeAspect="1"/>
          </p:cNvPicPr>
          <p:nvPr/>
        </p:nvPicPr>
        <p:blipFill>
          <a:blip r:embed="rId3"/>
          <a:stretch>
            <a:fillRect/>
          </a:stretch>
        </p:blipFill>
        <p:spPr>
          <a:xfrm>
            <a:off x="7740352" y="5387221"/>
            <a:ext cx="1228725" cy="1152525"/>
          </a:xfrm>
          <a:prstGeom prst="rect">
            <a:avLst/>
          </a:prstGeom>
        </p:spPr>
      </p:pic>
    </p:spTree>
    <p:extLst>
      <p:ext uri="{BB962C8B-B14F-4D97-AF65-F5344CB8AC3E}">
        <p14:creationId xmlns:p14="http://schemas.microsoft.com/office/powerpoint/2010/main" val="3808466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rot="19140000">
            <a:off x="977759" y="2340807"/>
            <a:ext cx="5212080" cy="1089427"/>
          </a:xfrm>
        </p:spPr>
        <p:txBody>
          <a:bodyPr/>
          <a:lstStyle/>
          <a:p>
            <a:pPr algn="ctr"/>
            <a:r>
              <a:rPr lang="en-GB" sz="3200" dirty="0">
                <a:solidFill>
                  <a:schemeClr val="tx2">
                    <a:lumMod val="50000"/>
                  </a:schemeClr>
                </a:solidFill>
                <a:effectLst>
                  <a:outerShdw blurRad="38100" dist="38100" dir="2700000" algn="tl">
                    <a:srgbClr val="000000">
                      <a:alpha val="43137"/>
                    </a:srgbClr>
                  </a:outerShdw>
                </a:effectLst>
                <a:latin typeface="Aharoni" pitchFamily="2" charset="-79"/>
                <a:cs typeface="Aharoni" pitchFamily="2" charset="-79"/>
              </a:rPr>
              <a:t> </a:t>
            </a:r>
            <a:r>
              <a:rPr lang="en-GB" sz="9600" dirty="0">
                <a:solidFill>
                  <a:schemeClr val="tx2">
                    <a:lumMod val="50000"/>
                  </a:schemeClr>
                </a:solidFill>
                <a:effectLst>
                  <a:outerShdw blurRad="38100" dist="38100" dir="2700000" algn="tl">
                    <a:srgbClr val="000000">
                      <a:alpha val="43137"/>
                    </a:srgbClr>
                  </a:outerShdw>
                </a:effectLst>
                <a:latin typeface="Aharoni" pitchFamily="2" charset="-79"/>
                <a:cs typeface="Aharoni" pitchFamily="2" charset="-79"/>
              </a:rPr>
              <a:t/>
            </a:r>
            <a:br>
              <a:rPr lang="en-GB" sz="9600" dirty="0">
                <a:solidFill>
                  <a:schemeClr val="tx2">
                    <a:lumMod val="50000"/>
                  </a:schemeClr>
                </a:solidFill>
                <a:effectLst>
                  <a:outerShdw blurRad="38100" dist="38100" dir="2700000" algn="tl">
                    <a:srgbClr val="000000">
                      <a:alpha val="43137"/>
                    </a:srgbClr>
                  </a:outerShdw>
                </a:effectLst>
                <a:latin typeface="Aharoni" pitchFamily="2" charset="-79"/>
                <a:cs typeface="Aharoni" pitchFamily="2" charset="-79"/>
              </a:rPr>
            </a:br>
            <a:endParaRPr lang="en-GB" dirty="0"/>
          </a:p>
        </p:txBody>
      </p:sp>
      <p:sp>
        <p:nvSpPr>
          <p:cNvPr id="8" name="TextBox 7"/>
          <p:cNvSpPr txBox="1"/>
          <p:nvPr/>
        </p:nvSpPr>
        <p:spPr>
          <a:xfrm>
            <a:off x="3347864" y="5904328"/>
            <a:ext cx="4968552" cy="646331"/>
          </a:xfrm>
          <a:prstGeom prst="rect">
            <a:avLst/>
          </a:prstGeom>
          <a:noFill/>
        </p:spPr>
        <p:txBody>
          <a:bodyPr wrap="square" rtlCol="0" anchor="t">
            <a:spAutoFit/>
          </a:bodyPr>
          <a:lstStyle/>
          <a:p>
            <a:pPr algn="ctr"/>
            <a:r>
              <a:rPr lang="en-GB" dirty="0">
                <a:solidFill>
                  <a:schemeClr val="tx2">
                    <a:lumMod val="50000"/>
                  </a:schemeClr>
                </a:solidFill>
                <a:latin typeface="Comic Sans MS" pitchFamily="66" charset="0"/>
              </a:rPr>
              <a:t> Wednesday 28</a:t>
            </a:r>
            <a:r>
              <a:rPr lang="en-GB" baseline="30000" dirty="0">
                <a:solidFill>
                  <a:schemeClr val="tx2">
                    <a:lumMod val="50000"/>
                  </a:schemeClr>
                </a:solidFill>
                <a:latin typeface="Comic Sans MS" pitchFamily="66" charset="0"/>
              </a:rPr>
              <a:t>th</a:t>
            </a:r>
            <a:r>
              <a:rPr lang="en-GB" dirty="0">
                <a:solidFill>
                  <a:schemeClr val="tx2">
                    <a:lumMod val="50000"/>
                  </a:schemeClr>
                </a:solidFill>
                <a:latin typeface="Comic Sans MS" pitchFamily="66" charset="0"/>
              </a:rPr>
              <a:t> November 2018</a:t>
            </a:r>
          </a:p>
          <a:p>
            <a:pPr algn="r"/>
            <a:r>
              <a:rPr lang="en-GB" dirty="0">
                <a:solidFill>
                  <a:schemeClr val="tx2">
                    <a:lumMod val="50000"/>
                  </a:schemeClr>
                </a:solidFill>
                <a:latin typeface="Comic Sans MS" pitchFamily="66" charset="0"/>
              </a:rPr>
              <a:t>Jenny Hooper</a:t>
            </a:r>
          </a:p>
        </p:txBody>
      </p:sp>
      <p:sp>
        <p:nvSpPr>
          <p:cNvPr id="2" name="TextBox 1"/>
          <p:cNvSpPr txBox="1"/>
          <p:nvPr/>
        </p:nvSpPr>
        <p:spPr>
          <a:xfrm rot="19119978">
            <a:off x="827584" y="1268760"/>
            <a:ext cx="5616624" cy="1846659"/>
          </a:xfrm>
          <a:prstGeom prst="rect">
            <a:avLst/>
          </a:prstGeom>
          <a:noFill/>
        </p:spPr>
        <p:txBody>
          <a:bodyPr wrap="square" rtlCol="0" anchor="t">
            <a:spAutoFit/>
          </a:bodyPr>
          <a:lstStyle/>
          <a:p>
            <a:pPr algn="ctr"/>
            <a:r>
              <a:rPr lang="en-GB" sz="3200" b="1" dirty="0">
                <a:solidFill>
                  <a:srgbClr val="003399"/>
                </a:solidFill>
                <a:effectLst>
                  <a:outerShdw blurRad="38100" dist="38100" dir="2700000" algn="tl">
                    <a:srgbClr val="000000">
                      <a:alpha val="43137"/>
                    </a:srgbClr>
                  </a:outerShdw>
                </a:effectLst>
                <a:latin typeface="Comic Sans MS" panose="030F0702030302020204" pitchFamily="66" charset="0"/>
              </a:rPr>
              <a:t>Mental Health – What can we all do to help our children</a:t>
            </a:r>
            <a:r>
              <a:rPr lang="en-GB" sz="3200" b="1" dirty="0">
                <a:solidFill>
                  <a:srgbClr val="003399"/>
                </a:solidFill>
                <a:latin typeface="Comic Sans MS"/>
              </a:rPr>
              <a:t>?</a:t>
            </a:r>
          </a:p>
          <a:p>
            <a:endParaRPr lang="en-GB" dirty="0"/>
          </a:p>
        </p:txBody>
      </p:sp>
      <p:pic>
        <p:nvPicPr>
          <p:cNvPr id="5" name="Content Placeholder 4"/>
          <p:cNvPicPr>
            <a:picLocks noGrp="1" noChangeAspect="1"/>
          </p:cNvPicPr>
          <p:nvPr>
            <p:ph idx="1"/>
          </p:nvPr>
        </p:nvPicPr>
        <p:blipFill>
          <a:blip r:embed="rId2"/>
          <a:stretch>
            <a:fillRect/>
          </a:stretch>
        </p:blipFill>
        <p:spPr>
          <a:xfrm>
            <a:off x="5220072" y="2937224"/>
            <a:ext cx="2736304" cy="2566611"/>
          </a:xfrm>
          <a:prstGeom prst="rect">
            <a:avLst/>
          </a:prstGeom>
        </p:spPr>
      </p:pic>
    </p:spTree>
    <p:extLst>
      <p:ext uri="{BB962C8B-B14F-4D97-AF65-F5344CB8AC3E}">
        <p14:creationId xmlns:p14="http://schemas.microsoft.com/office/powerpoint/2010/main" val="25497993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8441" y="277928"/>
            <a:ext cx="6956535" cy="707886"/>
          </a:xfrm>
          <a:prstGeom prst="rect">
            <a:avLst/>
          </a:prstGeom>
        </p:spPr>
        <p:txBody>
          <a:bodyPr wrap="square">
            <a:spAutoFit/>
          </a:bodyPr>
          <a:lstStyle/>
          <a:p>
            <a:r>
              <a:rPr lang="en-GB" sz="4000" dirty="0">
                <a:solidFill>
                  <a:srgbClr val="003399"/>
                </a:solidFill>
                <a:effectLst>
                  <a:outerShdw blurRad="38100" dist="38100" dir="2700000" algn="tl">
                    <a:srgbClr val="000000">
                      <a:alpha val="43137"/>
                    </a:srgbClr>
                  </a:outerShdw>
                </a:effectLst>
                <a:latin typeface="Comic Sans MS" panose="030F0702030302020204" pitchFamily="66" charset="0"/>
              </a:rPr>
              <a:t>What is Mental Health?</a:t>
            </a:r>
          </a:p>
        </p:txBody>
      </p:sp>
      <p:sp>
        <p:nvSpPr>
          <p:cNvPr id="4" name="Oval Callout 3"/>
          <p:cNvSpPr/>
          <p:nvPr/>
        </p:nvSpPr>
        <p:spPr>
          <a:xfrm rot="20208483">
            <a:off x="344163" y="1593988"/>
            <a:ext cx="3795228" cy="3443442"/>
          </a:xfrm>
          <a:prstGeom prst="wedgeEllipseCallout">
            <a:avLst>
              <a:gd name="adj1" fmla="val -2744"/>
              <a:gd name="adj2" fmla="val 758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“Mental health is defined as a state of wellbeing in which every individual </a:t>
            </a:r>
            <a:r>
              <a:rPr lang="en-US" dirty="0" err="1"/>
              <a:t>realises</a:t>
            </a:r>
            <a:r>
              <a:rPr lang="en-US" dirty="0"/>
              <a:t> his or her own potential, can cope with the normal stresses of life, can work productively and fruitfully, and is able to make a contribution to her or his community.”</a:t>
            </a:r>
            <a:endParaRPr lang="en-GB" dirty="0"/>
          </a:p>
        </p:txBody>
      </p:sp>
      <p:sp>
        <p:nvSpPr>
          <p:cNvPr id="8" name="Oval Callout 7"/>
          <p:cNvSpPr/>
          <p:nvPr/>
        </p:nvSpPr>
        <p:spPr>
          <a:xfrm rot="476749">
            <a:off x="5178803" y="1204440"/>
            <a:ext cx="3641669" cy="3448696"/>
          </a:xfrm>
          <a:prstGeom prst="wedgeEllipseCallout">
            <a:avLst>
              <a:gd name="adj1" fmla="val -17748"/>
              <a:gd name="adj2" fmla="val 68213"/>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600" dirty="0"/>
              <a:t>The strength and capacity of our minds to grow and develop, to be able to overcome difficulties and challenges and to make the most of our abilities and opportunities.</a:t>
            </a:r>
          </a:p>
        </p:txBody>
      </p:sp>
      <p:sp>
        <p:nvSpPr>
          <p:cNvPr id="9" name="TextBox 8"/>
          <p:cNvSpPr txBox="1"/>
          <p:nvPr/>
        </p:nvSpPr>
        <p:spPr>
          <a:xfrm>
            <a:off x="5322468" y="5194999"/>
            <a:ext cx="1912508" cy="307777"/>
          </a:xfrm>
          <a:prstGeom prst="rect">
            <a:avLst/>
          </a:prstGeom>
          <a:noFill/>
        </p:spPr>
        <p:txBody>
          <a:bodyPr wrap="square" rtlCol="0">
            <a:spAutoFit/>
          </a:bodyPr>
          <a:lstStyle/>
          <a:p>
            <a:r>
              <a:rPr lang="en-GB" sz="1400" dirty="0">
                <a:latin typeface="Comic Sans MS" panose="030F0702030302020204" pitchFamily="66" charset="0"/>
              </a:rPr>
              <a:t>Young Minds, 2006</a:t>
            </a:r>
          </a:p>
        </p:txBody>
      </p:sp>
      <p:pic>
        <p:nvPicPr>
          <p:cNvPr id="2" name="Picture 1"/>
          <p:cNvPicPr>
            <a:picLocks noChangeAspect="1"/>
          </p:cNvPicPr>
          <p:nvPr/>
        </p:nvPicPr>
        <p:blipFill>
          <a:blip r:embed="rId2"/>
          <a:stretch>
            <a:fillRect/>
          </a:stretch>
        </p:blipFill>
        <p:spPr>
          <a:xfrm>
            <a:off x="7668344" y="5551770"/>
            <a:ext cx="1228725" cy="1152525"/>
          </a:xfrm>
          <a:prstGeom prst="rect">
            <a:avLst/>
          </a:prstGeom>
        </p:spPr>
      </p:pic>
      <p:sp>
        <p:nvSpPr>
          <p:cNvPr id="5" name="TextBox 4"/>
          <p:cNvSpPr txBox="1"/>
          <p:nvPr/>
        </p:nvSpPr>
        <p:spPr>
          <a:xfrm>
            <a:off x="755576" y="5228604"/>
            <a:ext cx="2376264" cy="646331"/>
          </a:xfrm>
          <a:prstGeom prst="rect">
            <a:avLst/>
          </a:prstGeom>
          <a:noFill/>
        </p:spPr>
        <p:txBody>
          <a:bodyPr wrap="square" rtlCol="0">
            <a:spAutoFit/>
          </a:bodyPr>
          <a:lstStyle/>
          <a:p>
            <a:r>
              <a:rPr lang="en-GB" dirty="0"/>
              <a:t>World health organisation 2014</a:t>
            </a:r>
          </a:p>
        </p:txBody>
      </p:sp>
    </p:spTree>
    <p:extLst>
      <p:ext uri="{BB962C8B-B14F-4D97-AF65-F5344CB8AC3E}">
        <p14:creationId xmlns:p14="http://schemas.microsoft.com/office/powerpoint/2010/main" val="32722910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520" y="548680"/>
            <a:ext cx="8352928" cy="5078313"/>
          </a:xfrm>
          <a:prstGeom prst="rect">
            <a:avLst/>
          </a:prstGeom>
          <a:noFill/>
        </p:spPr>
        <p:txBody>
          <a:bodyPr wrap="square" rtlCol="0">
            <a:spAutoFit/>
          </a:bodyPr>
          <a:lstStyle/>
          <a:p>
            <a:pPr marL="1714500" lvl="3" indent="-342900">
              <a:buFont typeface="Arial" panose="020B0604020202020204" pitchFamily="34" charset="0"/>
              <a:buChar char="•"/>
            </a:pPr>
            <a:endParaRPr lang="en-GB" sz="2400" dirty="0">
              <a:solidFill>
                <a:srgbClr val="000000"/>
              </a:solidFill>
              <a:latin typeface="Calibri" panose="020F0502020204030204" pitchFamily="34" charset="0"/>
            </a:endParaRPr>
          </a:p>
          <a:p>
            <a:pPr marL="1714500" lvl="3" indent="-342900">
              <a:buFont typeface="Arial" panose="020B0604020202020204" pitchFamily="34" charset="0"/>
              <a:buChar char="•"/>
            </a:pPr>
            <a:endParaRPr lang="en-GB" sz="2400" dirty="0">
              <a:solidFill>
                <a:srgbClr val="000000"/>
              </a:solidFill>
              <a:latin typeface="Calibri" panose="020F0502020204030204" pitchFamily="34" charset="0"/>
            </a:endParaRPr>
          </a:p>
          <a:p>
            <a:pPr marL="1714500" lvl="3" indent="-342900">
              <a:buFont typeface="Arial" panose="020B0604020202020204" pitchFamily="34" charset="0"/>
              <a:buChar char="•"/>
            </a:pPr>
            <a:r>
              <a:rPr lang="en-GB" sz="2400" dirty="0">
                <a:solidFill>
                  <a:srgbClr val="000000"/>
                </a:solidFill>
                <a:latin typeface="Calibri" panose="020F0502020204030204" pitchFamily="34" charset="0"/>
              </a:rPr>
              <a:t>28% of pre-school children face problems that have an impact on their psychological development</a:t>
            </a:r>
          </a:p>
          <a:p>
            <a:endParaRPr lang="en-GB" sz="2400" dirty="0">
              <a:solidFill>
                <a:srgbClr val="000000"/>
              </a:solidFill>
              <a:latin typeface="Calibri" panose="020F0502020204030204" pitchFamily="34" charset="0"/>
            </a:endParaRPr>
          </a:p>
          <a:p>
            <a:pPr marL="342900" indent="-342900">
              <a:buFont typeface="Arial" panose="020B0604020202020204" pitchFamily="34" charset="0"/>
              <a:buChar char="•"/>
            </a:pPr>
            <a:r>
              <a:rPr lang="en-GB" sz="2400" dirty="0">
                <a:solidFill>
                  <a:srgbClr val="000000"/>
                </a:solidFill>
                <a:latin typeface="Calibri" panose="020F0502020204030204" pitchFamily="34" charset="0"/>
              </a:rPr>
              <a:t>One in ten 5 to 16yr-olds has a mental disorder</a:t>
            </a:r>
          </a:p>
          <a:p>
            <a:endParaRPr lang="en-GB" sz="2400" dirty="0">
              <a:solidFill>
                <a:srgbClr val="000000"/>
              </a:solidFill>
              <a:latin typeface="Calibri" panose="020F0502020204030204" pitchFamily="34" charset="0"/>
            </a:endParaRPr>
          </a:p>
          <a:p>
            <a:pPr marL="342900" indent="-342900">
              <a:lnSpc>
                <a:spcPct val="90000"/>
              </a:lnSpc>
              <a:buFont typeface="Arial" panose="020B0604020202020204" pitchFamily="34" charset="0"/>
              <a:buChar char="•"/>
            </a:pPr>
            <a:r>
              <a:rPr lang="en-US" sz="2400" dirty="0"/>
              <a:t>There is a growing mental health crisis in our schools. An estimated three children in every classroom have a diagnosable mental health problem, rising to one in four when we include emotional distress.</a:t>
            </a:r>
          </a:p>
          <a:p>
            <a:pPr marL="342900" indent="-342900">
              <a:lnSpc>
                <a:spcPct val="90000"/>
              </a:lnSpc>
              <a:buFont typeface="Arial" panose="020B0604020202020204" pitchFamily="34" charset="0"/>
              <a:buChar char="•"/>
            </a:pPr>
            <a:endParaRPr lang="en-GB" altLang="en-US" sz="2400" dirty="0">
              <a:solidFill>
                <a:srgbClr val="000000"/>
              </a:solidFill>
              <a:latin typeface="Calibri" panose="020F0502020204030204" pitchFamily="34" charset="0"/>
            </a:endParaRPr>
          </a:p>
          <a:p>
            <a:pPr marL="342900" indent="-342900">
              <a:buFont typeface="Arial" panose="020B0604020202020204" pitchFamily="34" charset="0"/>
              <a:buChar char="•"/>
            </a:pPr>
            <a:endParaRPr lang="en-GB" sz="2400" dirty="0">
              <a:solidFill>
                <a:srgbClr val="000000"/>
              </a:solidFill>
              <a:latin typeface="Calibri" panose="020F0502020204030204" pitchFamily="34" charset="0"/>
            </a:endParaRPr>
          </a:p>
          <a:p>
            <a:endParaRPr lang="en-GB" sz="2400" dirty="0">
              <a:solidFill>
                <a:srgbClr val="000000"/>
              </a:solidFill>
              <a:latin typeface="Calibri" panose="020F0502020204030204" pitchFamily="34" charset="0"/>
            </a:endParaRPr>
          </a:p>
        </p:txBody>
      </p:sp>
      <p:sp>
        <p:nvSpPr>
          <p:cNvPr id="6" name="TextBox 5"/>
          <p:cNvSpPr txBox="1"/>
          <p:nvPr/>
        </p:nvSpPr>
        <p:spPr>
          <a:xfrm>
            <a:off x="6444208" y="1124744"/>
            <a:ext cx="1943845" cy="369332"/>
          </a:xfrm>
          <a:prstGeom prst="rect">
            <a:avLst/>
          </a:prstGeom>
          <a:noFill/>
        </p:spPr>
        <p:txBody>
          <a:bodyPr wrap="square" rtlCol="0">
            <a:spAutoFit/>
          </a:bodyPr>
          <a:lstStyle/>
          <a:p>
            <a:endParaRPr lang="en-GB" dirty="0"/>
          </a:p>
        </p:txBody>
      </p:sp>
      <p:pic>
        <p:nvPicPr>
          <p:cNvPr id="3078" name="Picture 6" descr="http://cf.ltkcdn.net/kids/images/std/69081-383x254-Sad_gir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805354"/>
            <a:ext cx="1520105" cy="10081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691680" y="188640"/>
            <a:ext cx="5724450" cy="1261884"/>
          </a:xfrm>
          <a:prstGeom prst="rect">
            <a:avLst/>
          </a:prstGeom>
          <a:noFill/>
        </p:spPr>
        <p:txBody>
          <a:bodyPr wrap="square" rtlCol="0">
            <a:spAutoFit/>
          </a:bodyPr>
          <a:lstStyle/>
          <a:p>
            <a:pPr algn="ctr"/>
            <a:r>
              <a:rPr lang="en-GB" altLang="en-US" sz="4000" dirty="0">
                <a:solidFill>
                  <a:srgbClr val="000000"/>
                </a:solidFill>
                <a:effectLst>
                  <a:outerShdw blurRad="38100" dist="38100" dir="2700000" algn="tl">
                    <a:srgbClr val="000000">
                      <a:alpha val="43137"/>
                    </a:srgbClr>
                  </a:outerShdw>
                </a:effectLst>
                <a:latin typeface="Calibri" panose="020F0502020204030204" pitchFamily="34" charset="0"/>
                <a:cs typeface="Arial" charset="0"/>
              </a:rPr>
              <a:t>Facts and Figures</a:t>
            </a:r>
          </a:p>
          <a:p>
            <a:endParaRPr lang="en-GB" dirty="0"/>
          </a:p>
          <a:p>
            <a:endParaRPr lang="en-GB" dirty="0"/>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11960" y="5248864"/>
            <a:ext cx="1156882" cy="1421055"/>
          </a:xfrm>
          <a:prstGeom prst="rect">
            <a:avLst/>
          </a:prstGeom>
        </p:spPr>
      </p:pic>
    </p:spTree>
    <p:extLst>
      <p:ext uri="{BB962C8B-B14F-4D97-AF65-F5344CB8AC3E}">
        <p14:creationId xmlns:p14="http://schemas.microsoft.com/office/powerpoint/2010/main" val="776248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07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914400"/>
            <a:ext cx="8229600" cy="1143000"/>
          </a:xfrm>
          <a:prstGeom prst="rect">
            <a:avLst/>
          </a:prstGeom>
        </p:spPr>
        <p:txBody>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GB" altLang="en-US" dirty="0">
                <a:latin typeface="Arial" charset="0"/>
                <a:cs typeface="Arial" charset="0"/>
              </a:rPr>
              <a:t>Mental Illness on a Continuum</a:t>
            </a:r>
          </a:p>
        </p:txBody>
      </p:sp>
      <p:sp>
        <p:nvSpPr>
          <p:cNvPr id="3" name="Content Placeholder 2"/>
          <p:cNvSpPr txBox="1">
            <a:spLocks/>
          </p:cNvSpPr>
          <p:nvPr/>
        </p:nvSpPr>
        <p:spPr>
          <a:xfrm>
            <a:off x="859996" y="3403225"/>
            <a:ext cx="3898900" cy="1760538"/>
          </a:xfrm>
          <a:prstGeom prst="rect">
            <a:avLst/>
          </a:prstGeom>
        </p:spPr>
        <p:txBody>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buFont typeface="Arial" charset="0"/>
              <a:buNone/>
            </a:pPr>
            <a:r>
              <a:rPr lang="en-GB" altLang="en-US" b="1" dirty="0">
                <a:latin typeface="Arial" charset="0"/>
                <a:cs typeface="Arial" charset="0"/>
              </a:rPr>
              <a:t>Resilient</a:t>
            </a:r>
          </a:p>
          <a:p>
            <a:endParaRPr lang="en-GB" altLang="en-US" dirty="0">
              <a:latin typeface="Arial" charset="0"/>
              <a:cs typeface="Arial" charset="0"/>
            </a:endParaRPr>
          </a:p>
          <a:p>
            <a:endParaRPr lang="en-GB" altLang="en-US" dirty="0">
              <a:latin typeface="Arial" charset="0"/>
              <a:cs typeface="Arial" charset="0"/>
            </a:endParaRPr>
          </a:p>
          <a:p>
            <a:endParaRPr lang="en-GB" altLang="en-US" dirty="0">
              <a:latin typeface="Arial" charset="0"/>
              <a:cs typeface="Arial" charset="0"/>
            </a:endParaRPr>
          </a:p>
          <a:p>
            <a:endParaRPr lang="en-GB" altLang="en-US" dirty="0">
              <a:latin typeface="Arial" charset="0"/>
              <a:cs typeface="Arial" charset="0"/>
            </a:endParaRPr>
          </a:p>
        </p:txBody>
      </p:sp>
      <p:sp>
        <p:nvSpPr>
          <p:cNvPr id="4" name="Content Placeholder 3"/>
          <p:cNvSpPr txBox="1">
            <a:spLocks/>
          </p:cNvSpPr>
          <p:nvPr/>
        </p:nvSpPr>
        <p:spPr>
          <a:xfrm>
            <a:off x="5181600" y="3429000"/>
            <a:ext cx="2590800" cy="1760538"/>
          </a:xfrm>
          <a:prstGeom prst="rect">
            <a:avLst/>
          </a:prstGeom>
        </p:spPr>
        <p:txBody>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gn="r">
              <a:buFont typeface="Arial" charset="0"/>
              <a:buNone/>
            </a:pPr>
            <a:r>
              <a:rPr lang="en-GB" altLang="en-US" b="1" dirty="0">
                <a:latin typeface="Arial" charset="0"/>
                <a:cs typeface="Arial" charset="0"/>
              </a:rPr>
              <a:t> Vulnerable</a:t>
            </a:r>
          </a:p>
          <a:p>
            <a:pPr>
              <a:buFont typeface="Arial" charset="0"/>
              <a:buNone/>
            </a:pPr>
            <a:endParaRPr lang="en-GB" altLang="en-US" dirty="0">
              <a:latin typeface="Arial" charset="0"/>
              <a:cs typeface="Arial" charset="0"/>
            </a:endParaRPr>
          </a:p>
          <a:p>
            <a:endParaRPr lang="en-GB" altLang="en-US" dirty="0">
              <a:latin typeface="Arial" charset="0"/>
              <a:cs typeface="Arial" charset="0"/>
            </a:endParaRPr>
          </a:p>
          <a:p>
            <a:endParaRPr lang="en-GB" altLang="en-US" dirty="0"/>
          </a:p>
        </p:txBody>
      </p:sp>
      <p:sp>
        <p:nvSpPr>
          <p:cNvPr id="5" name="AutoShape 3"/>
          <p:cNvSpPr>
            <a:spLocks noChangeArrowheads="1"/>
          </p:cNvSpPr>
          <p:nvPr/>
        </p:nvSpPr>
        <p:spPr bwMode="auto">
          <a:xfrm>
            <a:off x="1116013" y="2565400"/>
            <a:ext cx="6629400" cy="381000"/>
          </a:xfrm>
          <a:prstGeom prst="leftRightArrow">
            <a:avLst>
              <a:gd name="adj1" fmla="val 50000"/>
              <a:gd name="adj2" fmla="val 348000"/>
            </a:avLst>
          </a:prstGeom>
          <a:solidFill>
            <a:schemeClr val="accent1"/>
          </a:solidFill>
          <a:ln w="12700" cap="sq">
            <a:solidFill>
              <a:schemeClr val="tx1"/>
            </a:solidFill>
            <a:miter lim="800000"/>
            <a:headEnd type="none" w="sm" len="sm"/>
            <a:tailEnd type="none" w="sm" len="sm"/>
          </a:ln>
        </p:spPr>
        <p:txBody>
          <a:bodyPr wrap="none" anchor="ctr"/>
          <a:lstStyle>
            <a:lvl1pPr eaLnBrk="0" hangingPunct="0">
              <a:defRPr sz="2400">
                <a:solidFill>
                  <a:schemeClr val="tx1"/>
                </a:solidFill>
                <a:latin typeface="Arial" charset="0"/>
                <a:ea typeface="ＭＳ Ｐゴシック" pitchFamily="-100" charset="-128"/>
              </a:defRPr>
            </a:lvl1pPr>
            <a:lvl2pPr marL="37931725" indent="-37474525" eaLnBrk="0" hangingPunct="0">
              <a:defRPr sz="2400">
                <a:solidFill>
                  <a:schemeClr val="tx1"/>
                </a:solidFill>
                <a:latin typeface="Arial" charset="0"/>
                <a:ea typeface="ＭＳ Ｐゴシック" pitchFamily="-100" charset="-128"/>
              </a:defRPr>
            </a:lvl2pPr>
            <a:lvl3pPr eaLnBrk="0" hangingPunct="0">
              <a:defRPr sz="2400">
                <a:solidFill>
                  <a:schemeClr val="tx1"/>
                </a:solidFill>
                <a:latin typeface="Arial" charset="0"/>
                <a:ea typeface="ＭＳ Ｐゴシック" pitchFamily="-100" charset="-128"/>
              </a:defRPr>
            </a:lvl3pPr>
            <a:lvl4pPr eaLnBrk="0" hangingPunct="0">
              <a:defRPr sz="2400">
                <a:solidFill>
                  <a:schemeClr val="tx1"/>
                </a:solidFill>
                <a:latin typeface="Arial" charset="0"/>
                <a:ea typeface="ＭＳ Ｐゴシック" pitchFamily="-100" charset="-128"/>
              </a:defRPr>
            </a:lvl4pPr>
            <a:lvl5pPr eaLnBrk="0" hangingPunct="0">
              <a:defRPr sz="2400">
                <a:solidFill>
                  <a:schemeClr val="tx1"/>
                </a:solidFill>
                <a:latin typeface="Arial" charset="0"/>
                <a:ea typeface="ＭＳ Ｐゴシック" pitchFamily="-100" charset="-128"/>
              </a:defRPr>
            </a:lvl5pPr>
            <a:lvl6pPr marL="457200" eaLnBrk="0" fontAlgn="base" hangingPunct="0">
              <a:spcBef>
                <a:spcPct val="0"/>
              </a:spcBef>
              <a:spcAft>
                <a:spcPct val="0"/>
              </a:spcAft>
              <a:defRPr sz="2400">
                <a:solidFill>
                  <a:schemeClr val="tx1"/>
                </a:solidFill>
                <a:latin typeface="Arial" charset="0"/>
                <a:ea typeface="ＭＳ Ｐゴシック" pitchFamily="-100" charset="-128"/>
              </a:defRPr>
            </a:lvl6pPr>
            <a:lvl7pPr marL="914400" eaLnBrk="0" fontAlgn="base" hangingPunct="0">
              <a:spcBef>
                <a:spcPct val="0"/>
              </a:spcBef>
              <a:spcAft>
                <a:spcPct val="0"/>
              </a:spcAft>
              <a:defRPr sz="2400">
                <a:solidFill>
                  <a:schemeClr val="tx1"/>
                </a:solidFill>
                <a:latin typeface="Arial" charset="0"/>
                <a:ea typeface="ＭＳ Ｐゴシック" pitchFamily="-100" charset="-128"/>
              </a:defRPr>
            </a:lvl7pPr>
            <a:lvl8pPr marL="1371600" eaLnBrk="0" fontAlgn="base" hangingPunct="0">
              <a:spcBef>
                <a:spcPct val="0"/>
              </a:spcBef>
              <a:spcAft>
                <a:spcPct val="0"/>
              </a:spcAft>
              <a:defRPr sz="2400">
                <a:solidFill>
                  <a:schemeClr val="tx1"/>
                </a:solidFill>
                <a:latin typeface="Arial" charset="0"/>
                <a:ea typeface="ＭＳ Ｐゴシック" pitchFamily="-100" charset="-128"/>
              </a:defRPr>
            </a:lvl8pPr>
            <a:lvl9pPr marL="1828800" eaLnBrk="0" fontAlgn="base" hangingPunct="0">
              <a:spcBef>
                <a:spcPct val="0"/>
              </a:spcBef>
              <a:spcAft>
                <a:spcPct val="0"/>
              </a:spcAft>
              <a:defRPr sz="2400">
                <a:solidFill>
                  <a:schemeClr val="tx1"/>
                </a:solidFill>
                <a:latin typeface="Arial" charset="0"/>
                <a:ea typeface="ＭＳ Ｐゴシック" pitchFamily="-100" charset="-128"/>
              </a:defRPr>
            </a:lvl9pPr>
          </a:lstStyle>
          <a:p>
            <a:pPr eaLnBrk="1" hangingPunct="1"/>
            <a:endParaRPr lang="en-GB" altLang="en-US" sz="1800">
              <a:latin typeface="Calibri" pitchFamily="-116"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3114" y="3975273"/>
            <a:ext cx="2381250"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p:cNvPicPr>
          <p:nvPr/>
        </p:nvPicPr>
        <p:blipFill>
          <a:blip r:embed="rId4"/>
          <a:stretch>
            <a:fillRect/>
          </a:stretch>
        </p:blipFill>
        <p:spPr>
          <a:xfrm>
            <a:off x="7596336" y="5396987"/>
            <a:ext cx="1228725" cy="1152525"/>
          </a:xfrm>
          <a:prstGeom prst="rect">
            <a:avLst/>
          </a:prstGeom>
        </p:spPr>
      </p:pic>
    </p:spTree>
    <p:extLst>
      <p:ext uri="{BB962C8B-B14F-4D97-AF65-F5344CB8AC3E}">
        <p14:creationId xmlns:p14="http://schemas.microsoft.com/office/powerpoint/2010/main" val="1660233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1" presetClass="entr" presetSubtype="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par>
                          <p:cTn id="19" fill="hold">
                            <p:stCondLst>
                              <p:cond delay="0"/>
                            </p:stCondLst>
                            <p:childTnLst>
                              <p:par>
                                <p:cTn id="20" presetID="26" presetClass="entr" presetSubtype="0" fill="hold" nodeType="after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wipe(down)">
                                      <p:cBhvr>
                                        <p:cTn id="22" dur="870">
                                          <p:stCondLst>
                                            <p:cond delay="0"/>
                                          </p:stCondLst>
                                        </p:cTn>
                                        <p:tgtEl>
                                          <p:spTgt spid="1026"/>
                                        </p:tgtEl>
                                      </p:cBhvr>
                                    </p:animEffect>
                                    <p:anim calcmode="lin" valueType="num">
                                      <p:cBhvr>
                                        <p:cTn id="23" dur="2733"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24" dur="996"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25" dur="996" tmFilter="0, 0; 0.125,0.2665; 0.25,0.4; 0.375,0.465; 0.5,0.5;  0.625,0.535; 0.75,0.6; 0.875,0.7335; 1,1">
                                          <p:stCondLst>
                                            <p:cond delay="996"/>
                                          </p:stCondLst>
                                        </p:cTn>
                                        <p:tgtEl>
                                          <p:spTgt spid="1026"/>
                                        </p:tgtEl>
                                        <p:attrNameLst>
                                          <p:attrName>ppt_y</p:attrName>
                                        </p:attrNameLst>
                                      </p:cBhvr>
                                      <p:tavLst>
                                        <p:tav tm="0" fmla="#ppt_y-sin(pi*$)/9">
                                          <p:val>
                                            <p:fltVal val="0"/>
                                          </p:val>
                                        </p:tav>
                                        <p:tav tm="100000">
                                          <p:val>
                                            <p:fltVal val="1"/>
                                          </p:val>
                                        </p:tav>
                                      </p:tavLst>
                                    </p:anim>
                                    <p:anim calcmode="lin" valueType="num">
                                      <p:cBhvr>
                                        <p:cTn id="26" dur="498" tmFilter="0, 0; 0.125,0.2665; 0.25,0.4; 0.375,0.465; 0.5,0.5;  0.625,0.535; 0.75,0.6; 0.875,0.7335; 1,1">
                                          <p:stCondLst>
                                            <p:cond delay="1986"/>
                                          </p:stCondLst>
                                        </p:cTn>
                                        <p:tgtEl>
                                          <p:spTgt spid="1026"/>
                                        </p:tgtEl>
                                        <p:attrNameLst>
                                          <p:attrName>ppt_y</p:attrName>
                                        </p:attrNameLst>
                                      </p:cBhvr>
                                      <p:tavLst>
                                        <p:tav tm="0" fmla="#ppt_y-sin(pi*$)/27">
                                          <p:val>
                                            <p:fltVal val="0"/>
                                          </p:val>
                                        </p:tav>
                                        <p:tav tm="100000">
                                          <p:val>
                                            <p:fltVal val="1"/>
                                          </p:val>
                                        </p:tav>
                                      </p:tavLst>
                                    </p:anim>
                                    <p:anim calcmode="lin" valueType="num">
                                      <p:cBhvr>
                                        <p:cTn id="27" dur="246" tmFilter="0, 0; 0.125,0.2665; 0.25,0.4; 0.375,0.465; 0.5,0.5;  0.625,0.535; 0.75,0.6; 0.875,0.7335; 1,1">
                                          <p:stCondLst>
                                            <p:cond delay="2484"/>
                                          </p:stCondLst>
                                        </p:cTn>
                                        <p:tgtEl>
                                          <p:spTgt spid="1026"/>
                                        </p:tgtEl>
                                        <p:attrNameLst>
                                          <p:attrName>ppt_y</p:attrName>
                                        </p:attrNameLst>
                                      </p:cBhvr>
                                      <p:tavLst>
                                        <p:tav tm="0" fmla="#ppt_y-sin(pi*$)/81">
                                          <p:val>
                                            <p:fltVal val="0"/>
                                          </p:val>
                                        </p:tav>
                                        <p:tav tm="100000">
                                          <p:val>
                                            <p:fltVal val="1"/>
                                          </p:val>
                                        </p:tav>
                                      </p:tavLst>
                                    </p:anim>
                                    <p:animScale>
                                      <p:cBhvr>
                                        <p:cTn id="28" dur="39">
                                          <p:stCondLst>
                                            <p:cond delay="975"/>
                                          </p:stCondLst>
                                        </p:cTn>
                                        <p:tgtEl>
                                          <p:spTgt spid="1026"/>
                                        </p:tgtEl>
                                      </p:cBhvr>
                                      <p:to x="100000" y="60000"/>
                                    </p:animScale>
                                    <p:animScale>
                                      <p:cBhvr>
                                        <p:cTn id="29" dur="249" decel="50000">
                                          <p:stCondLst>
                                            <p:cond delay="1014"/>
                                          </p:stCondLst>
                                        </p:cTn>
                                        <p:tgtEl>
                                          <p:spTgt spid="1026"/>
                                        </p:tgtEl>
                                      </p:cBhvr>
                                      <p:to x="100000" y="100000"/>
                                    </p:animScale>
                                    <p:animScale>
                                      <p:cBhvr>
                                        <p:cTn id="30" dur="39">
                                          <p:stCondLst>
                                            <p:cond delay="1968"/>
                                          </p:stCondLst>
                                        </p:cTn>
                                        <p:tgtEl>
                                          <p:spTgt spid="1026"/>
                                        </p:tgtEl>
                                      </p:cBhvr>
                                      <p:to x="100000" y="80000"/>
                                    </p:animScale>
                                    <p:animScale>
                                      <p:cBhvr>
                                        <p:cTn id="31" dur="249" decel="50000">
                                          <p:stCondLst>
                                            <p:cond delay="2007"/>
                                          </p:stCondLst>
                                        </p:cTn>
                                        <p:tgtEl>
                                          <p:spTgt spid="1026"/>
                                        </p:tgtEl>
                                      </p:cBhvr>
                                      <p:to x="100000" y="100000"/>
                                    </p:animScale>
                                    <p:animScale>
                                      <p:cBhvr>
                                        <p:cTn id="32" dur="39">
                                          <p:stCondLst>
                                            <p:cond delay="2463"/>
                                          </p:stCondLst>
                                        </p:cTn>
                                        <p:tgtEl>
                                          <p:spTgt spid="1026"/>
                                        </p:tgtEl>
                                      </p:cBhvr>
                                      <p:to x="100000" y="90000"/>
                                    </p:animScale>
                                    <p:animScale>
                                      <p:cBhvr>
                                        <p:cTn id="33" dur="249" decel="50000">
                                          <p:stCondLst>
                                            <p:cond delay="2502"/>
                                          </p:stCondLst>
                                        </p:cTn>
                                        <p:tgtEl>
                                          <p:spTgt spid="1026"/>
                                        </p:tgtEl>
                                      </p:cBhvr>
                                      <p:to x="100000" y="100000"/>
                                    </p:animScale>
                                    <p:animScale>
                                      <p:cBhvr>
                                        <p:cTn id="34" dur="39">
                                          <p:stCondLst>
                                            <p:cond delay="2712"/>
                                          </p:stCondLst>
                                        </p:cTn>
                                        <p:tgtEl>
                                          <p:spTgt spid="1026"/>
                                        </p:tgtEl>
                                      </p:cBhvr>
                                      <p:to x="100000" y="95000"/>
                                    </p:animScale>
                                    <p:animScale>
                                      <p:cBhvr>
                                        <p:cTn id="35" dur="249" decel="50000">
                                          <p:stCondLst>
                                            <p:cond delay="2751"/>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755576" y="342900"/>
            <a:ext cx="7086600" cy="1143000"/>
          </a:xfrm>
          <a:prstGeom prst="rect">
            <a:avLst/>
          </a:prstGeom>
        </p:spPr>
        <p:txBody>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endParaRPr lang="en-GB" altLang="en-US" dirty="0">
              <a:latin typeface="Arial" charset="0"/>
              <a:cs typeface="Arial" charset="0"/>
            </a:endParaRPr>
          </a:p>
        </p:txBody>
      </p:sp>
      <p:sp>
        <p:nvSpPr>
          <p:cNvPr id="3" name="Content Placeholder 2"/>
          <p:cNvSpPr txBox="1">
            <a:spLocks/>
          </p:cNvSpPr>
          <p:nvPr/>
        </p:nvSpPr>
        <p:spPr>
          <a:xfrm>
            <a:off x="735634" y="1196752"/>
            <a:ext cx="7162800" cy="3733800"/>
          </a:xfrm>
          <a:prstGeom prst="rect">
            <a:avLst/>
          </a:prstGeom>
        </p:spPr>
        <p:txBody>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endParaRPr lang="en-GB" altLang="en-US" sz="2400" dirty="0">
              <a:solidFill>
                <a:srgbClr val="000000"/>
              </a:solidFill>
              <a:latin typeface="Arial" charset="0"/>
            </a:endParaRPr>
          </a:p>
        </p:txBody>
      </p:sp>
      <p:sp>
        <p:nvSpPr>
          <p:cNvPr id="4" name="TextBox 3"/>
          <p:cNvSpPr txBox="1"/>
          <p:nvPr/>
        </p:nvSpPr>
        <p:spPr>
          <a:xfrm>
            <a:off x="755576" y="1196752"/>
            <a:ext cx="7868814" cy="1138773"/>
          </a:xfrm>
          <a:prstGeom prst="rect">
            <a:avLst/>
          </a:prstGeom>
          <a:noFill/>
        </p:spPr>
        <p:txBody>
          <a:bodyPr wrap="square" rtlCol="0">
            <a:spAutoFit/>
          </a:bodyPr>
          <a:lstStyle/>
          <a:p>
            <a:r>
              <a:rPr lang="en-GB" dirty="0"/>
              <a:t>‘</a:t>
            </a:r>
            <a:r>
              <a:rPr lang="en-GB" dirty="0">
                <a:solidFill>
                  <a:srgbClr val="000000"/>
                </a:solidFill>
              </a:rPr>
              <a:t>Young people with Anxiety problems have  ‘anxiety thermostats’ that are over-sensitive and  ‘out of sync’ with the reality of the threat presented or remain on all the time’ </a:t>
            </a:r>
          </a:p>
          <a:p>
            <a:pPr algn="r"/>
            <a:r>
              <a:rPr lang="en-GB" sz="1400" dirty="0">
                <a:solidFill>
                  <a:srgbClr val="000000"/>
                </a:solidFill>
              </a:rPr>
              <a:t>– Carol Fitzpatrick, Helping Young People Manage Anxiety</a:t>
            </a:r>
          </a:p>
        </p:txBody>
      </p:sp>
      <p:sp>
        <p:nvSpPr>
          <p:cNvPr id="5" name="TextBox 4"/>
          <p:cNvSpPr txBox="1"/>
          <p:nvPr/>
        </p:nvSpPr>
        <p:spPr>
          <a:xfrm>
            <a:off x="611559" y="2163050"/>
            <a:ext cx="8249169" cy="3908762"/>
          </a:xfrm>
          <a:prstGeom prst="rect">
            <a:avLst/>
          </a:prstGeom>
          <a:noFill/>
        </p:spPr>
        <p:txBody>
          <a:bodyPr wrap="square" rtlCol="0" anchor="t">
            <a:spAutoFit/>
          </a:bodyPr>
          <a:lstStyle/>
          <a:p>
            <a:endParaRPr lang="en-GB" dirty="0">
              <a:solidFill>
                <a:srgbClr val="FF0000"/>
              </a:solidFill>
            </a:endParaRPr>
          </a:p>
          <a:p>
            <a:pPr algn="ctr"/>
            <a:r>
              <a:rPr lang="en-GB" sz="2000" b="1" dirty="0">
                <a:solidFill>
                  <a:srgbClr val="FF0000"/>
                </a:solidFill>
                <a:latin typeface="Comic Sans MS" panose="030F0702030302020204" pitchFamily="66" charset="0"/>
              </a:rPr>
              <a:t>In anxiety, the main feelings are of insecurity or fear.</a:t>
            </a:r>
          </a:p>
          <a:p>
            <a:endParaRPr lang="en-GB" dirty="0">
              <a:solidFill>
                <a:srgbClr val="FF0000"/>
              </a:solidFill>
            </a:endParaRPr>
          </a:p>
          <a:p>
            <a:r>
              <a:rPr lang="en-GB" sz="2000" dirty="0">
                <a:solidFill>
                  <a:srgbClr val="FF0000"/>
                </a:solidFill>
              </a:rPr>
              <a:t>As well as unpleasant feelings, anxiety can affect children in many other ways such as:</a:t>
            </a:r>
          </a:p>
          <a:p>
            <a:r>
              <a:rPr lang="en-GB" sz="2000" dirty="0">
                <a:solidFill>
                  <a:srgbClr val="FF0000"/>
                </a:solidFill>
              </a:rPr>
              <a:t>               hyperventilating, rapid heart rate, dizziness, </a:t>
            </a:r>
          </a:p>
          <a:p>
            <a:r>
              <a:rPr lang="en-GB" sz="2000" dirty="0">
                <a:solidFill>
                  <a:srgbClr val="FF0000"/>
                </a:solidFill>
              </a:rPr>
              <a:t>	trembling,  nausea, stomach aches, head ache, </a:t>
            </a:r>
          </a:p>
          <a:p>
            <a:r>
              <a:rPr lang="en-GB" sz="2000" dirty="0">
                <a:solidFill>
                  <a:srgbClr val="FF0000"/>
                </a:solidFill>
              </a:rPr>
              <a:t>	bed wetting , difficulty with sleeping, </a:t>
            </a:r>
          </a:p>
          <a:p>
            <a:r>
              <a:rPr lang="en-GB" sz="2000" dirty="0">
                <a:solidFill>
                  <a:srgbClr val="FF0000"/>
                </a:solidFill>
              </a:rPr>
              <a:t>	nightmares, tics</a:t>
            </a:r>
            <a:endParaRPr lang="en-GB" dirty="0">
              <a:solidFill>
                <a:srgbClr val="FF0000"/>
              </a:solidFill>
            </a:endParaRPr>
          </a:p>
          <a:p>
            <a:endParaRPr lang="en-GB" dirty="0">
              <a:solidFill>
                <a:srgbClr val="FF0000"/>
              </a:solidFill>
            </a:endParaRPr>
          </a:p>
          <a:p>
            <a:r>
              <a:rPr lang="en-GB" dirty="0">
                <a:solidFill>
                  <a:srgbClr val="FF0000"/>
                </a:solidFill>
              </a:rPr>
              <a:t>                                                 and …</a:t>
            </a:r>
          </a:p>
          <a:p>
            <a:endParaRPr lang="en-GB" dirty="0">
              <a:solidFill>
                <a:srgbClr val="FF0000"/>
              </a:solidFill>
            </a:endParaRPr>
          </a:p>
          <a:p>
            <a:r>
              <a:rPr lang="en-GB" dirty="0">
                <a:solidFill>
                  <a:srgbClr val="FF0000"/>
                </a:solidFill>
              </a:rPr>
              <a:t>	</a:t>
            </a:r>
          </a:p>
        </p:txBody>
      </p:sp>
      <p:sp>
        <p:nvSpPr>
          <p:cNvPr id="7" name="TextBox 6"/>
          <p:cNvSpPr txBox="1"/>
          <p:nvPr/>
        </p:nvSpPr>
        <p:spPr>
          <a:xfrm>
            <a:off x="899592" y="342900"/>
            <a:ext cx="6336704" cy="646331"/>
          </a:xfrm>
          <a:prstGeom prst="rect">
            <a:avLst/>
          </a:prstGeom>
          <a:noFill/>
        </p:spPr>
        <p:txBody>
          <a:bodyPr wrap="square" rtlCol="0">
            <a:spAutoFit/>
          </a:bodyPr>
          <a:lstStyle/>
          <a:p>
            <a:r>
              <a:rPr lang="en-GB" sz="3600" dirty="0">
                <a:solidFill>
                  <a:srgbClr val="000066"/>
                </a:solidFill>
                <a:effectLst>
                  <a:outerShdw blurRad="38100" dist="38100" dir="2700000" algn="tl">
                    <a:srgbClr val="000000">
                      <a:alpha val="43137"/>
                    </a:srgbClr>
                  </a:outerShdw>
                </a:effectLst>
                <a:latin typeface="Calibri" panose="020F0502020204030204" pitchFamily="34" charset="0"/>
              </a:rPr>
              <a:t>Anxiety – What are the signs?</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0285" y="4653136"/>
            <a:ext cx="2920577" cy="2018667"/>
          </a:xfrm>
          <a:prstGeom prst="rect">
            <a:avLst/>
          </a:prstGeom>
        </p:spPr>
      </p:pic>
    </p:spTree>
    <p:extLst>
      <p:ext uri="{BB962C8B-B14F-4D97-AF65-F5344CB8AC3E}">
        <p14:creationId xmlns:p14="http://schemas.microsoft.com/office/powerpoint/2010/main" val="710166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 calcmode="lin" valueType="num">
                                      <p:cBhvr additive="base">
                                        <p:cTn id="27"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 calcmode="lin" valueType="num">
                                      <p:cBhvr additive="base">
                                        <p:cTn id="3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5">
                                            <p:txEl>
                                              <p:pRg st="7" end="7"/>
                                            </p:txEl>
                                          </p:spTgt>
                                        </p:tgtEl>
                                        <p:attrNameLst>
                                          <p:attrName>style.visibility</p:attrName>
                                        </p:attrNameLst>
                                      </p:cBhvr>
                                      <p:to>
                                        <p:strVal val="visible"/>
                                      </p:to>
                                    </p:set>
                                    <p:anim calcmode="lin" valueType="num">
                                      <p:cBhvr additive="base">
                                        <p:cTn id="39"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7189" y="620688"/>
            <a:ext cx="8064896" cy="5324535"/>
          </a:xfrm>
          <a:prstGeom prst="rect">
            <a:avLst/>
          </a:prstGeom>
        </p:spPr>
        <p:txBody>
          <a:bodyPr wrap="square">
            <a:spAutoFit/>
          </a:bodyPr>
          <a:lstStyle/>
          <a:p>
            <a:r>
              <a:rPr lang="en-GB" sz="2000" dirty="0">
                <a:solidFill>
                  <a:srgbClr val="FF0000"/>
                </a:solidFill>
              </a:rPr>
              <a:t>difficulty with concentration,</a:t>
            </a:r>
          </a:p>
          <a:p>
            <a:r>
              <a:rPr lang="en-GB" sz="2000" dirty="0">
                <a:solidFill>
                  <a:srgbClr val="FF0000"/>
                </a:solidFill>
              </a:rPr>
              <a:t>	 difficulty with making decisions, </a:t>
            </a:r>
          </a:p>
          <a:p>
            <a:r>
              <a:rPr lang="en-GB" sz="2000" dirty="0">
                <a:solidFill>
                  <a:srgbClr val="FF0000"/>
                </a:solidFill>
              </a:rPr>
              <a:t>		becoming confused, </a:t>
            </a:r>
          </a:p>
          <a:p>
            <a:r>
              <a:rPr lang="en-GB" sz="2000" dirty="0">
                <a:solidFill>
                  <a:srgbClr val="FF0000"/>
                </a:solidFill>
              </a:rPr>
              <a:t>			going blank, </a:t>
            </a:r>
          </a:p>
          <a:p>
            <a:r>
              <a:rPr lang="en-GB" sz="2000" dirty="0">
                <a:solidFill>
                  <a:srgbClr val="FF0000"/>
                </a:solidFill>
              </a:rPr>
              <a:t>				distractibility, </a:t>
            </a:r>
          </a:p>
          <a:p>
            <a:endParaRPr lang="en-GB" sz="2000" dirty="0">
              <a:solidFill>
                <a:srgbClr val="FF0000"/>
              </a:solidFill>
            </a:endParaRPr>
          </a:p>
          <a:p>
            <a:r>
              <a:rPr lang="en-GB" sz="2000" dirty="0">
                <a:solidFill>
                  <a:srgbClr val="FF0000"/>
                </a:solidFill>
              </a:rPr>
              <a:t>obsessively hard working,</a:t>
            </a:r>
          </a:p>
          <a:p>
            <a:r>
              <a:rPr lang="en-GB" sz="2000" dirty="0">
                <a:solidFill>
                  <a:srgbClr val="FF0000"/>
                </a:solidFill>
              </a:rPr>
              <a:t> 	perceive work is not good enough, </a:t>
            </a:r>
          </a:p>
          <a:p>
            <a:r>
              <a:rPr lang="en-GB" sz="2000" dirty="0">
                <a:solidFill>
                  <a:srgbClr val="FF0000"/>
                </a:solidFill>
              </a:rPr>
              <a:t>		trying to fade into the background (too quiet), </a:t>
            </a:r>
          </a:p>
          <a:p>
            <a:r>
              <a:rPr lang="en-GB" sz="2000" dirty="0">
                <a:solidFill>
                  <a:srgbClr val="FF0000"/>
                </a:solidFill>
              </a:rPr>
              <a:t>			difficulty making and keeping friends, </a:t>
            </a:r>
          </a:p>
          <a:p>
            <a:r>
              <a:rPr lang="en-GB" sz="2000" dirty="0">
                <a:solidFill>
                  <a:srgbClr val="FF0000"/>
                </a:solidFill>
              </a:rPr>
              <a:t>				bullied</a:t>
            </a:r>
          </a:p>
          <a:p>
            <a:endParaRPr lang="en-GB" sz="2000" dirty="0">
              <a:solidFill>
                <a:srgbClr val="FF0000"/>
              </a:solidFill>
            </a:endParaRPr>
          </a:p>
          <a:p>
            <a:endParaRPr lang="en-GB" sz="2000" dirty="0">
              <a:solidFill>
                <a:srgbClr val="FF0000"/>
              </a:solidFill>
            </a:endParaRPr>
          </a:p>
          <a:p>
            <a:r>
              <a:rPr lang="en-GB" sz="2000" dirty="0">
                <a:solidFill>
                  <a:srgbClr val="FF0000"/>
                </a:solidFill>
              </a:rPr>
              <a:t>physical or verbal aggression </a:t>
            </a:r>
          </a:p>
          <a:p>
            <a:endParaRPr lang="en-GB" sz="2000" dirty="0">
              <a:solidFill>
                <a:srgbClr val="FF0000"/>
              </a:solidFill>
            </a:endParaRPr>
          </a:p>
          <a:p>
            <a:endParaRPr lang="en-GB" sz="2000" dirty="0">
              <a:solidFill>
                <a:srgbClr val="FF0000"/>
              </a:solidFill>
            </a:endParaRPr>
          </a:p>
          <a:p>
            <a:endParaRPr lang="en-GB" sz="2000" dirty="0">
              <a:solidFill>
                <a:srgbClr val="FF0000"/>
              </a:solidFill>
            </a:endParaRPr>
          </a:p>
        </p:txBody>
      </p:sp>
      <p:sp>
        <p:nvSpPr>
          <p:cNvPr id="3" name="Rectangle 2"/>
          <p:cNvSpPr/>
          <p:nvPr/>
        </p:nvSpPr>
        <p:spPr>
          <a:xfrm>
            <a:off x="3563888" y="5236209"/>
            <a:ext cx="5400600" cy="1323439"/>
          </a:xfrm>
          <a:prstGeom prst="rect">
            <a:avLst/>
          </a:prstGeom>
        </p:spPr>
        <p:txBody>
          <a:bodyPr wrap="square">
            <a:spAutoFit/>
          </a:bodyPr>
          <a:lstStyle/>
          <a:p>
            <a:r>
              <a:rPr lang="en-GB" sz="4000" b="1" dirty="0">
                <a:solidFill>
                  <a:srgbClr val="000066"/>
                </a:solidFill>
                <a:latin typeface="Calibri" panose="020F0502020204030204" pitchFamily="34" charset="0"/>
              </a:rPr>
              <a:t>They frequently feel like</a:t>
            </a:r>
          </a:p>
          <a:p>
            <a:r>
              <a:rPr lang="en-GB" sz="4000" b="1" dirty="0">
                <a:solidFill>
                  <a:srgbClr val="000066"/>
                </a:solidFill>
                <a:latin typeface="Calibri" panose="020F0502020204030204" pitchFamily="34" charset="0"/>
              </a:rPr>
              <a:t> they are  ‘Going Mad’</a:t>
            </a:r>
            <a:endParaRPr lang="en-GB" sz="4000" dirty="0"/>
          </a:p>
        </p:txBody>
      </p:sp>
      <p:pic>
        <p:nvPicPr>
          <p:cNvPr id="4098" name="Picture 2" descr="http://www.braininjuryhub.co.uk/media/images/behaviour-acquired-brain-injury_38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8979" y="1268760"/>
            <a:ext cx="2024062" cy="13430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288602" y="5407598"/>
            <a:ext cx="1228725" cy="1152525"/>
          </a:xfrm>
          <a:prstGeom prst="rect">
            <a:avLst/>
          </a:prstGeom>
        </p:spPr>
      </p:pic>
    </p:spTree>
    <p:extLst>
      <p:ext uri="{BB962C8B-B14F-4D97-AF65-F5344CB8AC3E}">
        <p14:creationId xmlns:p14="http://schemas.microsoft.com/office/powerpoint/2010/main" val="3073173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par>
                                <p:cTn id="31" presetID="1" presetClass="entr" presetSubtype="0" fill="hold" nodeType="withEffect">
                                  <p:stCondLst>
                                    <p:cond delay="0"/>
                                  </p:stCondLst>
                                  <p:childTnLst>
                                    <p:set>
                                      <p:cBhvr>
                                        <p:cTn id="32" dur="1" fill="hold">
                                          <p:stCondLst>
                                            <p:cond delay="0"/>
                                          </p:stCondLst>
                                        </p:cTn>
                                        <p:tgtEl>
                                          <p:spTgt spid="409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Effect transition="in" filter="fade">
                                      <p:cBhvr>
                                        <p:cTn id="37" dur="1000"/>
                                        <p:tgtEl>
                                          <p:spTgt spid="2">
                                            <p:txEl>
                                              <p:pRg st="4" end="4"/>
                                            </p:txEl>
                                          </p:spTgt>
                                        </p:tgtEl>
                                      </p:cBhvr>
                                    </p:animEffect>
                                    <p:anim calcmode="lin" valueType="num">
                                      <p:cBhvr>
                                        <p:cTn id="38"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2">
                                            <p:txEl>
                                              <p:pRg st="6" end="6"/>
                                            </p:txEl>
                                          </p:spTgt>
                                        </p:tgtEl>
                                        <p:attrNameLst>
                                          <p:attrName>style.visibility</p:attrName>
                                        </p:attrNameLst>
                                      </p:cBhvr>
                                      <p:to>
                                        <p:strVal val="visible"/>
                                      </p:to>
                                    </p:set>
                                    <p:animEffect transition="in" filter="fade">
                                      <p:cBhvr>
                                        <p:cTn id="44" dur="1000"/>
                                        <p:tgtEl>
                                          <p:spTgt spid="2">
                                            <p:txEl>
                                              <p:pRg st="6" end="6"/>
                                            </p:txEl>
                                          </p:spTgt>
                                        </p:tgtEl>
                                      </p:cBhvr>
                                    </p:animEffect>
                                    <p:anim calcmode="lin" valueType="num">
                                      <p:cBhvr>
                                        <p:cTn id="45"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2">
                                            <p:txEl>
                                              <p:pRg st="7" end="7"/>
                                            </p:txEl>
                                          </p:spTgt>
                                        </p:tgtEl>
                                        <p:attrNameLst>
                                          <p:attrName>style.visibility</p:attrName>
                                        </p:attrNameLst>
                                      </p:cBhvr>
                                      <p:to>
                                        <p:strVal val="visible"/>
                                      </p:to>
                                    </p:set>
                                    <p:animEffect transition="in" filter="fade">
                                      <p:cBhvr>
                                        <p:cTn id="51" dur="1000"/>
                                        <p:tgtEl>
                                          <p:spTgt spid="2">
                                            <p:txEl>
                                              <p:pRg st="7" end="7"/>
                                            </p:txEl>
                                          </p:spTgt>
                                        </p:tgtEl>
                                      </p:cBhvr>
                                    </p:animEffect>
                                    <p:anim calcmode="lin" valueType="num">
                                      <p:cBhvr>
                                        <p:cTn id="52"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3"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2">
                                            <p:txEl>
                                              <p:pRg st="8" end="8"/>
                                            </p:txEl>
                                          </p:spTgt>
                                        </p:tgtEl>
                                        <p:attrNameLst>
                                          <p:attrName>style.visibility</p:attrName>
                                        </p:attrNameLst>
                                      </p:cBhvr>
                                      <p:to>
                                        <p:strVal val="visible"/>
                                      </p:to>
                                    </p:set>
                                    <p:animEffect transition="in" filter="fade">
                                      <p:cBhvr>
                                        <p:cTn id="58" dur="1000"/>
                                        <p:tgtEl>
                                          <p:spTgt spid="2">
                                            <p:txEl>
                                              <p:pRg st="8" end="8"/>
                                            </p:txEl>
                                          </p:spTgt>
                                        </p:tgtEl>
                                      </p:cBhvr>
                                    </p:animEffect>
                                    <p:anim calcmode="lin" valueType="num">
                                      <p:cBhvr>
                                        <p:cTn id="59"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60"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2">
                                            <p:txEl>
                                              <p:pRg st="9" end="9"/>
                                            </p:txEl>
                                          </p:spTgt>
                                        </p:tgtEl>
                                        <p:attrNameLst>
                                          <p:attrName>style.visibility</p:attrName>
                                        </p:attrNameLst>
                                      </p:cBhvr>
                                      <p:to>
                                        <p:strVal val="visible"/>
                                      </p:to>
                                    </p:set>
                                    <p:animEffect transition="in" filter="fade">
                                      <p:cBhvr>
                                        <p:cTn id="65" dur="1000"/>
                                        <p:tgtEl>
                                          <p:spTgt spid="2">
                                            <p:txEl>
                                              <p:pRg st="9" end="9"/>
                                            </p:txEl>
                                          </p:spTgt>
                                        </p:tgtEl>
                                      </p:cBhvr>
                                    </p:animEffect>
                                    <p:anim calcmode="lin" valueType="num">
                                      <p:cBhvr>
                                        <p:cTn id="66"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67"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2">
                                            <p:txEl>
                                              <p:pRg st="10" end="10"/>
                                            </p:txEl>
                                          </p:spTgt>
                                        </p:tgtEl>
                                        <p:attrNameLst>
                                          <p:attrName>style.visibility</p:attrName>
                                        </p:attrNameLst>
                                      </p:cBhvr>
                                      <p:to>
                                        <p:strVal val="visible"/>
                                      </p:to>
                                    </p:set>
                                    <p:animEffect transition="in" filter="fade">
                                      <p:cBhvr>
                                        <p:cTn id="72" dur="1000"/>
                                        <p:tgtEl>
                                          <p:spTgt spid="2">
                                            <p:txEl>
                                              <p:pRg st="10" end="10"/>
                                            </p:txEl>
                                          </p:spTgt>
                                        </p:tgtEl>
                                      </p:cBhvr>
                                    </p:animEffect>
                                    <p:anim calcmode="lin" valueType="num">
                                      <p:cBhvr>
                                        <p:cTn id="73"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74" dur="1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nodeType="clickEffect">
                                  <p:stCondLst>
                                    <p:cond delay="0"/>
                                  </p:stCondLst>
                                  <p:childTnLst>
                                    <p:set>
                                      <p:cBhvr>
                                        <p:cTn id="78" dur="1" fill="hold">
                                          <p:stCondLst>
                                            <p:cond delay="0"/>
                                          </p:stCondLst>
                                        </p:cTn>
                                        <p:tgtEl>
                                          <p:spTgt spid="2">
                                            <p:txEl>
                                              <p:pRg st="13" end="13"/>
                                            </p:txEl>
                                          </p:spTgt>
                                        </p:tgtEl>
                                        <p:attrNameLst>
                                          <p:attrName>style.visibility</p:attrName>
                                        </p:attrNameLst>
                                      </p:cBhvr>
                                      <p:to>
                                        <p:strVal val="visible"/>
                                      </p:to>
                                    </p:set>
                                    <p:animEffect transition="in" filter="fade">
                                      <p:cBhvr>
                                        <p:cTn id="79" dur="1000"/>
                                        <p:tgtEl>
                                          <p:spTgt spid="2">
                                            <p:txEl>
                                              <p:pRg st="13" end="13"/>
                                            </p:txEl>
                                          </p:spTgt>
                                        </p:tgtEl>
                                      </p:cBhvr>
                                    </p:animEffect>
                                    <p:anim calcmode="lin" valueType="num">
                                      <p:cBhvr>
                                        <p:cTn id="80" dur="1000" fill="hold"/>
                                        <p:tgtEl>
                                          <p:spTgt spid="2">
                                            <p:txEl>
                                              <p:pRg st="13" end="13"/>
                                            </p:txEl>
                                          </p:spTgt>
                                        </p:tgtEl>
                                        <p:attrNameLst>
                                          <p:attrName>ppt_x</p:attrName>
                                        </p:attrNameLst>
                                      </p:cBhvr>
                                      <p:tavLst>
                                        <p:tav tm="0">
                                          <p:val>
                                            <p:strVal val="#ppt_x"/>
                                          </p:val>
                                        </p:tav>
                                        <p:tav tm="100000">
                                          <p:val>
                                            <p:strVal val="#ppt_x"/>
                                          </p:val>
                                        </p:tav>
                                      </p:tavLst>
                                    </p:anim>
                                    <p:anim calcmode="lin" valueType="num">
                                      <p:cBhvr>
                                        <p:cTn id="81" dur="1000" fill="hold"/>
                                        <p:tgtEl>
                                          <p:spTgt spid="2">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6" presetClass="entr" presetSubtype="16" fill="hold" nodeType="clickEffect">
                                  <p:stCondLst>
                                    <p:cond delay="0"/>
                                  </p:stCondLst>
                                  <p:childTnLst>
                                    <p:set>
                                      <p:cBhvr>
                                        <p:cTn id="85" dur="1" fill="hold">
                                          <p:stCondLst>
                                            <p:cond delay="0"/>
                                          </p:stCondLst>
                                        </p:cTn>
                                        <p:tgtEl>
                                          <p:spTgt spid="3">
                                            <p:txEl>
                                              <p:pRg st="0" end="0"/>
                                            </p:txEl>
                                          </p:spTgt>
                                        </p:tgtEl>
                                        <p:attrNameLst>
                                          <p:attrName>style.visibility</p:attrName>
                                        </p:attrNameLst>
                                      </p:cBhvr>
                                      <p:to>
                                        <p:strVal val="visible"/>
                                      </p:to>
                                    </p:set>
                                    <p:animEffect transition="in" filter="circle(in)">
                                      <p:cBhvr>
                                        <p:cTn id="86" dur="2000"/>
                                        <p:tgtEl>
                                          <p:spTgt spid="3">
                                            <p:txEl>
                                              <p:pRg st="0" end="0"/>
                                            </p:txEl>
                                          </p:spTgt>
                                        </p:tgtEl>
                                      </p:cBhvr>
                                    </p:animEffect>
                                  </p:childTnLst>
                                </p:cTn>
                              </p:par>
                              <p:par>
                                <p:cTn id="87" presetID="6" presetClass="entr" presetSubtype="16" fill="hold" nodeType="withEffect">
                                  <p:stCondLst>
                                    <p:cond delay="0"/>
                                  </p:stCondLst>
                                  <p:childTnLst>
                                    <p:set>
                                      <p:cBhvr>
                                        <p:cTn id="88" dur="1" fill="hold">
                                          <p:stCondLst>
                                            <p:cond delay="0"/>
                                          </p:stCondLst>
                                        </p:cTn>
                                        <p:tgtEl>
                                          <p:spTgt spid="3">
                                            <p:txEl>
                                              <p:pRg st="1" end="1"/>
                                            </p:txEl>
                                          </p:spTgt>
                                        </p:tgtEl>
                                        <p:attrNameLst>
                                          <p:attrName>style.visibility</p:attrName>
                                        </p:attrNameLst>
                                      </p:cBhvr>
                                      <p:to>
                                        <p:strVal val="visible"/>
                                      </p:to>
                                    </p:set>
                                    <p:animEffect transition="in" filter="circle(in)">
                                      <p:cBhvr>
                                        <p:cTn id="89"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3136" y="254120"/>
            <a:ext cx="8749344" cy="830997"/>
          </a:xfrm>
          <a:prstGeom prst="rect">
            <a:avLst/>
          </a:prstGeom>
        </p:spPr>
        <p:txBody>
          <a:bodyPr wrap="square" anchor="t">
            <a:spAutoFit/>
          </a:bodyPr>
          <a:lstStyle/>
          <a:p>
            <a:pPr algn="ctr"/>
            <a:r>
              <a:rPr lang="en-GB" sz="2400" dirty="0">
                <a:solidFill>
                  <a:srgbClr val="FF0000"/>
                </a:solidFill>
                <a:latin typeface="Comic Sans MS" panose="030F0702030302020204" pitchFamily="66" charset="0"/>
              </a:rPr>
              <a:t>At St Nicolas' staff are taught to use the following strategies to support children who feel stressed.</a:t>
            </a:r>
          </a:p>
        </p:txBody>
      </p:sp>
      <p:sp>
        <p:nvSpPr>
          <p:cNvPr id="4" name="TextBox 3"/>
          <p:cNvSpPr txBox="1"/>
          <p:nvPr/>
        </p:nvSpPr>
        <p:spPr>
          <a:xfrm>
            <a:off x="251520" y="1413931"/>
            <a:ext cx="7755746" cy="4524315"/>
          </a:xfrm>
          <a:prstGeom prst="rect">
            <a:avLst/>
          </a:prstGeom>
          <a:noFill/>
        </p:spPr>
        <p:txBody>
          <a:bodyPr wrap="square" rtlCol="0">
            <a:spAutoFit/>
          </a:bodyPr>
          <a:lstStyle/>
          <a:p>
            <a:pPr marL="285750" indent="-285750">
              <a:buFont typeface="Wingdings" panose="05000000000000000000" pitchFamily="2" charset="2"/>
              <a:buChar char="Ø"/>
            </a:pPr>
            <a:r>
              <a:rPr lang="en-GB" b="1" dirty="0">
                <a:solidFill>
                  <a:srgbClr val="000066"/>
                </a:solidFill>
                <a:latin typeface="Comic Sans MS" panose="030F0702030302020204" pitchFamily="66" charset="0"/>
              </a:rPr>
              <a:t>Be positive </a:t>
            </a:r>
            <a:r>
              <a:rPr lang="en-GB" dirty="0">
                <a:solidFill>
                  <a:srgbClr val="000066"/>
                </a:solidFill>
                <a:latin typeface="Comic Sans MS" panose="030F0702030302020204" pitchFamily="66" charset="0"/>
              </a:rPr>
              <a:t>– smile when you see the child, show that you are pleased to see them, make every day a fresh start.</a:t>
            </a:r>
          </a:p>
          <a:p>
            <a:pPr marL="285750" indent="-285750">
              <a:buFont typeface="Wingdings" panose="05000000000000000000" pitchFamily="2" charset="2"/>
              <a:buChar char="Ø"/>
            </a:pPr>
            <a:endParaRPr lang="en-GB" dirty="0">
              <a:solidFill>
                <a:srgbClr val="000066"/>
              </a:solidFill>
              <a:latin typeface="Comic Sans MS" panose="030F0702030302020204" pitchFamily="66" charset="0"/>
            </a:endParaRPr>
          </a:p>
          <a:p>
            <a:pPr marL="285750" indent="-285750">
              <a:buFont typeface="Wingdings" panose="05000000000000000000" pitchFamily="2" charset="2"/>
              <a:buChar char="Ø"/>
            </a:pPr>
            <a:r>
              <a:rPr lang="en-GB" b="1" dirty="0">
                <a:solidFill>
                  <a:srgbClr val="000066"/>
                </a:solidFill>
                <a:latin typeface="Comic Sans MS" panose="030F0702030302020204" pitchFamily="66" charset="0"/>
              </a:rPr>
              <a:t>Listen</a:t>
            </a:r>
            <a:r>
              <a:rPr lang="en-GB" dirty="0">
                <a:solidFill>
                  <a:srgbClr val="000066"/>
                </a:solidFill>
                <a:latin typeface="Comic Sans MS" panose="030F0702030302020204" pitchFamily="66" charset="0"/>
              </a:rPr>
              <a:t> – take time to find out how the day is going, what happened at the weekend, why playtime went wrong etc.  If “now” is not the time, tell them when will be!</a:t>
            </a:r>
          </a:p>
          <a:p>
            <a:pPr marL="285750" indent="-285750">
              <a:buFont typeface="Wingdings" panose="05000000000000000000" pitchFamily="2" charset="2"/>
              <a:buChar char="Ø"/>
            </a:pPr>
            <a:endParaRPr lang="en-GB" dirty="0">
              <a:solidFill>
                <a:srgbClr val="000066"/>
              </a:solidFill>
              <a:latin typeface="Comic Sans MS" panose="030F0702030302020204" pitchFamily="66" charset="0"/>
            </a:endParaRPr>
          </a:p>
          <a:p>
            <a:pPr marL="285750" indent="-285750">
              <a:buFont typeface="Wingdings" panose="05000000000000000000" pitchFamily="2" charset="2"/>
              <a:buChar char="Ø"/>
            </a:pPr>
            <a:r>
              <a:rPr lang="en-GB" b="1" dirty="0">
                <a:solidFill>
                  <a:srgbClr val="000066"/>
                </a:solidFill>
                <a:latin typeface="Comic Sans MS" panose="030F0702030302020204" pitchFamily="66" charset="0"/>
              </a:rPr>
              <a:t>Talk to them </a:t>
            </a:r>
            <a:r>
              <a:rPr lang="en-GB" dirty="0">
                <a:solidFill>
                  <a:srgbClr val="000066"/>
                </a:solidFill>
                <a:latin typeface="Comic Sans MS" panose="030F0702030302020204" pitchFamily="66" charset="0"/>
              </a:rPr>
              <a:t>– share your thoughts and experiences, be honest and open when possible, share </a:t>
            </a:r>
            <a:r>
              <a:rPr lang="en-GB" i="1" dirty="0">
                <a:solidFill>
                  <a:srgbClr val="000066"/>
                </a:solidFill>
                <a:latin typeface="Comic Sans MS" panose="030F0702030302020204" pitchFamily="66" charset="0"/>
              </a:rPr>
              <a:t>your</a:t>
            </a:r>
            <a:r>
              <a:rPr lang="en-GB" dirty="0">
                <a:solidFill>
                  <a:srgbClr val="000066"/>
                </a:solidFill>
                <a:latin typeface="Comic Sans MS" panose="030F0702030302020204" pitchFamily="66" charset="0"/>
              </a:rPr>
              <a:t> fears and anxieties, talk as a whole class about emotions.</a:t>
            </a:r>
          </a:p>
          <a:p>
            <a:pPr marL="285750" indent="-285750">
              <a:buFont typeface="Wingdings" panose="05000000000000000000" pitchFamily="2" charset="2"/>
              <a:buChar char="Ø"/>
            </a:pPr>
            <a:endParaRPr lang="en-GB" dirty="0">
              <a:solidFill>
                <a:srgbClr val="000066"/>
              </a:solidFill>
              <a:latin typeface="Comic Sans MS" panose="030F0702030302020204" pitchFamily="66" charset="0"/>
            </a:endParaRPr>
          </a:p>
          <a:p>
            <a:pPr marL="285750" indent="-285750">
              <a:buFont typeface="Wingdings" panose="05000000000000000000" pitchFamily="2" charset="2"/>
              <a:buChar char="Ø"/>
            </a:pPr>
            <a:r>
              <a:rPr lang="en-GB" b="1" dirty="0">
                <a:solidFill>
                  <a:srgbClr val="000066"/>
                </a:solidFill>
                <a:latin typeface="Comic Sans MS" panose="030F0702030302020204" pitchFamily="66" charset="0"/>
              </a:rPr>
              <a:t>Notice but don’t question </a:t>
            </a:r>
            <a:r>
              <a:rPr lang="en-GB" dirty="0">
                <a:solidFill>
                  <a:srgbClr val="000066"/>
                </a:solidFill>
                <a:latin typeface="Comic Sans MS" panose="030F0702030302020204" pitchFamily="66" charset="0"/>
              </a:rPr>
              <a:t>–</a:t>
            </a:r>
          </a:p>
          <a:p>
            <a:r>
              <a:rPr lang="en-GB" dirty="0">
                <a:solidFill>
                  <a:srgbClr val="000066"/>
                </a:solidFill>
                <a:latin typeface="Comic Sans MS" panose="030F0702030302020204" pitchFamily="66" charset="0"/>
              </a:rPr>
              <a:t> ‘I noticed that you seemed a bit stressed this morning. </a:t>
            </a:r>
          </a:p>
          <a:p>
            <a:r>
              <a:rPr lang="en-GB" dirty="0">
                <a:solidFill>
                  <a:srgbClr val="000066"/>
                </a:solidFill>
                <a:latin typeface="Comic Sans MS" panose="030F0702030302020204" pitchFamily="66" charset="0"/>
              </a:rPr>
              <a:t>                           Is there any way I can help?’</a:t>
            </a:r>
          </a:p>
          <a:p>
            <a:pPr marL="285750" indent="-285750">
              <a:buFont typeface="Wingdings" panose="05000000000000000000" pitchFamily="2" charset="2"/>
              <a:buChar char="Ø"/>
            </a:pPr>
            <a:endParaRPr lang="en-GB" dirty="0">
              <a:solidFill>
                <a:srgbClr val="000066"/>
              </a:solidFill>
              <a:latin typeface="Comic Sans MS" panose="030F0702030302020204" pitchFamily="66" charset="0"/>
            </a:endParaRPr>
          </a:p>
          <a:p>
            <a:pPr marL="285750" indent="-285750">
              <a:buFont typeface="Wingdings" panose="05000000000000000000" pitchFamily="2" charset="2"/>
              <a:buChar char="Ø"/>
            </a:pPr>
            <a:endParaRPr lang="en-GB" dirty="0">
              <a:solidFill>
                <a:srgbClr val="000066"/>
              </a:solidFill>
              <a:latin typeface="Comic Sans MS" panose="030F0702030302020204" pitchFamily="66"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4437112"/>
            <a:ext cx="2247900" cy="2247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1475656" y="5665297"/>
            <a:ext cx="4572000" cy="646331"/>
          </a:xfrm>
          <a:prstGeom prst="rect">
            <a:avLst/>
          </a:prstGeom>
        </p:spPr>
        <p:txBody>
          <a:bodyPr>
            <a:spAutoFit/>
          </a:bodyPr>
          <a:lstStyle/>
          <a:p>
            <a:r>
              <a:rPr lang="en-GB" dirty="0">
                <a:hlinkClick r:id="rId3"/>
              </a:rPr>
              <a:t>https://www.youtube.com/watch?v=nCrjevx3-Js&amp;safe=true</a:t>
            </a:r>
            <a:endParaRPr lang="en-GB" dirty="0"/>
          </a:p>
        </p:txBody>
      </p:sp>
    </p:spTree>
    <p:extLst>
      <p:ext uri="{BB962C8B-B14F-4D97-AF65-F5344CB8AC3E}">
        <p14:creationId xmlns:p14="http://schemas.microsoft.com/office/powerpoint/2010/main" val="24073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4" end="4"/>
                                            </p:txEl>
                                          </p:spTgt>
                                        </p:tgtEl>
                                        <p:attrNameLst>
                                          <p:attrName>style.visibility</p:attrName>
                                        </p:attrNameLst>
                                      </p:cBhvr>
                                      <p:to>
                                        <p:strVal val="visible"/>
                                      </p:to>
                                    </p:set>
                                    <p:animEffect transition="in" filter="fade">
                                      <p:cBhvr>
                                        <p:cTn id="26" dur="1000"/>
                                        <p:tgtEl>
                                          <p:spTgt spid="4">
                                            <p:txEl>
                                              <p:pRg st="4" end="4"/>
                                            </p:txEl>
                                          </p:spTgt>
                                        </p:tgtEl>
                                      </p:cBhvr>
                                    </p:animEffect>
                                    <p:anim calcmode="lin" valueType="num">
                                      <p:cBhvr>
                                        <p:cTn id="27"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animEffect transition="in" filter="fade">
                                      <p:cBhvr>
                                        <p:cTn id="33" dur="1000"/>
                                        <p:tgtEl>
                                          <p:spTgt spid="4">
                                            <p:txEl>
                                              <p:pRg st="6" end="6"/>
                                            </p:txEl>
                                          </p:spTgt>
                                        </p:tgtEl>
                                      </p:cBhvr>
                                    </p:animEffect>
                                    <p:anim calcmode="lin" valueType="num">
                                      <p:cBhvr>
                                        <p:cTn id="34"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6" end="6"/>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
                                            <p:txEl>
                                              <p:pRg st="7" end="7"/>
                                            </p:txEl>
                                          </p:spTgt>
                                        </p:tgtEl>
                                        <p:attrNameLst>
                                          <p:attrName>style.visibility</p:attrName>
                                        </p:attrNameLst>
                                      </p:cBhvr>
                                      <p:to>
                                        <p:strVal val="visible"/>
                                      </p:to>
                                    </p:set>
                                    <p:animEffect transition="in" filter="fade">
                                      <p:cBhvr>
                                        <p:cTn id="38" dur="1000"/>
                                        <p:tgtEl>
                                          <p:spTgt spid="4">
                                            <p:txEl>
                                              <p:pRg st="7" end="7"/>
                                            </p:txEl>
                                          </p:spTgt>
                                        </p:tgtEl>
                                      </p:cBhvr>
                                    </p:animEffect>
                                    <p:anim calcmode="lin" valueType="num">
                                      <p:cBhvr>
                                        <p:cTn id="39"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40" dur="1000" fill="hold"/>
                                        <p:tgtEl>
                                          <p:spTgt spid="4">
                                            <p:txEl>
                                              <p:pRg st="7" end="7"/>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4">
                                            <p:txEl>
                                              <p:pRg st="8" end="8"/>
                                            </p:txEl>
                                          </p:spTgt>
                                        </p:tgtEl>
                                        <p:attrNameLst>
                                          <p:attrName>style.visibility</p:attrName>
                                        </p:attrNameLst>
                                      </p:cBhvr>
                                      <p:to>
                                        <p:strVal val="visible"/>
                                      </p:to>
                                    </p:set>
                                    <p:animEffect transition="in" filter="fade">
                                      <p:cBhvr>
                                        <p:cTn id="43" dur="1000"/>
                                        <p:tgtEl>
                                          <p:spTgt spid="4">
                                            <p:txEl>
                                              <p:pRg st="8" end="8"/>
                                            </p:txEl>
                                          </p:spTgt>
                                        </p:tgtEl>
                                      </p:cBhvr>
                                    </p:animEffect>
                                    <p:anim calcmode="lin" valueType="num">
                                      <p:cBhvr>
                                        <p:cTn id="44"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260648"/>
            <a:ext cx="8208912" cy="5878532"/>
          </a:xfrm>
          <a:prstGeom prst="rect">
            <a:avLst/>
          </a:prstGeom>
          <a:noFill/>
        </p:spPr>
        <p:txBody>
          <a:bodyPr wrap="square" rtlCol="0" anchor="t">
            <a:spAutoFit/>
          </a:bodyPr>
          <a:lstStyle/>
          <a:p>
            <a:pPr algn="ctr"/>
            <a:r>
              <a:rPr lang="en-GB" sz="4000" dirty="0">
                <a:solidFill>
                  <a:srgbClr val="000000"/>
                </a:solidFill>
                <a:effectLst>
                  <a:outerShdw blurRad="38100" dist="38100" dir="2700000" algn="tl">
                    <a:srgbClr val="000000">
                      <a:alpha val="43137"/>
                    </a:srgbClr>
                  </a:outerShdw>
                </a:effectLst>
                <a:latin typeface="Calibri" panose="020F0502020204030204" pitchFamily="34" charset="0"/>
              </a:rPr>
              <a:t>Teaching about </a:t>
            </a:r>
            <a:r>
              <a:rPr lang="en-GB" sz="4000" dirty="0" err="1">
                <a:solidFill>
                  <a:srgbClr val="000000"/>
                </a:solidFill>
                <a:effectLst>
                  <a:outerShdw blurRad="38100" dist="38100" dir="2700000" algn="tl">
                    <a:srgbClr val="000000">
                      <a:alpha val="43137"/>
                    </a:srgbClr>
                  </a:outerShdw>
                </a:effectLst>
                <a:latin typeface="Calibri" panose="020F0502020204030204" pitchFamily="34" charset="0"/>
              </a:rPr>
              <a:t>Bouncebackability</a:t>
            </a:r>
            <a:r>
              <a:rPr lang="en-GB" sz="4000" dirty="0">
                <a:solidFill>
                  <a:srgbClr val="000000"/>
                </a:solidFill>
                <a:effectLst>
                  <a:outerShdw blurRad="38100" dist="38100" dir="2700000" algn="tl">
                    <a:srgbClr val="000000">
                      <a:alpha val="43137"/>
                    </a:srgbClr>
                  </a:outerShdw>
                </a:effectLst>
                <a:latin typeface="Calibri" panose="020F0502020204030204" pitchFamily="34" charset="0"/>
              </a:rPr>
              <a:t>…</a:t>
            </a:r>
          </a:p>
          <a:p>
            <a:pPr algn="ctr"/>
            <a:r>
              <a:rPr lang="en-GB" sz="2800" i="1" dirty="0">
                <a:solidFill>
                  <a:srgbClr val="000000"/>
                </a:solidFill>
                <a:latin typeface="Calibri" panose="020F0502020204030204" pitchFamily="34" charset="0"/>
              </a:rPr>
              <a:t>How to bounce back when life delivers you a set back</a:t>
            </a:r>
            <a:r>
              <a:rPr lang="en-GB" sz="2800" i="1" dirty="0">
                <a:solidFill>
                  <a:srgbClr val="000000"/>
                </a:solidFill>
                <a:latin typeface="Calibri" panose="020F0502020204030204" pitchFamily="34" charset="0"/>
                <a:cs typeface="Calibri"/>
              </a:rPr>
              <a:t>, how to develop </a:t>
            </a:r>
            <a:r>
              <a:rPr lang="en-GB" sz="2800" i="1" dirty="0" smtClean="0">
                <a:solidFill>
                  <a:srgbClr val="000000"/>
                </a:solidFill>
                <a:latin typeface="Calibri" panose="020F0502020204030204" pitchFamily="34" charset="0"/>
                <a:cs typeface="Calibri"/>
              </a:rPr>
              <a:t>RESILIENCE</a:t>
            </a:r>
            <a:r>
              <a:rPr lang="en-GB" sz="2800" i="1" dirty="0">
                <a:solidFill>
                  <a:srgbClr val="000000"/>
                </a:solidFill>
                <a:latin typeface="Calibri" panose="020F0502020204030204" pitchFamily="34" charset="0"/>
                <a:cs typeface="Calibri"/>
              </a:rPr>
              <a:t>.</a:t>
            </a:r>
          </a:p>
          <a:p>
            <a:pPr marL="342900" indent="-342900">
              <a:buFont typeface="Arial" panose="020B0604020202020204" pitchFamily="34" charset="0"/>
              <a:buChar char="•"/>
            </a:pPr>
            <a:endParaRPr lang="en-GB" sz="2000" dirty="0">
              <a:solidFill>
                <a:srgbClr val="000000"/>
              </a:solidFill>
              <a:latin typeface="Calibri" panose="020F0502020204030204" pitchFamily="34" charset="0"/>
            </a:endParaRPr>
          </a:p>
          <a:p>
            <a:pPr marL="342900" indent="-342900">
              <a:buFont typeface="Arial" panose="020B0604020202020204" pitchFamily="34" charset="0"/>
              <a:buChar char="•"/>
            </a:pPr>
            <a:r>
              <a:rPr lang="en-GB" sz="2000" dirty="0">
                <a:solidFill>
                  <a:srgbClr val="000000"/>
                </a:solidFill>
                <a:latin typeface="Calibri" panose="020F0502020204030204" pitchFamily="34" charset="0"/>
              </a:rPr>
              <a:t>Ensure children and young people know that not all stress is bad</a:t>
            </a:r>
          </a:p>
          <a:p>
            <a:r>
              <a:rPr lang="en-GB" sz="2000" dirty="0">
                <a:solidFill>
                  <a:srgbClr val="000000"/>
                </a:solidFill>
                <a:latin typeface="Calibri" panose="020F0502020204030204" pitchFamily="34" charset="0"/>
              </a:rPr>
              <a:t> </a:t>
            </a:r>
            <a:r>
              <a:rPr lang="en-GB" sz="2000" dirty="0" err="1">
                <a:solidFill>
                  <a:srgbClr val="000000"/>
                </a:solidFill>
                <a:latin typeface="Calibri" panose="020F0502020204030204" pitchFamily="34" charset="0"/>
              </a:rPr>
              <a:t>eg</a:t>
            </a:r>
            <a:r>
              <a:rPr lang="en-GB" sz="2000" dirty="0">
                <a:solidFill>
                  <a:srgbClr val="000000"/>
                </a:solidFill>
                <a:latin typeface="Calibri" panose="020F0502020204030204" pitchFamily="34" charset="0"/>
              </a:rPr>
              <a:t> a bit of adrenaline is good to enable high performance in sports /exams </a:t>
            </a:r>
          </a:p>
          <a:p>
            <a:endParaRPr lang="en-GB" sz="2000" dirty="0">
              <a:solidFill>
                <a:srgbClr val="000000"/>
              </a:solidFill>
              <a:latin typeface="Calibri" panose="020F0502020204030204" pitchFamily="34" charset="0"/>
            </a:endParaRPr>
          </a:p>
          <a:p>
            <a:pPr marL="342900" indent="-342900">
              <a:buFont typeface="Arial" panose="020B0604020202020204" pitchFamily="34" charset="0"/>
              <a:buChar char="•"/>
            </a:pPr>
            <a:r>
              <a:rPr lang="en-GB" sz="2000" dirty="0">
                <a:solidFill>
                  <a:srgbClr val="000000"/>
                </a:solidFill>
                <a:latin typeface="Calibri" panose="020F0502020204030204" pitchFamily="34" charset="0"/>
              </a:rPr>
              <a:t>Teach coping strategies for times when things are not going well</a:t>
            </a:r>
            <a:endParaRPr lang="en-GB" sz="2000" dirty="0">
              <a:solidFill>
                <a:srgbClr val="000000"/>
              </a:solidFill>
              <a:latin typeface="Calibri" panose="020F0502020204030204" pitchFamily="34" charset="0"/>
              <a:cs typeface="Calibri"/>
            </a:endParaRPr>
          </a:p>
          <a:p>
            <a:pPr marL="342900" indent="-342900">
              <a:buFont typeface="Arial" panose="020B0604020202020204" pitchFamily="34" charset="0"/>
              <a:buChar char="•"/>
            </a:pPr>
            <a:endParaRPr lang="en-GB" sz="2000" dirty="0">
              <a:solidFill>
                <a:srgbClr val="000000"/>
              </a:solidFill>
              <a:latin typeface="Calibri" panose="020F0502020204030204" pitchFamily="34" charset="0"/>
            </a:endParaRPr>
          </a:p>
          <a:p>
            <a:pPr marL="342900" indent="-342900">
              <a:buFont typeface="Arial" panose="020B0604020202020204" pitchFamily="34" charset="0"/>
              <a:buChar char="•"/>
            </a:pPr>
            <a:r>
              <a:rPr lang="en-GB" sz="2000" dirty="0">
                <a:solidFill>
                  <a:srgbClr val="000000"/>
                </a:solidFill>
                <a:latin typeface="Calibri" panose="020F0502020204030204" pitchFamily="34" charset="0"/>
              </a:rPr>
              <a:t>Help individuals to recognise their strengths</a:t>
            </a:r>
          </a:p>
          <a:p>
            <a:pPr marL="342900" indent="-342900">
              <a:buFont typeface="Arial" panose="020B0604020202020204" pitchFamily="34" charset="0"/>
              <a:buChar char="•"/>
            </a:pPr>
            <a:endParaRPr lang="en-GB" sz="2000" dirty="0">
              <a:solidFill>
                <a:srgbClr val="000000"/>
              </a:solidFill>
              <a:latin typeface="Calibri" panose="020F0502020204030204" pitchFamily="34" charset="0"/>
            </a:endParaRPr>
          </a:p>
          <a:p>
            <a:pPr marL="342900" indent="-342900">
              <a:buFont typeface="Arial" panose="020B0604020202020204" pitchFamily="34" charset="0"/>
              <a:buChar char="•"/>
            </a:pPr>
            <a:r>
              <a:rPr lang="en-GB" sz="2000" dirty="0">
                <a:solidFill>
                  <a:srgbClr val="000000"/>
                </a:solidFill>
                <a:latin typeface="Calibri" panose="020F0502020204030204" pitchFamily="34" charset="0"/>
              </a:rPr>
              <a:t>Problem solve with them  - Actively listen then ask what they would ideally like to happen; help them to think about all possible approaches</a:t>
            </a:r>
          </a:p>
          <a:p>
            <a:pPr marL="342900" indent="-342900">
              <a:buFont typeface="Arial" panose="020B0604020202020204" pitchFamily="34" charset="0"/>
              <a:buChar char="•"/>
            </a:pPr>
            <a:endParaRPr lang="en-GB" sz="2000" dirty="0">
              <a:solidFill>
                <a:srgbClr val="000000"/>
              </a:solidFill>
              <a:latin typeface="Calibri" panose="020F0502020204030204" pitchFamily="34" charset="0"/>
            </a:endParaRPr>
          </a:p>
          <a:p>
            <a:pPr marL="285750" indent="-285750">
              <a:buFont typeface="Arial" panose="020B0604020202020204" pitchFamily="34" charset="0"/>
              <a:buChar char="•"/>
            </a:pPr>
            <a:r>
              <a:rPr lang="en-GB" sz="2000" dirty="0">
                <a:solidFill>
                  <a:srgbClr val="000000"/>
                </a:solidFill>
                <a:latin typeface="Calibri" panose="020F0502020204030204" pitchFamily="34" charset="0"/>
              </a:rPr>
              <a:t>Encourage rehearsal for how they would manage a stressful situation</a:t>
            </a:r>
          </a:p>
          <a:p>
            <a:pPr marL="285750" indent="-285750">
              <a:buFont typeface="Arial" panose="020B0604020202020204" pitchFamily="34" charset="0"/>
              <a:buChar char="•"/>
            </a:pPr>
            <a:endParaRPr lang="en-GB" sz="2000" dirty="0">
              <a:solidFill>
                <a:srgbClr val="000000"/>
              </a:solidFill>
              <a:latin typeface="Calibri" panose="020F0502020204030204" pitchFamily="34" charset="0"/>
            </a:endParaRPr>
          </a:p>
          <a:p>
            <a:pPr marL="285750" indent="-285750">
              <a:buFont typeface="Arial" panose="020B0604020202020204" pitchFamily="34" charset="0"/>
              <a:buChar char="•"/>
            </a:pPr>
            <a:r>
              <a:rPr lang="en-GB" sz="2000" dirty="0">
                <a:solidFill>
                  <a:srgbClr val="000000"/>
                </a:solidFill>
                <a:latin typeface="Calibri" panose="020F0502020204030204" pitchFamily="34" charset="0"/>
              </a:rPr>
              <a:t>Teach relaxation techniques and deep pressure activities</a:t>
            </a:r>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5308" y="5296166"/>
            <a:ext cx="1475208" cy="1559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6731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par>
                          <p:cTn id="9" fill="hold">
                            <p:stCondLst>
                              <p:cond delay="0"/>
                            </p:stCondLst>
                            <p:childTnLst>
                              <p:par>
                                <p:cTn id="10" presetID="26" presetClass="entr" presetSubtype="0" fill="hold" nodeType="afterEffect">
                                  <p:stCondLst>
                                    <p:cond delay="0"/>
                                  </p:stCondLst>
                                  <p:childTnLst>
                                    <p:set>
                                      <p:cBhvr>
                                        <p:cTn id="11" dur="1" fill="hold">
                                          <p:stCondLst>
                                            <p:cond delay="0"/>
                                          </p:stCondLst>
                                        </p:cTn>
                                        <p:tgtEl>
                                          <p:spTgt spid="9218"/>
                                        </p:tgtEl>
                                        <p:attrNameLst>
                                          <p:attrName>style.visibility</p:attrName>
                                        </p:attrNameLst>
                                      </p:cBhvr>
                                      <p:to>
                                        <p:strVal val="visible"/>
                                      </p:to>
                                    </p:set>
                                    <p:animEffect transition="in" filter="wipe(down)">
                                      <p:cBhvr>
                                        <p:cTn id="12" dur="1450">
                                          <p:stCondLst>
                                            <p:cond delay="0"/>
                                          </p:stCondLst>
                                        </p:cTn>
                                        <p:tgtEl>
                                          <p:spTgt spid="9218"/>
                                        </p:tgtEl>
                                      </p:cBhvr>
                                    </p:animEffect>
                                    <p:anim calcmode="lin" valueType="num">
                                      <p:cBhvr>
                                        <p:cTn id="13" dur="4555" tmFilter="0,0; 0.14,0.36; 0.43,0.73; 0.71,0.91; 1.0,1.0">
                                          <p:stCondLst>
                                            <p:cond delay="0"/>
                                          </p:stCondLst>
                                        </p:cTn>
                                        <p:tgtEl>
                                          <p:spTgt spid="9218"/>
                                        </p:tgtEl>
                                        <p:attrNameLst>
                                          <p:attrName>ppt_x</p:attrName>
                                        </p:attrNameLst>
                                      </p:cBhvr>
                                      <p:tavLst>
                                        <p:tav tm="0">
                                          <p:val>
                                            <p:strVal val="#ppt_x-0.25"/>
                                          </p:val>
                                        </p:tav>
                                        <p:tav tm="100000">
                                          <p:val>
                                            <p:strVal val="#ppt_x"/>
                                          </p:val>
                                        </p:tav>
                                      </p:tavLst>
                                    </p:anim>
                                    <p:anim calcmode="lin" valueType="num">
                                      <p:cBhvr>
                                        <p:cTn id="14" dur="1660" tmFilter="0.0,0.0; 0.25,0.07; 0.50,0.2; 0.75,0.467; 1.0,1.0">
                                          <p:stCondLst>
                                            <p:cond delay="0"/>
                                          </p:stCondLst>
                                        </p:cTn>
                                        <p:tgtEl>
                                          <p:spTgt spid="9218"/>
                                        </p:tgtEl>
                                        <p:attrNameLst>
                                          <p:attrName>ppt_y</p:attrName>
                                        </p:attrNameLst>
                                      </p:cBhvr>
                                      <p:tavLst>
                                        <p:tav tm="0" fmla="#ppt_y-sin(pi*$)/3">
                                          <p:val>
                                            <p:fltVal val="0.5"/>
                                          </p:val>
                                        </p:tav>
                                        <p:tav tm="100000">
                                          <p:val>
                                            <p:fltVal val="1"/>
                                          </p:val>
                                        </p:tav>
                                      </p:tavLst>
                                    </p:anim>
                                    <p:anim calcmode="lin" valueType="num">
                                      <p:cBhvr>
                                        <p:cTn id="15" dur="1660" tmFilter="0, 0; 0.125,0.2665; 0.25,0.4; 0.375,0.465; 0.5,0.5;  0.625,0.535; 0.75,0.6; 0.875,0.7335; 1,1">
                                          <p:stCondLst>
                                            <p:cond delay="1660"/>
                                          </p:stCondLst>
                                        </p:cTn>
                                        <p:tgtEl>
                                          <p:spTgt spid="9218"/>
                                        </p:tgtEl>
                                        <p:attrNameLst>
                                          <p:attrName>ppt_y</p:attrName>
                                        </p:attrNameLst>
                                      </p:cBhvr>
                                      <p:tavLst>
                                        <p:tav tm="0" fmla="#ppt_y-sin(pi*$)/9">
                                          <p:val>
                                            <p:fltVal val="0"/>
                                          </p:val>
                                        </p:tav>
                                        <p:tav tm="100000">
                                          <p:val>
                                            <p:fltVal val="1"/>
                                          </p:val>
                                        </p:tav>
                                      </p:tavLst>
                                    </p:anim>
                                    <p:anim calcmode="lin" valueType="num">
                                      <p:cBhvr>
                                        <p:cTn id="16" dur="830" tmFilter="0, 0; 0.125,0.2665; 0.25,0.4; 0.375,0.465; 0.5,0.5;  0.625,0.535; 0.75,0.6; 0.875,0.7335; 1,1">
                                          <p:stCondLst>
                                            <p:cond delay="3310"/>
                                          </p:stCondLst>
                                        </p:cTn>
                                        <p:tgtEl>
                                          <p:spTgt spid="9218"/>
                                        </p:tgtEl>
                                        <p:attrNameLst>
                                          <p:attrName>ppt_y</p:attrName>
                                        </p:attrNameLst>
                                      </p:cBhvr>
                                      <p:tavLst>
                                        <p:tav tm="0" fmla="#ppt_y-sin(pi*$)/27">
                                          <p:val>
                                            <p:fltVal val="0"/>
                                          </p:val>
                                        </p:tav>
                                        <p:tav tm="100000">
                                          <p:val>
                                            <p:fltVal val="1"/>
                                          </p:val>
                                        </p:tav>
                                      </p:tavLst>
                                    </p:anim>
                                    <p:anim calcmode="lin" valueType="num">
                                      <p:cBhvr>
                                        <p:cTn id="17" dur="410" tmFilter="0, 0; 0.125,0.2665; 0.25,0.4; 0.375,0.465; 0.5,0.5;  0.625,0.535; 0.75,0.6; 0.875,0.7335; 1,1">
                                          <p:stCondLst>
                                            <p:cond delay="4140"/>
                                          </p:stCondLst>
                                        </p:cTn>
                                        <p:tgtEl>
                                          <p:spTgt spid="9218"/>
                                        </p:tgtEl>
                                        <p:attrNameLst>
                                          <p:attrName>ppt_y</p:attrName>
                                        </p:attrNameLst>
                                      </p:cBhvr>
                                      <p:tavLst>
                                        <p:tav tm="0" fmla="#ppt_y-sin(pi*$)/81">
                                          <p:val>
                                            <p:fltVal val="0"/>
                                          </p:val>
                                        </p:tav>
                                        <p:tav tm="100000">
                                          <p:val>
                                            <p:fltVal val="1"/>
                                          </p:val>
                                        </p:tav>
                                      </p:tavLst>
                                    </p:anim>
                                    <p:animScale>
                                      <p:cBhvr>
                                        <p:cTn id="18" dur="65">
                                          <p:stCondLst>
                                            <p:cond delay="1625"/>
                                          </p:stCondLst>
                                        </p:cTn>
                                        <p:tgtEl>
                                          <p:spTgt spid="9218"/>
                                        </p:tgtEl>
                                      </p:cBhvr>
                                      <p:to x="100000" y="60000"/>
                                    </p:animScale>
                                    <p:animScale>
                                      <p:cBhvr>
                                        <p:cTn id="19" dur="415" decel="50000">
                                          <p:stCondLst>
                                            <p:cond delay="1690"/>
                                          </p:stCondLst>
                                        </p:cTn>
                                        <p:tgtEl>
                                          <p:spTgt spid="9218"/>
                                        </p:tgtEl>
                                      </p:cBhvr>
                                      <p:to x="100000" y="100000"/>
                                    </p:animScale>
                                    <p:animScale>
                                      <p:cBhvr>
                                        <p:cTn id="20" dur="65">
                                          <p:stCondLst>
                                            <p:cond delay="3280"/>
                                          </p:stCondLst>
                                        </p:cTn>
                                        <p:tgtEl>
                                          <p:spTgt spid="9218"/>
                                        </p:tgtEl>
                                      </p:cBhvr>
                                      <p:to x="100000" y="80000"/>
                                    </p:animScale>
                                    <p:animScale>
                                      <p:cBhvr>
                                        <p:cTn id="21" dur="415" decel="50000">
                                          <p:stCondLst>
                                            <p:cond delay="3345"/>
                                          </p:stCondLst>
                                        </p:cTn>
                                        <p:tgtEl>
                                          <p:spTgt spid="9218"/>
                                        </p:tgtEl>
                                      </p:cBhvr>
                                      <p:to x="100000" y="100000"/>
                                    </p:animScale>
                                    <p:animScale>
                                      <p:cBhvr>
                                        <p:cTn id="22" dur="65">
                                          <p:stCondLst>
                                            <p:cond delay="4105"/>
                                          </p:stCondLst>
                                        </p:cTn>
                                        <p:tgtEl>
                                          <p:spTgt spid="9218"/>
                                        </p:tgtEl>
                                      </p:cBhvr>
                                      <p:to x="100000" y="90000"/>
                                    </p:animScale>
                                    <p:animScale>
                                      <p:cBhvr>
                                        <p:cTn id="23" dur="415" decel="50000">
                                          <p:stCondLst>
                                            <p:cond delay="4170"/>
                                          </p:stCondLst>
                                        </p:cTn>
                                        <p:tgtEl>
                                          <p:spTgt spid="9218"/>
                                        </p:tgtEl>
                                      </p:cBhvr>
                                      <p:to x="100000" y="100000"/>
                                    </p:animScale>
                                    <p:animScale>
                                      <p:cBhvr>
                                        <p:cTn id="24" dur="65">
                                          <p:stCondLst>
                                            <p:cond delay="4520"/>
                                          </p:stCondLst>
                                        </p:cTn>
                                        <p:tgtEl>
                                          <p:spTgt spid="9218"/>
                                        </p:tgtEl>
                                      </p:cBhvr>
                                      <p:to x="100000" y="95000"/>
                                    </p:animScale>
                                    <p:animScale>
                                      <p:cBhvr>
                                        <p:cTn id="25" dur="415" decel="50000">
                                          <p:stCondLst>
                                            <p:cond delay="4585"/>
                                          </p:stCondLst>
                                        </p:cTn>
                                        <p:tgtEl>
                                          <p:spTgt spid="9218"/>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2">
                                            <p:txEl>
                                              <p:pRg st="3" end="3"/>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2">
                                            <p:txEl>
                                              <p:pRg st="12" end="12"/>
                                            </p:txEl>
                                          </p:spTgt>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2">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7675" y="609600"/>
            <a:ext cx="8248650" cy="5638800"/>
          </a:xfrm>
          <a:prstGeom prst="rect">
            <a:avLst/>
          </a:prstGeom>
        </p:spPr>
      </p:pic>
      <p:sp>
        <p:nvSpPr>
          <p:cNvPr id="3" name="Rectangle 2"/>
          <p:cNvSpPr/>
          <p:nvPr/>
        </p:nvSpPr>
        <p:spPr>
          <a:xfrm>
            <a:off x="2915816" y="6381328"/>
            <a:ext cx="4522392" cy="369332"/>
          </a:xfrm>
          <a:prstGeom prst="rect">
            <a:avLst/>
          </a:prstGeom>
        </p:spPr>
        <p:txBody>
          <a:bodyPr wrap="none">
            <a:spAutoFit/>
          </a:bodyPr>
          <a:lstStyle/>
          <a:p>
            <a:r>
              <a:rPr lang="en-GB" dirty="0">
                <a:hlinkClick r:id="rId3"/>
              </a:rPr>
              <a:t>https://gozen.com/go/gozen/module1/1-4/</a:t>
            </a:r>
            <a:endParaRPr lang="en-GB" dirty="0"/>
          </a:p>
        </p:txBody>
      </p:sp>
    </p:spTree>
    <p:extLst>
      <p:ext uri="{BB962C8B-B14F-4D97-AF65-F5344CB8AC3E}">
        <p14:creationId xmlns:p14="http://schemas.microsoft.com/office/powerpoint/2010/main" val="7195070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548680"/>
            <a:ext cx="7128792" cy="1261884"/>
          </a:xfrm>
          <a:prstGeom prst="rect">
            <a:avLst/>
          </a:prstGeom>
        </p:spPr>
        <p:txBody>
          <a:bodyPr wrap="square">
            <a:spAutoFit/>
          </a:bodyPr>
          <a:lstStyle/>
          <a:p>
            <a:r>
              <a:rPr lang="en-GB" sz="4000" b="1" dirty="0">
                <a:solidFill>
                  <a:srgbClr val="000000"/>
                </a:solidFill>
                <a:latin typeface="Calibri" panose="020F0502020204030204" pitchFamily="34" charset="0"/>
              </a:rPr>
              <a:t> </a:t>
            </a:r>
          </a:p>
          <a:p>
            <a:endParaRPr lang="en-GB" dirty="0">
              <a:solidFill>
                <a:srgbClr val="000000"/>
              </a:solidFill>
              <a:latin typeface="Calibri" panose="020F0502020204030204" pitchFamily="34" charset="0"/>
            </a:endParaRPr>
          </a:p>
          <a:p>
            <a:endParaRPr lang="en-GB" dirty="0">
              <a:solidFill>
                <a:srgbClr val="000000"/>
              </a:solidFill>
              <a:latin typeface="Calibri" panose="020F0502020204030204" pitchFamily="34" charset="0"/>
            </a:endParaRPr>
          </a:p>
        </p:txBody>
      </p:sp>
      <p:sp>
        <p:nvSpPr>
          <p:cNvPr id="3" name="Title 1"/>
          <p:cNvSpPr txBox="1">
            <a:spLocks/>
          </p:cNvSpPr>
          <p:nvPr/>
        </p:nvSpPr>
        <p:spPr>
          <a:xfrm>
            <a:off x="495300" y="548680"/>
            <a:ext cx="8229600" cy="1143000"/>
          </a:xfrm>
          <a:prstGeom prst="rect">
            <a:avLst/>
          </a:prstGeom>
        </p:spPr>
        <p:txBody>
          <a:bodyPr>
            <a:normAutofit fontScale="52500" lnSpcReduction="20000"/>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endParaRPr lang="en-GB" altLang="en-US" dirty="0">
              <a:latin typeface="Arial" charset="0"/>
              <a:cs typeface="Arial" charset="0"/>
            </a:endParaRPr>
          </a:p>
          <a:p>
            <a:r>
              <a:rPr lang="en-GB" dirty="0">
                <a:solidFill>
                  <a:srgbClr val="000000"/>
                </a:solidFill>
              </a:rPr>
              <a:t>Teach children how to take care of their own mental health </a:t>
            </a:r>
            <a:r>
              <a:rPr lang="en-GB" dirty="0" err="1">
                <a:solidFill>
                  <a:srgbClr val="000000"/>
                </a:solidFill>
              </a:rPr>
              <a:t>eg</a:t>
            </a:r>
            <a:r>
              <a:rPr lang="en-GB" dirty="0">
                <a:solidFill>
                  <a:srgbClr val="000000"/>
                </a:solidFill>
              </a:rPr>
              <a:t>…</a:t>
            </a:r>
            <a:r>
              <a:rPr lang="en-GB" altLang="en-US" dirty="0">
                <a:latin typeface="Arial" charset="0"/>
                <a:cs typeface="Arial" charset="0"/>
              </a:rPr>
              <a:t/>
            </a:r>
            <a:br>
              <a:rPr lang="en-GB" altLang="en-US" dirty="0">
                <a:latin typeface="Arial" charset="0"/>
                <a:cs typeface="Arial" charset="0"/>
              </a:rPr>
            </a:br>
            <a:endParaRPr lang="en-GB" altLang="en-US" sz="3200" dirty="0">
              <a:latin typeface="Arial" charset="0"/>
              <a:cs typeface="Arial" charset="0"/>
            </a:endParaRPr>
          </a:p>
        </p:txBody>
      </p:sp>
      <p:sp>
        <p:nvSpPr>
          <p:cNvPr id="4" name="Content Placeholder 3"/>
          <p:cNvSpPr txBox="1">
            <a:spLocks/>
          </p:cNvSpPr>
          <p:nvPr/>
        </p:nvSpPr>
        <p:spPr>
          <a:xfrm>
            <a:off x="901688" y="2286282"/>
            <a:ext cx="7416824" cy="3384376"/>
          </a:xfrm>
          <a:prstGeom prst="rect">
            <a:avLst/>
          </a:prstGeom>
        </p:spPr>
        <p:txBody>
          <a:bodyPr anchor="t">
            <a:no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648460" lvl="6" indent="-185420">
              <a:lnSpc>
                <a:spcPct val="90000"/>
              </a:lnSpc>
              <a:buFont typeface="Arial" charset="0"/>
              <a:buAutoNum type="arabicPeriod"/>
            </a:pPr>
            <a:r>
              <a:rPr lang="en-GB" altLang="en-US" sz="3600" dirty="0">
                <a:solidFill>
                  <a:srgbClr val="000000"/>
                </a:solidFill>
                <a:latin typeface="Arial" charset="0"/>
                <a:cs typeface="Arial" charset="0"/>
              </a:rPr>
              <a:t>Connect</a:t>
            </a:r>
            <a:endParaRPr lang="en-US" dirty="0"/>
          </a:p>
          <a:p>
            <a:pPr marL="1648460" lvl="6" indent="-185420">
              <a:lnSpc>
                <a:spcPct val="90000"/>
              </a:lnSpc>
              <a:buFont typeface="Arial" charset="0"/>
              <a:buAutoNum type="arabicPeriod"/>
            </a:pPr>
            <a:r>
              <a:rPr lang="en-GB" altLang="en-US" sz="3600" dirty="0">
                <a:solidFill>
                  <a:srgbClr val="000000"/>
                </a:solidFill>
                <a:latin typeface="Arial" charset="0"/>
                <a:cs typeface="Arial" charset="0"/>
              </a:rPr>
              <a:t>Be active</a:t>
            </a:r>
          </a:p>
          <a:p>
            <a:pPr marL="1648460" lvl="6" indent="-185420">
              <a:lnSpc>
                <a:spcPct val="90000"/>
              </a:lnSpc>
              <a:buFont typeface="Arial" charset="0"/>
              <a:buAutoNum type="arabicPeriod"/>
            </a:pPr>
            <a:r>
              <a:rPr lang="en-GB" altLang="en-US" sz="3600" dirty="0">
                <a:solidFill>
                  <a:srgbClr val="000000"/>
                </a:solidFill>
                <a:latin typeface="Arial" charset="0"/>
                <a:cs typeface="Arial" charset="0"/>
              </a:rPr>
              <a:t>Take notice</a:t>
            </a:r>
          </a:p>
          <a:p>
            <a:pPr marL="1648460" lvl="6" indent="-185420">
              <a:lnSpc>
                <a:spcPct val="90000"/>
              </a:lnSpc>
              <a:buFont typeface="Arial" charset="0"/>
              <a:buAutoNum type="arabicPeriod"/>
            </a:pPr>
            <a:r>
              <a:rPr lang="en-GB" altLang="en-US" sz="3600" dirty="0">
                <a:solidFill>
                  <a:srgbClr val="000000"/>
                </a:solidFill>
                <a:latin typeface="Arial" charset="0"/>
                <a:cs typeface="Arial" charset="0"/>
              </a:rPr>
              <a:t>Keep learning</a:t>
            </a:r>
          </a:p>
          <a:p>
            <a:pPr marL="1648460" lvl="6" indent="-185420">
              <a:lnSpc>
                <a:spcPct val="90000"/>
              </a:lnSpc>
              <a:buFont typeface="Arial" charset="0"/>
              <a:buAutoNum type="arabicPeriod"/>
            </a:pPr>
            <a:r>
              <a:rPr lang="en-GB" altLang="en-US" sz="3600" dirty="0">
                <a:solidFill>
                  <a:srgbClr val="000000"/>
                </a:solidFill>
                <a:latin typeface="Arial" charset="0"/>
                <a:cs typeface="Arial" charset="0"/>
              </a:rPr>
              <a:t>Give</a:t>
            </a:r>
            <a:endParaRPr lang="en-GB" altLang="en-US" sz="2100" dirty="0">
              <a:solidFill>
                <a:srgbClr val="000000"/>
              </a:solidFill>
              <a:latin typeface="Arial" charset="0"/>
              <a:cs typeface="Arial" charset="0"/>
            </a:endParaRPr>
          </a:p>
          <a:p>
            <a:pPr marL="185420" indent="-185420" algn="ctr">
              <a:buFont typeface="Arial" charset="0"/>
              <a:buNone/>
            </a:pPr>
            <a:endParaRPr lang="en-GB" altLang="en-US" sz="2000" dirty="0">
              <a:solidFill>
                <a:srgbClr val="000000"/>
              </a:solidFill>
              <a:latin typeface="Arial" charset="0"/>
              <a:cs typeface="Arial" charset="0"/>
            </a:endParaRPr>
          </a:p>
        </p:txBody>
      </p:sp>
      <p:sp>
        <p:nvSpPr>
          <p:cNvPr id="6" name="Rectangle 5"/>
          <p:cNvSpPr/>
          <p:nvPr/>
        </p:nvSpPr>
        <p:spPr>
          <a:xfrm>
            <a:off x="800792" y="1589030"/>
            <a:ext cx="7209234" cy="1015663"/>
          </a:xfrm>
          <a:prstGeom prst="rect">
            <a:avLst/>
          </a:prstGeom>
        </p:spPr>
        <p:txBody>
          <a:bodyPr wrap="square" anchor="t">
            <a:spAutoFit/>
          </a:bodyPr>
          <a:lstStyle/>
          <a:p>
            <a:pPr algn="ctr"/>
            <a:r>
              <a:rPr lang="en-GB" altLang="en-US" sz="3200" b="1" dirty="0">
                <a:solidFill>
                  <a:schemeClr val="tx2">
                    <a:lumMod val="60000"/>
                    <a:lumOff val="40000"/>
                  </a:schemeClr>
                </a:solidFill>
                <a:effectLst>
                  <a:outerShdw blurRad="38100" dist="38100" dir="2700000" algn="tl">
                    <a:srgbClr val="000000">
                      <a:alpha val="43137"/>
                    </a:srgbClr>
                  </a:outerShdw>
                </a:effectLst>
                <a:latin typeface="Arial" charset="0"/>
                <a:cs typeface="Arial" charset="0"/>
              </a:rPr>
              <a:t>Five Ways to Positive Wellbeing</a:t>
            </a:r>
          </a:p>
          <a:p>
            <a:pPr lvl="0" algn="ctr"/>
            <a:endParaRPr lang="en-GB" altLang="en-US" sz="2800" b="1" dirty="0">
              <a:solidFill>
                <a:srgbClr val="00FFCC"/>
              </a:solidFill>
              <a:effectLst>
                <a:outerShdw blurRad="38100" dist="38100" dir="2700000" algn="tl">
                  <a:srgbClr val="000000">
                    <a:alpha val="43137"/>
                  </a:srgbClr>
                </a:outerShdw>
              </a:effectLst>
              <a:latin typeface="Arial" charset="0"/>
              <a:cs typeface="Arial" charset="0"/>
            </a:endParaRPr>
          </a:p>
        </p:txBody>
      </p:sp>
      <p:pic>
        <p:nvPicPr>
          <p:cNvPr id="5122" name="Picture 2" descr="http://santarosakidshouse.com/wp-content/uploads/2015/06/happy-kids-jumping-1280x85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7" y="3029119"/>
            <a:ext cx="2630905" cy="1753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758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1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1583</TotalTime>
  <Words>670</Words>
  <Application>Microsoft Office PowerPoint</Application>
  <PresentationFormat>On-screen Show (4:3)</PresentationFormat>
  <Paragraphs>102</Paragraphs>
  <Slides>11</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11</vt:i4>
      </vt:variant>
    </vt:vector>
  </HeadingPairs>
  <TitlesOfParts>
    <vt:vector size="22" baseType="lpstr">
      <vt:lpstr>ＭＳ Ｐゴシック</vt:lpstr>
      <vt:lpstr>Aharoni</vt:lpstr>
      <vt:lpstr>Arial</vt:lpstr>
      <vt:lpstr>Calibri</vt:lpstr>
      <vt:lpstr>Comic Sans MS</vt:lpstr>
      <vt:lpstr>Franklin Gothic Book</vt:lpstr>
      <vt:lpstr>Franklin Gothic Medium</vt:lpstr>
      <vt:lpstr>Tunga</vt:lpstr>
      <vt:lpstr>Wingdings</vt:lpstr>
      <vt:lpstr>Wingdings 3</vt:lpstr>
      <vt:lpstr>Angles</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standalone</dc:creator>
  <cp:lastModifiedBy>kjones</cp:lastModifiedBy>
  <cp:revision>190</cp:revision>
  <dcterms:created xsi:type="dcterms:W3CDTF">2013-09-10T10:48:29Z</dcterms:created>
  <dcterms:modified xsi:type="dcterms:W3CDTF">2018-12-06T13:13:58Z</dcterms:modified>
</cp:coreProperties>
</file>