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328" r:id="rId5"/>
    <p:sldId id="306" r:id="rId6"/>
    <p:sldId id="334" r:id="rId7"/>
    <p:sldId id="381" r:id="rId8"/>
    <p:sldId id="308" r:id="rId9"/>
    <p:sldId id="329" r:id="rId10"/>
    <p:sldId id="374" r:id="rId11"/>
    <p:sldId id="324" r:id="rId12"/>
    <p:sldId id="355" r:id="rId13"/>
    <p:sldId id="383" r:id="rId14"/>
    <p:sldId id="31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6756"/>
    <a:srgbClr val="FEF8E8"/>
    <a:srgbClr val="1D619C"/>
    <a:srgbClr val="FFF8E6"/>
    <a:srgbClr val="7FD8E6"/>
    <a:srgbClr val="B7E1B5"/>
    <a:srgbClr val="6FC36C"/>
    <a:srgbClr val="616160"/>
    <a:srgbClr val="00B2CE"/>
    <a:srgbClr val="F6B1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BE3FDA-A65C-4E5B-8261-B3C6ACBBB2B5}" v="36" dt="2023-06-27T09:57:05.59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86" autoAdjust="0"/>
    <p:restoredTop sz="93004" autoAdjust="0"/>
  </p:normalViewPr>
  <p:slideViewPr>
    <p:cSldViewPr snapToGrid="0">
      <p:cViewPr varScale="1">
        <p:scale>
          <a:sx n="114" d="100"/>
          <a:sy n="114" d="100"/>
        </p:scale>
        <p:origin x="444" y="114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AD8078-5461-48CC-8784-665F976DC0B7}" type="datetimeFigureOut">
              <a:rPr lang="en-GB" smtClean="0"/>
              <a:t>11/11/2024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41279-0F3B-412E-B950-FF219738D94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52121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2438202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5016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</p:sldLayoutIdLst>
  <p:transition spd="slow">
    <p:cover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6B4F0D6-57EB-62CE-DDC0-920710D251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6FAA4DF-D04F-D97E-CCE9-164A4968C30A}"/>
              </a:ext>
            </a:extLst>
          </p:cNvPr>
          <p:cNvSpPr txBox="1"/>
          <p:nvPr/>
        </p:nvSpPr>
        <p:spPr>
          <a:xfrm>
            <a:off x="222328" y="2292121"/>
            <a:ext cx="9358537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5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S37</a:t>
            </a:r>
            <a:endParaRPr kumimoji="0" lang="en-GB" sz="5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C884C0-10CA-8D15-2845-872CC8C790A1}"/>
              </a:ext>
            </a:extLst>
          </p:cNvPr>
          <p:cNvSpPr txBox="1"/>
          <p:nvPr/>
        </p:nvSpPr>
        <p:spPr>
          <a:xfrm>
            <a:off x="222328" y="3302000"/>
            <a:ext cx="9358313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>
                <a:ln>
                  <a:noFill/>
                </a:ln>
                <a:solidFill>
                  <a:srgbClr val="1D619C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Common exception words  Pack 6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srgbClr val="1D619C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45876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D2AFB81-35E0-E04F-3849-26BD4EBE08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912C3EC-126A-8268-F9DB-37FAE804B53D}"/>
              </a:ext>
            </a:extLst>
          </p:cNvPr>
          <p:cNvSpPr txBox="1"/>
          <p:nvPr/>
        </p:nvSpPr>
        <p:spPr>
          <a:xfrm>
            <a:off x="1614467" y="268601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start with a question about silent letters, which is linked to the learning later in this lesson.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711159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B07FA07-B549-EB39-C24A-DB6B27AD77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8" name="Rectangle 91">
            <a:extLst>
              <a:ext uri="{FF2B5EF4-FFF2-40B4-BE49-F238E27FC236}">
                <a16:creationId xmlns:a16="http://schemas.microsoft.com/office/drawing/2014/main" id="{0D646CD6-7483-523B-9835-AED2355CB846}"/>
              </a:ext>
            </a:extLst>
          </p:cNvPr>
          <p:cNvSpPr/>
          <p:nvPr/>
        </p:nvSpPr>
        <p:spPr>
          <a:xfrm>
            <a:off x="4859907" y="1384282"/>
            <a:ext cx="1970162" cy="4279221"/>
          </a:xfrm>
          <a:prstGeom prst="rect">
            <a:avLst/>
          </a:pr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9" name="Trapezoid 92">
            <a:extLst>
              <a:ext uri="{FF2B5EF4-FFF2-40B4-BE49-F238E27FC236}">
                <a16:creationId xmlns:a16="http://schemas.microsoft.com/office/drawing/2014/main" id="{6E13289E-259B-2EC9-76EC-B6A5F8F8A2CA}"/>
              </a:ext>
            </a:extLst>
          </p:cNvPr>
          <p:cNvSpPr/>
          <p:nvPr/>
        </p:nvSpPr>
        <p:spPr>
          <a:xfrm rot="5400013">
            <a:off x="4232885" y="1708391"/>
            <a:ext cx="772990" cy="48318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5000"/>
              <a:gd name="f8" fmla="+- 0 0 -270"/>
              <a:gd name="f9" fmla="+- 0 0 -9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30 f26 1"/>
              <a:gd name="f35" fmla="*/ f29 f26 1"/>
              <a:gd name="f36" fmla="*/ f32 1 2"/>
              <a:gd name="f37" fmla="*/ f32 1 3"/>
              <a:gd name="f38" fmla="*/ f33 1 4"/>
              <a:gd name="f39" fmla="min f33 f32"/>
              <a:gd name="f40" fmla="*/ 50000 f33 1"/>
              <a:gd name="f41" fmla="+- f6 f36 0"/>
              <a:gd name="f42" fmla="*/ f40 1 f39"/>
              <a:gd name="f43" fmla="*/ f39 f7 1"/>
              <a:gd name="f44" fmla="*/ f38 f7 1"/>
              <a:gd name="f45" fmla="*/ f37 f7 1"/>
              <a:gd name="f46" fmla="*/ f43 1 200000"/>
              <a:gd name="f47" fmla="*/ f43 1 100000"/>
              <a:gd name="f48" fmla="*/ f44 1 f42"/>
              <a:gd name="f49" fmla="*/ f45 1 f42"/>
              <a:gd name="f50" fmla="*/ f41 f26 1"/>
              <a:gd name="f51" fmla="+- f29 0 f47"/>
              <a:gd name="f52" fmla="+- f29 0 f46"/>
              <a:gd name="f53" fmla="+- f29 0 f48"/>
              <a:gd name="f54" fmla="*/ f48 f26 1"/>
              <a:gd name="f55" fmla="*/ f49 f26 1"/>
              <a:gd name="f56" fmla="*/ f47 f26 1"/>
              <a:gd name="f57" fmla="*/ f46 f26 1"/>
              <a:gd name="f58" fmla="*/ f53 f26 1"/>
              <a:gd name="f59" fmla="*/ f51 f26 1"/>
              <a:gd name="f60" fmla="*/ f52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7" y="f50"/>
              </a:cxn>
              <a:cxn ang="f25">
                <a:pos x="f60" y="f50"/>
              </a:cxn>
            </a:cxnLst>
            <a:rect l="f54" t="f55" r="f58" b="f34"/>
            <a:pathLst>
              <a:path>
                <a:moveTo>
                  <a:pt x="f31" y="f34"/>
                </a:moveTo>
                <a:lnTo>
                  <a:pt x="f56" y="f31"/>
                </a:lnTo>
                <a:lnTo>
                  <a:pt x="f59" y="f31"/>
                </a:lnTo>
                <a:lnTo>
                  <a:pt x="f35" y="f34"/>
                </a:lnTo>
                <a:close/>
              </a:path>
            </a:pathLst>
          </a:cu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0" name="Trapezoid 93">
            <a:extLst>
              <a:ext uri="{FF2B5EF4-FFF2-40B4-BE49-F238E27FC236}">
                <a16:creationId xmlns:a16="http://schemas.microsoft.com/office/drawing/2014/main" id="{465493DD-E099-B7B3-A5C2-7FF8A38323AE}"/>
              </a:ext>
            </a:extLst>
          </p:cNvPr>
          <p:cNvSpPr/>
          <p:nvPr/>
        </p:nvSpPr>
        <p:spPr>
          <a:xfrm rot="16199987" flipH="1">
            <a:off x="6686549" y="1708388"/>
            <a:ext cx="772990" cy="48318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5000"/>
              <a:gd name="f8" fmla="+- 0 0 -270"/>
              <a:gd name="f9" fmla="+- 0 0 -9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30 f26 1"/>
              <a:gd name="f35" fmla="*/ f29 f26 1"/>
              <a:gd name="f36" fmla="*/ f32 1 2"/>
              <a:gd name="f37" fmla="*/ f32 1 3"/>
              <a:gd name="f38" fmla="*/ f33 1 4"/>
              <a:gd name="f39" fmla="min f33 f32"/>
              <a:gd name="f40" fmla="*/ 50000 f33 1"/>
              <a:gd name="f41" fmla="+- f6 f36 0"/>
              <a:gd name="f42" fmla="*/ f40 1 f39"/>
              <a:gd name="f43" fmla="*/ f39 f7 1"/>
              <a:gd name="f44" fmla="*/ f38 f7 1"/>
              <a:gd name="f45" fmla="*/ f37 f7 1"/>
              <a:gd name="f46" fmla="*/ f43 1 200000"/>
              <a:gd name="f47" fmla="*/ f43 1 100000"/>
              <a:gd name="f48" fmla="*/ f44 1 f42"/>
              <a:gd name="f49" fmla="*/ f45 1 f42"/>
              <a:gd name="f50" fmla="*/ f41 f26 1"/>
              <a:gd name="f51" fmla="+- f29 0 f47"/>
              <a:gd name="f52" fmla="+- f29 0 f46"/>
              <a:gd name="f53" fmla="+- f29 0 f48"/>
              <a:gd name="f54" fmla="*/ f48 f26 1"/>
              <a:gd name="f55" fmla="*/ f49 f26 1"/>
              <a:gd name="f56" fmla="*/ f47 f26 1"/>
              <a:gd name="f57" fmla="*/ f46 f26 1"/>
              <a:gd name="f58" fmla="*/ f53 f26 1"/>
              <a:gd name="f59" fmla="*/ f51 f26 1"/>
              <a:gd name="f60" fmla="*/ f52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7" y="f50"/>
              </a:cxn>
              <a:cxn ang="f25">
                <a:pos x="f60" y="f50"/>
              </a:cxn>
            </a:cxnLst>
            <a:rect l="f54" t="f55" r="f58" b="f34"/>
            <a:pathLst>
              <a:path>
                <a:moveTo>
                  <a:pt x="f31" y="f34"/>
                </a:moveTo>
                <a:lnTo>
                  <a:pt x="f56" y="f31"/>
                </a:lnTo>
                <a:lnTo>
                  <a:pt x="f59" y="f31"/>
                </a:lnTo>
                <a:lnTo>
                  <a:pt x="f35" y="f34"/>
                </a:lnTo>
                <a:close/>
              </a:path>
            </a:pathLst>
          </a:cu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1" name="Oval 95">
            <a:extLst>
              <a:ext uri="{FF2B5EF4-FFF2-40B4-BE49-F238E27FC236}">
                <a16:creationId xmlns:a16="http://schemas.microsoft.com/office/drawing/2014/main" id="{5B0AC81F-EB0F-8D77-887B-FF65B1DBF6E8}"/>
              </a:ext>
            </a:extLst>
          </p:cNvPr>
          <p:cNvSpPr/>
          <p:nvPr/>
        </p:nvSpPr>
        <p:spPr>
          <a:xfrm>
            <a:off x="5301845" y="1430311"/>
            <a:ext cx="246349" cy="24830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FF0000"/>
          </a:solidFill>
          <a:ln w="12701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2" name="Rectangle 96">
            <a:extLst>
              <a:ext uri="{FF2B5EF4-FFF2-40B4-BE49-F238E27FC236}">
                <a16:creationId xmlns:a16="http://schemas.microsoft.com/office/drawing/2014/main" id="{4EBB4B69-6B8E-7A57-7476-5D26378499B3}"/>
              </a:ext>
            </a:extLst>
          </p:cNvPr>
          <p:cNvSpPr/>
          <p:nvPr/>
        </p:nvSpPr>
        <p:spPr>
          <a:xfrm>
            <a:off x="5723116" y="1441596"/>
            <a:ext cx="203601" cy="225734"/>
          </a:xfrm>
          <a:prstGeom prst="rect">
            <a:avLst/>
          </a:prstGeom>
          <a:solidFill>
            <a:srgbClr val="4472C4"/>
          </a:solidFill>
          <a:ln w="12701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3" name="Rectangle 97">
            <a:extLst>
              <a:ext uri="{FF2B5EF4-FFF2-40B4-BE49-F238E27FC236}">
                <a16:creationId xmlns:a16="http://schemas.microsoft.com/office/drawing/2014/main" id="{E451C18A-9B6C-3914-3EC7-5DD32841BE7B}"/>
              </a:ext>
            </a:extLst>
          </p:cNvPr>
          <p:cNvSpPr/>
          <p:nvPr/>
        </p:nvSpPr>
        <p:spPr>
          <a:xfrm>
            <a:off x="6131392" y="1441596"/>
            <a:ext cx="203601" cy="225734"/>
          </a:xfrm>
          <a:prstGeom prst="rect">
            <a:avLst/>
          </a:prstGeom>
          <a:solidFill>
            <a:srgbClr val="ED7D31"/>
          </a:solidFill>
          <a:ln w="12701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4" name="Rectangle 100">
            <a:extLst>
              <a:ext uri="{FF2B5EF4-FFF2-40B4-BE49-F238E27FC236}">
                <a16:creationId xmlns:a16="http://schemas.microsoft.com/office/drawing/2014/main" id="{497E35C4-D7E6-D88C-7F61-B142D27D8653}"/>
              </a:ext>
            </a:extLst>
          </p:cNvPr>
          <p:cNvSpPr/>
          <p:nvPr/>
        </p:nvSpPr>
        <p:spPr>
          <a:xfrm>
            <a:off x="5128552" y="5366932"/>
            <a:ext cx="185087" cy="205225"/>
          </a:xfrm>
          <a:prstGeom prst="rect">
            <a:avLst/>
          </a:prstGeom>
          <a:solidFill>
            <a:srgbClr val="FF00FF"/>
          </a:solidFill>
          <a:ln w="12701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5" name="Rectangle 101">
            <a:extLst>
              <a:ext uri="{FF2B5EF4-FFF2-40B4-BE49-F238E27FC236}">
                <a16:creationId xmlns:a16="http://schemas.microsoft.com/office/drawing/2014/main" id="{A7EADF21-8EA6-CC3E-6D88-1D2D4433C7EB}"/>
              </a:ext>
            </a:extLst>
          </p:cNvPr>
          <p:cNvSpPr/>
          <p:nvPr/>
        </p:nvSpPr>
        <p:spPr>
          <a:xfrm>
            <a:off x="5435501" y="5366932"/>
            <a:ext cx="185087" cy="205225"/>
          </a:xfrm>
          <a:prstGeom prst="rect">
            <a:avLst/>
          </a:prstGeom>
          <a:solidFill>
            <a:srgbClr val="00B0F0"/>
          </a:solidFill>
          <a:ln w="12701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6" name="Rectangle 102">
            <a:extLst>
              <a:ext uri="{FF2B5EF4-FFF2-40B4-BE49-F238E27FC236}">
                <a16:creationId xmlns:a16="http://schemas.microsoft.com/office/drawing/2014/main" id="{9A1782FA-33CB-EE23-AA2C-7D39DF1F631F}"/>
              </a:ext>
            </a:extLst>
          </p:cNvPr>
          <p:cNvSpPr/>
          <p:nvPr/>
        </p:nvSpPr>
        <p:spPr>
          <a:xfrm>
            <a:off x="5742447" y="5366932"/>
            <a:ext cx="185087" cy="205225"/>
          </a:xfrm>
          <a:prstGeom prst="rect">
            <a:avLst/>
          </a:prstGeom>
          <a:solidFill>
            <a:srgbClr val="FF0000"/>
          </a:solidFill>
          <a:ln w="12701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7" name="Rectangle 103">
            <a:extLst>
              <a:ext uri="{FF2B5EF4-FFF2-40B4-BE49-F238E27FC236}">
                <a16:creationId xmlns:a16="http://schemas.microsoft.com/office/drawing/2014/main" id="{CB4DCEC0-A72D-43BC-BD5E-CA49E7183FC0}"/>
              </a:ext>
            </a:extLst>
          </p:cNvPr>
          <p:cNvSpPr/>
          <p:nvPr/>
        </p:nvSpPr>
        <p:spPr>
          <a:xfrm>
            <a:off x="6049419" y="5366932"/>
            <a:ext cx="185087" cy="205225"/>
          </a:xfrm>
          <a:prstGeom prst="rect">
            <a:avLst/>
          </a:prstGeom>
          <a:solidFill>
            <a:srgbClr val="00B050"/>
          </a:solidFill>
          <a:ln w="12701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8" name="Rectangle 104">
            <a:extLst>
              <a:ext uri="{FF2B5EF4-FFF2-40B4-BE49-F238E27FC236}">
                <a16:creationId xmlns:a16="http://schemas.microsoft.com/office/drawing/2014/main" id="{10C2AFD4-C4CA-67B2-C6D1-2181751378A0}"/>
              </a:ext>
            </a:extLst>
          </p:cNvPr>
          <p:cNvSpPr/>
          <p:nvPr/>
        </p:nvSpPr>
        <p:spPr>
          <a:xfrm>
            <a:off x="6356368" y="5366932"/>
            <a:ext cx="185087" cy="205225"/>
          </a:xfrm>
          <a:prstGeom prst="rect">
            <a:avLst/>
          </a:prstGeom>
          <a:solidFill>
            <a:srgbClr val="7030A0"/>
          </a:solidFill>
          <a:ln w="12701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5" name="Trapezoid 85">
            <a:extLst>
              <a:ext uri="{FF2B5EF4-FFF2-40B4-BE49-F238E27FC236}">
                <a16:creationId xmlns:a16="http://schemas.microsoft.com/office/drawing/2014/main" id="{D40BDA05-B737-394D-7892-999E71E187D1}"/>
              </a:ext>
            </a:extLst>
          </p:cNvPr>
          <p:cNvSpPr/>
          <p:nvPr/>
        </p:nvSpPr>
        <p:spPr>
          <a:xfrm rot="5400013">
            <a:off x="4224380" y="2755042"/>
            <a:ext cx="787243" cy="48318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5000"/>
              <a:gd name="f8" fmla="+- 0 0 -270"/>
              <a:gd name="f9" fmla="+- 0 0 -9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30 f26 1"/>
              <a:gd name="f35" fmla="*/ f29 f26 1"/>
              <a:gd name="f36" fmla="*/ f32 1 2"/>
              <a:gd name="f37" fmla="*/ f32 1 3"/>
              <a:gd name="f38" fmla="*/ f33 1 4"/>
              <a:gd name="f39" fmla="min f33 f32"/>
              <a:gd name="f40" fmla="*/ 50000 f33 1"/>
              <a:gd name="f41" fmla="+- f6 f36 0"/>
              <a:gd name="f42" fmla="*/ f40 1 f39"/>
              <a:gd name="f43" fmla="*/ f39 f7 1"/>
              <a:gd name="f44" fmla="*/ f38 f7 1"/>
              <a:gd name="f45" fmla="*/ f37 f7 1"/>
              <a:gd name="f46" fmla="*/ f43 1 200000"/>
              <a:gd name="f47" fmla="*/ f43 1 100000"/>
              <a:gd name="f48" fmla="*/ f44 1 f42"/>
              <a:gd name="f49" fmla="*/ f45 1 f42"/>
              <a:gd name="f50" fmla="*/ f41 f26 1"/>
              <a:gd name="f51" fmla="+- f29 0 f47"/>
              <a:gd name="f52" fmla="+- f29 0 f46"/>
              <a:gd name="f53" fmla="+- f29 0 f48"/>
              <a:gd name="f54" fmla="*/ f48 f26 1"/>
              <a:gd name="f55" fmla="*/ f49 f26 1"/>
              <a:gd name="f56" fmla="*/ f47 f26 1"/>
              <a:gd name="f57" fmla="*/ f46 f26 1"/>
              <a:gd name="f58" fmla="*/ f53 f26 1"/>
              <a:gd name="f59" fmla="*/ f51 f26 1"/>
              <a:gd name="f60" fmla="*/ f52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7" y="f50"/>
              </a:cxn>
              <a:cxn ang="f25">
                <a:pos x="f60" y="f50"/>
              </a:cxn>
            </a:cxnLst>
            <a:rect l="f54" t="f55" r="f58" b="f34"/>
            <a:pathLst>
              <a:path>
                <a:moveTo>
                  <a:pt x="f31" y="f34"/>
                </a:moveTo>
                <a:lnTo>
                  <a:pt x="f56" y="f31"/>
                </a:lnTo>
                <a:lnTo>
                  <a:pt x="f59" y="f31"/>
                </a:lnTo>
                <a:lnTo>
                  <a:pt x="f35" y="f34"/>
                </a:lnTo>
                <a:close/>
              </a:path>
            </a:pathLst>
          </a:cu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7" name="Trapezoid 86">
            <a:extLst>
              <a:ext uri="{FF2B5EF4-FFF2-40B4-BE49-F238E27FC236}">
                <a16:creationId xmlns:a16="http://schemas.microsoft.com/office/drawing/2014/main" id="{3B0E1067-9851-BFC0-B5F4-682EE37276A2}"/>
              </a:ext>
            </a:extLst>
          </p:cNvPr>
          <p:cNvSpPr/>
          <p:nvPr/>
        </p:nvSpPr>
        <p:spPr>
          <a:xfrm rot="16199987" flipH="1">
            <a:off x="6678070" y="2754969"/>
            <a:ext cx="787243" cy="48318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5000"/>
              <a:gd name="f8" fmla="+- 0 0 -270"/>
              <a:gd name="f9" fmla="+- 0 0 -9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30 f26 1"/>
              <a:gd name="f35" fmla="*/ f29 f26 1"/>
              <a:gd name="f36" fmla="*/ f32 1 2"/>
              <a:gd name="f37" fmla="*/ f32 1 3"/>
              <a:gd name="f38" fmla="*/ f33 1 4"/>
              <a:gd name="f39" fmla="min f33 f32"/>
              <a:gd name="f40" fmla="*/ 50000 f33 1"/>
              <a:gd name="f41" fmla="+- f6 f36 0"/>
              <a:gd name="f42" fmla="*/ f40 1 f39"/>
              <a:gd name="f43" fmla="*/ f39 f7 1"/>
              <a:gd name="f44" fmla="*/ f38 f7 1"/>
              <a:gd name="f45" fmla="*/ f37 f7 1"/>
              <a:gd name="f46" fmla="*/ f43 1 200000"/>
              <a:gd name="f47" fmla="*/ f43 1 100000"/>
              <a:gd name="f48" fmla="*/ f44 1 f42"/>
              <a:gd name="f49" fmla="*/ f45 1 f42"/>
              <a:gd name="f50" fmla="*/ f41 f26 1"/>
              <a:gd name="f51" fmla="+- f29 0 f47"/>
              <a:gd name="f52" fmla="+- f29 0 f46"/>
              <a:gd name="f53" fmla="+- f29 0 f48"/>
              <a:gd name="f54" fmla="*/ f48 f26 1"/>
              <a:gd name="f55" fmla="*/ f49 f26 1"/>
              <a:gd name="f56" fmla="*/ f47 f26 1"/>
              <a:gd name="f57" fmla="*/ f46 f26 1"/>
              <a:gd name="f58" fmla="*/ f53 f26 1"/>
              <a:gd name="f59" fmla="*/ f51 f26 1"/>
              <a:gd name="f60" fmla="*/ f52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7" y="f50"/>
              </a:cxn>
              <a:cxn ang="f25">
                <a:pos x="f60" y="f50"/>
              </a:cxn>
            </a:cxnLst>
            <a:rect l="f54" t="f55" r="f58" b="f34"/>
            <a:pathLst>
              <a:path>
                <a:moveTo>
                  <a:pt x="f31" y="f34"/>
                </a:moveTo>
                <a:lnTo>
                  <a:pt x="f56" y="f31"/>
                </a:lnTo>
                <a:lnTo>
                  <a:pt x="f59" y="f31"/>
                </a:lnTo>
                <a:lnTo>
                  <a:pt x="f35" y="f34"/>
                </a:lnTo>
                <a:close/>
              </a:path>
            </a:pathLst>
          </a:cu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8" name="Trapezoid 87">
            <a:extLst>
              <a:ext uri="{FF2B5EF4-FFF2-40B4-BE49-F238E27FC236}">
                <a16:creationId xmlns:a16="http://schemas.microsoft.com/office/drawing/2014/main" id="{B9F2B26A-3753-80B7-D93E-638F2C7E46C6}"/>
              </a:ext>
            </a:extLst>
          </p:cNvPr>
          <p:cNvSpPr/>
          <p:nvPr/>
        </p:nvSpPr>
        <p:spPr>
          <a:xfrm rot="5400013">
            <a:off x="4224380" y="3780764"/>
            <a:ext cx="787243" cy="48318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5000"/>
              <a:gd name="f8" fmla="+- 0 0 -270"/>
              <a:gd name="f9" fmla="+- 0 0 -9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30 f26 1"/>
              <a:gd name="f35" fmla="*/ f29 f26 1"/>
              <a:gd name="f36" fmla="*/ f32 1 2"/>
              <a:gd name="f37" fmla="*/ f32 1 3"/>
              <a:gd name="f38" fmla="*/ f33 1 4"/>
              <a:gd name="f39" fmla="min f33 f32"/>
              <a:gd name="f40" fmla="*/ 50000 f33 1"/>
              <a:gd name="f41" fmla="+- f6 f36 0"/>
              <a:gd name="f42" fmla="*/ f40 1 f39"/>
              <a:gd name="f43" fmla="*/ f39 f7 1"/>
              <a:gd name="f44" fmla="*/ f38 f7 1"/>
              <a:gd name="f45" fmla="*/ f37 f7 1"/>
              <a:gd name="f46" fmla="*/ f43 1 200000"/>
              <a:gd name="f47" fmla="*/ f43 1 100000"/>
              <a:gd name="f48" fmla="*/ f44 1 f42"/>
              <a:gd name="f49" fmla="*/ f45 1 f42"/>
              <a:gd name="f50" fmla="*/ f41 f26 1"/>
              <a:gd name="f51" fmla="+- f29 0 f47"/>
              <a:gd name="f52" fmla="+- f29 0 f46"/>
              <a:gd name="f53" fmla="+- f29 0 f48"/>
              <a:gd name="f54" fmla="*/ f48 f26 1"/>
              <a:gd name="f55" fmla="*/ f49 f26 1"/>
              <a:gd name="f56" fmla="*/ f47 f26 1"/>
              <a:gd name="f57" fmla="*/ f46 f26 1"/>
              <a:gd name="f58" fmla="*/ f53 f26 1"/>
              <a:gd name="f59" fmla="*/ f51 f26 1"/>
              <a:gd name="f60" fmla="*/ f52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7" y="f50"/>
              </a:cxn>
              <a:cxn ang="f25">
                <a:pos x="f60" y="f50"/>
              </a:cxn>
            </a:cxnLst>
            <a:rect l="f54" t="f55" r="f58" b="f34"/>
            <a:pathLst>
              <a:path>
                <a:moveTo>
                  <a:pt x="f31" y="f34"/>
                </a:moveTo>
                <a:lnTo>
                  <a:pt x="f56" y="f31"/>
                </a:lnTo>
                <a:lnTo>
                  <a:pt x="f59" y="f31"/>
                </a:lnTo>
                <a:lnTo>
                  <a:pt x="f35" y="f34"/>
                </a:lnTo>
                <a:close/>
              </a:path>
            </a:pathLst>
          </a:cu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5" name="Trapezoid 88">
            <a:extLst>
              <a:ext uri="{FF2B5EF4-FFF2-40B4-BE49-F238E27FC236}">
                <a16:creationId xmlns:a16="http://schemas.microsoft.com/office/drawing/2014/main" id="{E8180B07-6DBF-BBB2-175A-0ED31B29CDD9}"/>
              </a:ext>
            </a:extLst>
          </p:cNvPr>
          <p:cNvSpPr/>
          <p:nvPr/>
        </p:nvSpPr>
        <p:spPr>
          <a:xfrm rot="16199987" flipH="1">
            <a:off x="6678070" y="3780691"/>
            <a:ext cx="787243" cy="48318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5000"/>
              <a:gd name="f8" fmla="+- 0 0 -270"/>
              <a:gd name="f9" fmla="+- 0 0 -9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30 f26 1"/>
              <a:gd name="f35" fmla="*/ f29 f26 1"/>
              <a:gd name="f36" fmla="*/ f32 1 2"/>
              <a:gd name="f37" fmla="*/ f32 1 3"/>
              <a:gd name="f38" fmla="*/ f33 1 4"/>
              <a:gd name="f39" fmla="min f33 f32"/>
              <a:gd name="f40" fmla="*/ 50000 f33 1"/>
              <a:gd name="f41" fmla="+- f6 f36 0"/>
              <a:gd name="f42" fmla="*/ f40 1 f39"/>
              <a:gd name="f43" fmla="*/ f39 f7 1"/>
              <a:gd name="f44" fmla="*/ f38 f7 1"/>
              <a:gd name="f45" fmla="*/ f37 f7 1"/>
              <a:gd name="f46" fmla="*/ f43 1 200000"/>
              <a:gd name="f47" fmla="*/ f43 1 100000"/>
              <a:gd name="f48" fmla="*/ f44 1 f42"/>
              <a:gd name="f49" fmla="*/ f45 1 f42"/>
              <a:gd name="f50" fmla="*/ f41 f26 1"/>
              <a:gd name="f51" fmla="+- f29 0 f47"/>
              <a:gd name="f52" fmla="+- f29 0 f46"/>
              <a:gd name="f53" fmla="+- f29 0 f48"/>
              <a:gd name="f54" fmla="*/ f48 f26 1"/>
              <a:gd name="f55" fmla="*/ f49 f26 1"/>
              <a:gd name="f56" fmla="*/ f47 f26 1"/>
              <a:gd name="f57" fmla="*/ f46 f26 1"/>
              <a:gd name="f58" fmla="*/ f53 f26 1"/>
              <a:gd name="f59" fmla="*/ f51 f26 1"/>
              <a:gd name="f60" fmla="*/ f52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7" y="f50"/>
              </a:cxn>
              <a:cxn ang="f25">
                <a:pos x="f60" y="f50"/>
              </a:cxn>
            </a:cxnLst>
            <a:rect l="f54" t="f55" r="f58" b="f34"/>
            <a:pathLst>
              <a:path>
                <a:moveTo>
                  <a:pt x="f31" y="f34"/>
                </a:moveTo>
                <a:lnTo>
                  <a:pt x="f56" y="f31"/>
                </a:lnTo>
                <a:lnTo>
                  <a:pt x="f59" y="f31"/>
                </a:lnTo>
                <a:lnTo>
                  <a:pt x="f35" y="f34"/>
                </a:lnTo>
                <a:close/>
              </a:path>
            </a:pathLst>
          </a:cu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6" name="Trapezoid 89">
            <a:extLst>
              <a:ext uri="{FF2B5EF4-FFF2-40B4-BE49-F238E27FC236}">
                <a16:creationId xmlns:a16="http://schemas.microsoft.com/office/drawing/2014/main" id="{6FD8D7F3-389D-D92A-C521-6F6291B453B7}"/>
              </a:ext>
            </a:extLst>
          </p:cNvPr>
          <p:cNvSpPr/>
          <p:nvPr/>
        </p:nvSpPr>
        <p:spPr>
          <a:xfrm rot="5400013">
            <a:off x="4224380" y="4818557"/>
            <a:ext cx="787243" cy="48318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5000"/>
              <a:gd name="f8" fmla="+- 0 0 -270"/>
              <a:gd name="f9" fmla="+- 0 0 -9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30 f26 1"/>
              <a:gd name="f35" fmla="*/ f29 f26 1"/>
              <a:gd name="f36" fmla="*/ f32 1 2"/>
              <a:gd name="f37" fmla="*/ f32 1 3"/>
              <a:gd name="f38" fmla="*/ f33 1 4"/>
              <a:gd name="f39" fmla="min f33 f32"/>
              <a:gd name="f40" fmla="*/ 50000 f33 1"/>
              <a:gd name="f41" fmla="+- f6 f36 0"/>
              <a:gd name="f42" fmla="*/ f40 1 f39"/>
              <a:gd name="f43" fmla="*/ f39 f7 1"/>
              <a:gd name="f44" fmla="*/ f38 f7 1"/>
              <a:gd name="f45" fmla="*/ f37 f7 1"/>
              <a:gd name="f46" fmla="*/ f43 1 200000"/>
              <a:gd name="f47" fmla="*/ f43 1 100000"/>
              <a:gd name="f48" fmla="*/ f44 1 f42"/>
              <a:gd name="f49" fmla="*/ f45 1 f42"/>
              <a:gd name="f50" fmla="*/ f41 f26 1"/>
              <a:gd name="f51" fmla="+- f29 0 f47"/>
              <a:gd name="f52" fmla="+- f29 0 f46"/>
              <a:gd name="f53" fmla="+- f29 0 f48"/>
              <a:gd name="f54" fmla="*/ f48 f26 1"/>
              <a:gd name="f55" fmla="*/ f49 f26 1"/>
              <a:gd name="f56" fmla="*/ f47 f26 1"/>
              <a:gd name="f57" fmla="*/ f46 f26 1"/>
              <a:gd name="f58" fmla="*/ f53 f26 1"/>
              <a:gd name="f59" fmla="*/ f51 f26 1"/>
              <a:gd name="f60" fmla="*/ f52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7" y="f50"/>
              </a:cxn>
              <a:cxn ang="f25">
                <a:pos x="f60" y="f50"/>
              </a:cxn>
            </a:cxnLst>
            <a:rect l="f54" t="f55" r="f58" b="f34"/>
            <a:pathLst>
              <a:path>
                <a:moveTo>
                  <a:pt x="f31" y="f34"/>
                </a:moveTo>
                <a:lnTo>
                  <a:pt x="f56" y="f31"/>
                </a:lnTo>
                <a:lnTo>
                  <a:pt x="f59" y="f31"/>
                </a:lnTo>
                <a:lnTo>
                  <a:pt x="f35" y="f34"/>
                </a:lnTo>
                <a:close/>
              </a:path>
            </a:pathLst>
          </a:cu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7" name="Trapezoid 90">
            <a:extLst>
              <a:ext uri="{FF2B5EF4-FFF2-40B4-BE49-F238E27FC236}">
                <a16:creationId xmlns:a16="http://schemas.microsoft.com/office/drawing/2014/main" id="{416ACCD8-4222-F9A3-B380-70AE3EBCC5DC}"/>
              </a:ext>
            </a:extLst>
          </p:cNvPr>
          <p:cNvSpPr/>
          <p:nvPr/>
        </p:nvSpPr>
        <p:spPr>
          <a:xfrm rot="16199987" flipH="1">
            <a:off x="6678070" y="4818484"/>
            <a:ext cx="787243" cy="48318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5000"/>
              <a:gd name="f8" fmla="+- 0 0 -270"/>
              <a:gd name="f9" fmla="+- 0 0 -9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30 f26 1"/>
              <a:gd name="f35" fmla="*/ f29 f26 1"/>
              <a:gd name="f36" fmla="*/ f32 1 2"/>
              <a:gd name="f37" fmla="*/ f32 1 3"/>
              <a:gd name="f38" fmla="*/ f33 1 4"/>
              <a:gd name="f39" fmla="min f33 f32"/>
              <a:gd name="f40" fmla="*/ 50000 f33 1"/>
              <a:gd name="f41" fmla="+- f6 f36 0"/>
              <a:gd name="f42" fmla="*/ f40 1 f39"/>
              <a:gd name="f43" fmla="*/ f39 f7 1"/>
              <a:gd name="f44" fmla="*/ f38 f7 1"/>
              <a:gd name="f45" fmla="*/ f37 f7 1"/>
              <a:gd name="f46" fmla="*/ f43 1 200000"/>
              <a:gd name="f47" fmla="*/ f43 1 100000"/>
              <a:gd name="f48" fmla="*/ f44 1 f42"/>
              <a:gd name="f49" fmla="*/ f45 1 f42"/>
              <a:gd name="f50" fmla="*/ f41 f26 1"/>
              <a:gd name="f51" fmla="+- f29 0 f47"/>
              <a:gd name="f52" fmla="+- f29 0 f46"/>
              <a:gd name="f53" fmla="+- f29 0 f48"/>
              <a:gd name="f54" fmla="*/ f48 f26 1"/>
              <a:gd name="f55" fmla="*/ f49 f26 1"/>
              <a:gd name="f56" fmla="*/ f47 f26 1"/>
              <a:gd name="f57" fmla="*/ f46 f26 1"/>
              <a:gd name="f58" fmla="*/ f53 f26 1"/>
              <a:gd name="f59" fmla="*/ f51 f26 1"/>
              <a:gd name="f60" fmla="*/ f52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7" y="f50"/>
              </a:cxn>
              <a:cxn ang="f25">
                <a:pos x="f60" y="f50"/>
              </a:cxn>
            </a:cxnLst>
            <a:rect l="f54" t="f55" r="f58" b="f34"/>
            <a:pathLst>
              <a:path>
                <a:moveTo>
                  <a:pt x="f31" y="f34"/>
                </a:moveTo>
                <a:lnTo>
                  <a:pt x="f56" y="f31"/>
                </a:lnTo>
                <a:lnTo>
                  <a:pt x="f59" y="f31"/>
                </a:lnTo>
                <a:lnTo>
                  <a:pt x="f35" y="f34"/>
                </a:lnTo>
                <a:close/>
              </a:path>
            </a:pathLst>
          </a:cu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06BF8A8E-88E4-EE33-25DD-A8C0397934FB}"/>
              </a:ext>
            </a:extLst>
          </p:cNvPr>
          <p:cNvSpPr/>
          <p:nvPr/>
        </p:nvSpPr>
        <p:spPr>
          <a:xfrm>
            <a:off x="5164200" y="2217913"/>
            <a:ext cx="521637" cy="443804"/>
          </a:xfrm>
          <a:prstGeom prst="rect">
            <a:avLst/>
          </a:prstGeom>
          <a:solidFill>
            <a:srgbClr val="FEF8E8"/>
          </a:solidFill>
          <a:ln w="952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595959"/>
                </a:solidFill>
                <a:cs typeface="Poppins" panose="00000500000000000000" pitchFamily="2" charset="0"/>
              </a:rPr>
              <a:t>a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119639BD-197B-CF15-E4DF-190E59AAD27B}"/>
              </a:ext>
            </a:extLst>
          </p:cNvPr>
          <p:cNvSpPr/>
          <p:nvPr/>
        </p:nvSpPr>
        <p:spPr>
          <a:xfrm>
            <a:off x="5164200" y="2891442"/>
            <a:ext cx="521637" cy="443804"/>
          </a:xfrm>
          <a:prstGeom prst="rect">
            <a:avLst/>
          </a:prstGeom>
          <a:solidFill>
            <a:srgbClr val="FEF8E8"/>
          </a:solidFill>
          <a:ln w="952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595959"/>
                </a:solidFill>
                <a:cs typeface="Poppins" panose="00000500000000000000" pitchFamily="2" charset="0"/>
              </a:rPr>
              <a:t>w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FD91521-78F4-9DC1-6A15-25E030FF0F31}"/>
              </a:ext>
            </a:extLst>
          </p:cNvPr>
          <p:cNvSpPr/>
          <p:nvPr/>
        </p:nvSpPr>
        <p:spPr>
          <a:xfrm>
            <a:off x="5164200" y="3564971"/>
            <a:ext cx="521637" cy="443804"/>
          </a:xfrm>
          <a:prstGeom prst="rect">
            <a:avLst/>
          </a:prstGeom>
          <a:solidFill>
            <a:srgbClr val="FEF8E8"/>
          </a:solidFill>
          <a:ln w="952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595959"/>
                </a:solidFill>
                <a:cs typeface="Poppins" panose="00000500000000000000" pitchFamily="2" charset="0"/>
              </a:rPr>
              <a:t>h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C5E55013-A50A-A956-61F0-EF2F7ADA0353}"/>
              </a:ext>
            </a:extLst>
          </p:cNvPr>
          <p:cNvSpPr/>
          <p:nvPr/>
        </p:nvSpPr>
        <p:spPr>
          <a:xfrm>
            <a:off x="5164200" y="4238501"/>
            <a:ext cx="521637" cy="443804"/>
          </a:xfrm>
          <a:prstGeom prst="rect">
            <a:avLst/>
          </a:prstGeom>
          <a:solidFill>
            <a:srgbClr val="FEF8E8"/>
          </a:solidFill>
          <a:ln w="952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595959"/>
                </a:solidFill>
                <a:cs typeface="Poppins" panose="00000500000000000000" pitchFamily="2" charset="0"/>
              </a:rPr>
              <a:t>s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B534985F-9BC5-CA2B-FA22-2DD8F9EC4547}"/>
              </a:ext>
            </a:extLst>
          </p:cNvPr>
          <p:cNvSpPr/>
          <p:nvPr/>
        </p:nvSpPr>
        <p:spPr>
          <a:xfrm>
            <a:off x="6019818" y="2217913"/>
            <a:ext cx="521637" cy="443804"/>
          </a:xfrm>
          <a:prstGeom prst="rect">
            <a:avLst/>
          </a:prstGeom>
          <a:solidFill>
            <a:srgbClr val="FEF8E8"/>
          </a:solidFill>
          <a:ln w="952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595959"/>
                </a:solidFill>
                <a:cs typeface="Poppins" panose="00000500000000000000" pitchFamily="2" charset="0"/>
              </a:rPr>
              <a:t>e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1D96C53-9A3D-CC67-FA08-565A9894DFDD}"/>
              </a:ext>
            </a:extLst>
          </p:cNvPr>
          <p:cNvSpPr/>
          <p:nvPr/>
        </p:nvSpPr>
        <p:spPr>
          <a:xfrm>
            <a:off x="6019818" y="2891442"/>
            <a:ext cx="521637" cy="443804"/>
          </a:xfrm>
          <a:prstGeom prst="rect">
            <a:avLst/>
          </a:prstGeom>
          <a:solidFill>
            <a:srgbClr val="FEF8E8"/>
          </a:solidFill>
          <a:ln w="952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595959"/>
                </a:solidFill>
                <a:cs typeface="Poppins" panose="00000500000000000000" pitchFamily="2" charset="0"/>
              </a:rPr>
              <a:t>b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CD156FF5-3495-2A44-14E3-BFD64457EE57}"/>
              </a:ext>
            </a:extLst>
          </p:cNvPr>
          <p:cNvSpPr/>
          <p:nvPr/>
        </p:nvSpPr>
        <p:spPr>
          <a:xfrm>
            <a:off x="6019818" y="3564971"/>
            <a:ext cx="521637" cy="443804"/>
          </a:xfrm>
          <a:prstGeom prst="rect">
            <a:avLst/>
          </a:prstGeom>
          <a:solidFill>
            <a:srgbClr val="FEF8E8"/>
          </a:solidFill>
          <a:ln w="952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595959"/>
                </a:solidFill>
                <a:cs typeface="Poppins" panose="00000500000000000000" pitchFamily="2" charset="0"/>
              </a:rPr>
              <a:t>r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0FB487D7-B4E6-6545-A465-3AA33F60FD7F}"/>
              </a:ext>
            </a:extLst>
          </p:cNvPr>
          <p:cNvSpPr/>
          <p:nvPr/>
        </p:nvSpPr>
        <p:spPr>
          <a:xfrm>
            <a:off x="6019818" y="4238501"/>
            <a:ext cx="521637" cy="443804"/>
          </a:xfrm>
          <a:prstGeom prst="rect">
            <a:avLst/>
          </a:prstGeom>
          <a:solidFill>
            <a:srgbClr val="FEF8E8"/>
          </a:solidFill>
          <a:ln w="952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595959"/>
                </a:solidFill>
                <a:cs typeface="Poppins" panose="00000500000000000000" pitchFamily="2" charset="0"/>
              </a:rPr>
              <a:t>k</a:t>
            </a:r>
          </a:p>
        </p:txBody>
      </p:sp>
      <p:sp>
        <p:nvSpPr>
          <p:cNvPr id="3" name="TextBox 105">
            <a:extLst>
              <a:ext uri="{FF2B5EF4-FFF2-40B4-BE49-F238E27FC236}">
                <a16:creationId xmlns:a16="http://schemas.microsoft.com/office/drawing/2014/main" id="{F5CB42DA-F76E-65F9-43BE-21915D9BB026}"/>
              </a:ext>
            </a:extLst>
          </p:cNvPr>
          <p:cNvSpPr txBox="1"/>
          <p:nvPr/>
        </p:nvSpPr>
        <p:spPr>
          <a:xfrm>
            <a:off x="1923752" y="1771988"/>
            <a:ext cx="2436409" cy="41125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000" tIns="36000" rIns="36000" bIns="3600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b="1" i="0" u="none" strike="noStrike" kern="1200" cap="none" spc="0" baseline="0" dirty="0">
                <a:uFillTx/>
                <a:cs typeface="Poppins" pitchFamily="2"/>
              </a:rPr>
              <a:t>_ n o w l e </a:t>
            </a:r>
            <a:r>
              <a:rPr lang="en-GB" sz="2200" b="1" dirty="0">
                <a:cs typeface="Poppins" pitchFamily="2"/>
              </a:rPr>
              <a:t>d g e</a:t>
            </a:r>
            <a:endParaRPr lang="en-GB" sz="2200" b="1" i="0" u="none" strike="noStrike" kern="1200" cap="none" spc="0" baseline="0" dirty="0">
              <a:uFillTx/>
            </a:endParaRPr>
          </a:p>
        </p:txBody>
      </p:sp>
      <p:sp>
        <p:nvSpPr>
          <p:cNvPr id="5" name="TextBox 105">
            <a:extLst>
              <a:ext uri="{FF2B5EF4-FFF2-40B4-BE49-F238E27FC236}">
                <a16:creationId xmlns:a16="http://schemas.microsoft.com/office/drawing/2014/main" id="{045BABD5-0AE0-0D65-FDF8-3E90B784CABE}"/>
              </a:ext>
            </a:extLst>
          </p:cNvPr>
          <p:cNvSpPr txBox="1"/>
          <p:nvPr/>
        </p:nvSpPr>
        <p:spPr>
          <a:xfrm>
            <a:off x="2711450" y="2814358"/>
            <a:ext cx="1640192" cy="41125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000" tIns="36000" rIns="36000" bIns="3600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b="1" i="0" u="none" strike="noStrike" kern="1200" cap="none" spc="0" baseline="0" dirty="0">
                <a:uFillTx/>
                <a:cs typeface="Poppins" pitchFamily="2"/>
              </a:rPr>
              <a:t>w _ </a:t>
            </a:r>
            <a:r>
              <a:rPr lang="en-GB" sz="2200" b="1" i="0" u="none" strike="noStrike" kern="1200" cap="none" spc="0" baseline="0" dirty="0" err="1">
                <a:uFillTx/>
                <a:cs typeface="Poppins" pitchFamily="2"/>
              </a:rPr>
              <a:t>i</a:t>
            </a:r>
            <a:r>
              <a:rPr lang="en-GB" sz="2200" b="1" i="0" u="none" strike="noStrike" kern="1200" cap="none" spc="0" baseline="0" dirty="0">
                <a:uFillTx/>
                <a:cs typeface="Poppins" pitchFamily="2"/>
              </a:rPr>
              <a:t> s t l e</a:t>
            </a:r>
            <a:endParaRPr lang="en-GB" sz="2200" b="1" i="0" u="none" strike="noStrike" kern="1200" cap="none" spc="0" baseline="0" dirty="0">
              <a:uFillTx/>
            </a:endParaRPr>
          </a:p>
        </p:txBody>
      </p:sp>
      <p:sp>
        <p:nvSpPr>
          <p:cNvPr id="6" name="TextBox 105">
            <a:extLst>
              <a:ext uri="{FF2B5EF4-FFF2-40B4-BE49-F238E27FC236}">
                <a16:creationId xmlns:a16="http://schemas.microsoft.com/office/drawing/2014/main" id="{16A718F6-6937-F29D-694E-414C2EC2CE5E}"/>
              </a:ext>
            </a:extLst>
          </p:cNvPr>
          <p:cNvSpPr txBox="1"/>
          <p:nvPr/>
        </p:nvSpPr>
        <p:spPr>
          <a:xfrm>
            <a:off x="2616200" y="3856730"/>
            <a:ext cx="1758826" cy="41125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000" tIns="36000" rIns="36000" bIns="3600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b="1" dirty="0">
                <a:cs typeface="Poppins" pitchFamily="2"/>
              </a:rPr>
              <a:t>d o </a:t>
            </a:r>
            <a:r>
              <a:rPr lang="en-GB" sz="2200" b="1" i="0" u="none" strike="noStrike" kern="1200" cap="none" spc="0" baseline="0" dirty="0">
                <a:uFillTx/>
                <a:cs typeface="Poppins" pitchFamily="2"/>
              </a:rPr>
              <a:t>u _  t</a:t>
            </a:r>
            <a:endParaRPr lang="en-GB" sz="2200" b="1" i="0" u="none" strike="noStrike" kern="1200" cap="none" spc="0" baseline="0" dirty="0">
              <a:uFillTx/>
            </a:endParaRPr>
          </a:p>
        </p:txBody>
      </p:sp>
      <p:sp>
        <p:nvSpPr>
          <p:cNvPr id="7" name="TextBox 105">
            <a:extLst>
              <a:ext uri="{FF2B5EF4-FFF2-40B4-BE49-F238E27FC236}">
                <a16:creationId xmlns:a16="http://schemas.microsoft.com/office/drawing/2014/main" id="{963EF4BD-C4F7-8AFB-D3D9-29EC035CE2CF}"/>
              </a:ext>
            </a:extLst>
          </p:cNvPr>
          <p:cNvSpPr txBox="1"/>
          <p:nvPr/>
        </p:nvSpPr>
        <p:spPr>
          <a:xfrm>
            <a:off x="1879053" y="4879848"/>
            <a:ext cx="2436409" cy="41125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000" tIns="36000" rIns="36000" bIns="3600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b="1" dirty="0">
                <a:cs typeface="Poppins" pitchFamily="2"/>
              </a:rPr>
              <a:t>p a r l </a:t>
            </a:r>
            <a:r>
              <a:rPr lang="en-GB" sz="2200" b="1" dirty="0" err="1">
                <a:cs typeface="Poppins" pitchFamily="2"/>
              </a:rPr>
              <a:t>i</a:t>
            </a:r>
            <a:r>
              <a:rPr lang="en-GB" sz="2200" b="1" dirty="0">
                <a:cs typeface="Poppins" pitchFamily="2"/>
              </a:rPr>
              <a:t> _ m e n t</a:t>
            </a:r>
            <a:endParaRPr lang="en-GB" sz="2200" b="1" i="0" u="none" strike="noStrike" kern="1200" cap="none" spc="0" baseline="0" dirty="0">
              <a:uFillTx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2FE03E-726F-9BC2-3230-143735681996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Use the function machine to select the correct missing silent letters and rewrite each word correctly.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8447282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>
            <a:extLst>
              <a:ext uri="{FF2B5EF4-FFF2-40B4-BE49-F238E27FC236}">
                <a16:creationId xmlns:a16="http://schemas.microsoft.com/office/drawing/2014/main" id="{A246913F-F8C5-E23B-C8C2-760EDE60CD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4" name="TextBox 105">
            <a:extLst>
              <a:ext uri="{FF2B5EF4-FFF2-40B4-BE49-F238E27FC236}">
                <a16:creationId xmlns:a16="http://schemas.microsoft.com/office/drawing/2014/main" id="{A7C9CD50-99DD-BAE8-8AAE-F98DAE53454A}"/>
              </a:ext>
            </a:extLst>
          </p:cNvPr>
          <p:cNvSpPr txBox="1"/>
          <p:nvPr/>
        </p:nvSpPr>
        <p:spPr>
          <a:xfrm>
            <a:off x="7356891" y="1771988"/>
            <a:ext cx="2436409" cy="41125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000" tIns="36000" rIns="36000" bIns="36000" anchor="t" anchorCtr="1" compatLnSpc="1">
            <a:spAutoFit/>
          </a:bodyPr>
          <a:lstStyle/>
          <a:p>
            <a:pPr marL="0" marR="0" lvl="0" indent="0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b="1" dirty="0">
                <a:solidFill>
                  <a:srgbClr val="F76756"/>
                </a:solidFill>
                <a:cs typeface="Poppins" pitchFamily="2"/>
              </a:rPr>
              <a:t>k</a:t>
            </a:r>
            <a:r>
              <a:rPr lang="en-GB" sz="2200" b="1" i="0" u="none" strike="noStrike" kern="1200" cap="none" spc="0" baseline="0" dirty="0">
                <a:solidFill>
                  <a:srgbClr val="F76756"/>
                </a:solidFill>
                <a:uFillTx/>
                <a:cs typeface="Poppins" pitchFamily="2"/>
              </a:rPr>
              <a:t> n o w l e </a:t>
            </a:r>
            <a:r>
              <a:rPr lang="en-GB" sz="2200" b="1" dirty="0">
                <a:solidFill>
                  <a:srgbClr val="F76756"/>
                </a:solidFill>
                <a:cs typeface="Poppins" pitchFamily="2"/>
              </a:rPr>
              <a:t>d g e</a:t>
            </a:r>
            <a:endParaRPr lang="en-GB" sz="2200" b="1" i="0" u="none" strike="noStrike" kern="1200" cap="none" spc="0" baseline="0" dirty="0">
              <a:solidFill>
                <a:srgbClr val="F76756"/>
              </a:solidFill>
              <a:uFillTx/>
            </a:endParaRPr>
          </a:p>
        </p:txBody>
      </p:sp>
      <p:sp>
        <p:nvSpPr>
          <p:cNvPr id="65" name="TextBox 105">
            <a:extLst>
              <a:ext uri="{FF2B5EF4-FFF2-40B4-BE49-F238E27FC236}">
                <a16:creationId xmlns:a16="http://schemas.microsoft.com/office/drawing/2014/main" id="{FF7FB063-D656-717E-28E5-266BE4C85187}"/>
              </a:ext>
            </a:extLst>
          </p:cNvPr>
          <p:cNvSpPr txBox="1"/>
          <p:nvPr/>
        </p:nvSpPr>
        <p:spPr>
          <a:xfrm>
            <a:off x="7348373" y="2814358"/>
            <a:ext cx="1674978" cy="41125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000" tIns="36000" rIns="36000" bIns="36000" anchor="t" anchorCtr="1" compatLnSpc="1">
            <a:spAutoFit/>
          </a:bodyPr>
          <a:lstStyle/>
          <a:p>
            <a:pPr marL="0" marR="0" lvl="0" indent="0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b="1" i="0" u="none" strike="noStrike" kern="1200" cap="none" spc="0" baseline="0" dirty="0">
                <a:solidFill>
                  <a:srgbClr val="F76756"/>
                </a:solidFill>
                <a:uFillTx/>
                <a:cs typeface="Poppins" pitchFamily="2"/>
              </a:rPr>
              <a:t>w h </a:t>
            </a:r>
            <a:r>
              <a:rPr lang="en-GB" sz="2200" b="1" i="0" u="none" strike="noStrike" kern="1200" cap="none" spc="0" baseline="0" dirty="0" err="1">
                <a:solidFill>
                  <a:srgbClr val="F76756"/>
                </a:solidFill>
                <a:uFillTx/>
                <a:cs typeface="Poppins" pitchFamily="2"/>
              </a:rPr>
              <a:t>i</a:t>
            </a:r>
            <a:r>
              <a:rPr lang="en-GB" sz="2200" b="1" i="0" u="none" strike="noStrike" kern="1200" cap="none" spc="0" baseline="0" dirty="0">
                <a:solidFill>
                  <a:srgbClr val="F76756"/>
                </a:solidFill>
                <a:uFillTx/>
                <a:cs typeface="Poppins" pitchFamily="2"/>
              </a:rPr>
              <a:t> s t l e</a:t>
            </a:r>
            <a:endParaRPr lang="en-GB" sz="2200" b="1" i="0" u="none" strike="noStrike" kern="1200" cap="none" spc="0" baseline="0" dirty="0">
              <a:solidFill>
                <a:srgbClr val="F76756"/>
              </a:solidFill>
              <a:uFillTx/>
            </a:endParaRPr>
          </a:p>
        </p:txBody>
      </p:sp>
      <p:sp>
        <p:nvSpPr>
          <p:cNvPr id="66" name="TextBox 105">
            <a:extLst>
              <a:ext uri="{FF2B5EF4-FFF2-40B4-BE49-F238E27FC236}">
                <a16:creationId xmlns:a16="http://schemas.microsoft.com/office/drawing/2014/main" id="{9A563B71-F919-0B1F-D5F9-1885C1F39FBD}"/>
              </a:ext>
            </a:extLst>
          </p:cNvPr>
          <p:cNvSpPr txBox="1"/>
          <p:nvPr/>
        </p:nvSpPr>
        <p:spPr>
          <a:xfrm>
            <a:off x="7371757" y="3856730"/>
            <a:ext cx="1391244" cy="41125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000" tIns="36000" rIns="36000" bIns="36000" anchor="t" anchorCtr="1" compatLnSpc="1">
            <a:spAutoFit/>
          </a:bodyPr>
          <a:lstStyle/>
          <a:p>
            <a:pPr marL="0" marR="0" lvl="0" indent="0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b="1" dirty="0">
                <a:solidFill>
                  <a:srgbClr val="F76756"/>
                </a:solidFill>
                <a:cs typeface="Poppins" pitchFamily="2"/>
              </a:rPr>
              <a:t>d o </a:t>
            </a:r>
            <a:r>
              <a:rPr lang="en-GB" sz="2200" b="1" i="0" u="none" strike="noStrike" kern="1200" cap="none" spc="0" baseline="0" dirty="0">
                <a:solidFill>
                  <a:srgbClr val="F76756"/>
                </a:solidFill>
                <a:uFillTx/>
                <a:cs typeface="Poppins" pitchFamily="2"/>
              </a:rPr>
              <a:t>u </a:t>
            </a:r>
            <a:r>
              <a:rPr lang="en-GB" sz="2200" b="1" dirty="0">
                <a:solidFill>
                  <a:srgbClr val="F76756"/>
                </a:solidFill>
                <a:cs typeface="Poppins" pitchFamily="2"/>
              </a:rPr>
              <a:t>b</a:t>
            </a:r>
            <a:r>
              <a:rPr lang="en-GB" sz="2200" b="1" i="0" u="none" strike="noStrike" kern="1200" cap="none" spc="0" baseline="0" dirty="0">
                <a:solidFill>
                  <a:srgbClr val="F76756"/>
                </a:solidFill>
                <a:uFillTx/>
                <a:cs typeface="Poppins" pitchFamily="2"/>
              </a:rPr>
              <a:t> t</a:t>
            </a:r>
            <a:endParaRPr lang="en-GB" sz="2200" b="1" i="0" u="none" strike="noStrike" kern="1200" cap="none" spc="0" baseline="0" dirty="0">
              <a:solidFill>
                <a:srgbClr val="F76756"/>
              </a:solidFill>
              <a:uFillTx/>
            </a:endParaRPr>
          </a:p>
        </p:txBody>
      </p:sp>
      <p:sp>
        <p:nvSpPr>
          <p:cNvPr id="67" name="TextBox 105">
            <a:extLst>
              <a:ext uri="{FF2B5EF4-FFF2-40B4-BE49-F238E27FC236}">
                <a16:creationId xmlns:a16="http://schemas.microsoft.com/office/drawing/2014/main" id="{2D3888F8-2BE0-B89C-E41B-A3F567507863}"/>
              </a:ext>
            </a:extLst>
          </p:cNvPr>
          <p:cNvSpPr txBox="1"/>
          <p:nvPr/>
        </p:nvSpPr>
        <p:spPr>
          <a:xfrm>
            <a:off x="7312192" y="4879848"/>
            <a:ext cx="2436409" cy="41125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000" tIns="36000" rIns="36000" bIns="36000" anchor="t" anchorCtr="1" compatLnSpc="1">
            <a:spAutoFit/>
          </a:bodyPr>
          <a:lstStyle/>
          <a:p>
            <a:pPr marL="0" marR="0" lvl="0" indent="0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b="1" dirty="0">
                <a:solidFill>
                  <a:srgbClr val="F76756"/>
                </a:solidFill>
                <a:cs typeface="Poppins" pitchFamily="2"/>
              </a:rPr>
              <a:t>p a r l </a:t>
            </a:r>
            <a:r>
              <a:rPr lang="en-GB" sz="2200" b="1" dirty="0" err="1">
                <a:solidFill>
                  <a:srgbClr val="F76756"/>
                </a:solidFill>
                <a:cs typeface="Poppins" pitchFamily="2"/>
              </a:rPr>
              <a:t>i</a:t>
            </a:r>
            <a:r>
              <a:rPr lang="en-GB" sz="2200" b="1" dirty="0">
                <a:solidFill>
                  <a:srgbClr val="F76756"/>
                </a:solidFill>
                <a:cs typeface="Poppins" pitchFamily="2"/>
              </a:rPr>
              <a:t> a m e n t</a:t>
            </a:r>
            <a:endParaRPr lang="en-GB" sz="2200" b="1" i="0" u="none" strike="noStrike" kern="1200" cap="none" spc="0" baseline="0" dirty="0">
              <a:solidFill>
                <a:srgbClr val="F76756"/>
              </a:solidFill>
              <a:uFillTx/>
            </a:endParaRPr>
          </a:p>
        </p:txBody>
      </p:sp>
      <p:sp>
        <p:nvSpPr>
          <p:cNvPr id="11" name="Rectangle 91">
            <a:extLst>
              <a:ext uri="{FF2B5EF4-FFF2-40B4-BE49-F238E27FC236}">
                <a16:creationId xmlns:a16="http://schemas.microsoft.com/office/drawing/2014/main" id="{0ED71A23-705B-F06A-E62D-4FEC641E0A6E}"/>
              </a:ext>
            </a:extLst>
          </p:cNvPr>
          <p:cNvSpPr/>
          <p:nvPr/>
        </p:nvSpPr>
        <p:spPr>
          <a:xfrm>
            <a:off x="4859907" y="1384282"/>
            <a:ext cx="1970162" cy="4279221"/>
          </a:xfrm>
          <a:prstGeom prst="rect">
            <a:avLst/>
          </a:pr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2" name="Trapezoid 92">
            <a:extLst>
              <a:ext uri="{FF2B5EF4-FFF2-40B4-BE49-F238E27FC236}">
                <a16:creationId xmlns:a16="http://schemas.microsoft.com/office/drawing/2014/main" id="{9443565F-B51C-1D26-B4D7-41CAFD3F7DE5}"/>
              </a:ext>
            </a:extLst>
          </p:cNvPr>
          <p:cNvSpPr/>
          <p:nvPr/>
        </p:nvSpPr>
        <p:spPr>
          <a:xfrm rot="5400013">
            <a:off x="4232885" y="1708391"/>
            <a:ext cx="772990" cy="48318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5000"/>
              <a:gd name="f8" fmla="+- 0 0 -270"/>
              <a:gd name="f9" fmla="+- 0 0 -9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30 f26 1"/>
              <a:gd name="f35" fmla="*/ f29 f26 1"/>
              <a:gd name="f36" fmla="*/ f32 1 2"/>
              <a:gd name="f37" fmla="*/ f32 1 3"/>
              <a:gd name="f38" fmla="*/ f33 1 4"/>
              <a:gd name="f39" fmla="min f33 f32"/>
              <a:gd name="f40" fmla="*/ 50000 f33 1"/>
              <a:gd name="f41" fmla="+- f6 f36 0"/>
              <a:gd name="f42" fmla="*/ f40 1 f39"/>
              <a:gd name="f43" fmla="*/ f39 f7 1"/>
              <a:gd name="f44" fmla="*/ f38 f7 1"/>
              <a:gd name="f45" fmla="*/ f37 f7 1"/>
              <a:gd name="f46" fmla="*/ f43 1 200000"/>
              <a:gd name="f47" fmla="*/ f43 1 100000"/>
              <a:gd name="f48" fmla="*/ f44 1 f42"/>
              <a:gd name="f49" fmla="*/ f45 1 f42"/>
              <a:gd name="f50" fmla="*/ f41 f26 1"/>
              <a:gd name="f51" fmla="+- f29 0 f47"/>
              <a:gd name="f52" fmla="+- f29 0 f46"/>
              <a:gd name="f53" fmla="+- f29 0 f48"/>
              <a:gd name="f54" fmla="*/ f48 f26 1"/>
              <a:gd name="f55" fmla="*/ f49 f26 1"/>
              <a:gd name="f56" fmla="*/ f47 f26 1"/>
              <a:gd name="f57" fmla="*/ f46 f26 1"/>
              <a:gd name="f58" fmla="*/ f53 f26 1"/>
              <a:gd name="f59" fmla="*/ f51 f26 1"/>
              <a:gd name="f60" fmla="*/ f52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7" y="f50"/>
              </a:cxn>
              <a:cxn ang="f25">
                <a:pos x="f60" y="f50"/>
              </a:cxn>
            </a:cxnLst>
            <a:rect l="f54" t="f55" r="f58" b="f34"/>
            <a:pathLst>
              <a:path>
                <a:moveTo>
                  <a:pt x="f31" y="f34"/>
                </a:moveTo>
                <a:lnTo>
                  <a:pt x="f56" y="f31"/>
                </a:lnTo>
                <a:lnTo>
                  <a:pt x="f59" y="f31"/>
                </a:lnTo>
                <a:lnTo>
                  <a:pt x="f35" y="f34"/>
                </a:lnTo>
                <a:close/>
              </a:path>
            </a:pathLst>
          </a:cu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3" name="Trapezoid 93">
            <a:extLst>
              <a:ext uri="{FF2B5EF4-FFF2-40B4-BE49-F238E27FC236}">
                <a16:creationId xmlns:a16="http://schemas.microsoft.com/office/drawing/2014/main" id="{BBA91B06-1630-43C0-BF94-0942D0C0B432}"/>
              </a:ext>
            </a:extLst>
          </p:cNvPr>
          <p:cNvSpPr/>
          <p:nvPr/>
        </p:nvSpPr>
        <p:spPr>
          <a:xfrm rot="16199987" flipH="1">
            <a:off x="6686549" y="1708388"/>
            <a:ext cx="772990" cy="48318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5000"/>
              <a:gd name="f8" fmla="+- 0 0 -270"/>
              <a:gd name="f9" fmla="+- 0 0 -9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30 f26 1"/>
              <a:gd name="f35" fmla="*/ f29 f26 1"/>
              <a:gd name="f36" fmla="*/ f32 1 2"/>
              <a:gd name="f37" fmla="*/ f32 1 3"/>
              <a:gd name="f38" fmla="*/ f33 1 4"/>
              <a:gd name="f39" fmla="min f33 f32"/>
              <a:gd name="f40" fmla="*/ 50000 f33 1"/>
              <a:gd name="f41" fmla="+- f6 f36 0"/>
              <a:gd name="f42" fmla="*/ f40 1 f39"/>
              <a:gd name="f43" fmla="*/ f39 f7 1"/>
              <a:gd name="f44" fmla="*/ f38 f7 1"/>
              <a:gd name="f45" fmla="*/ f37 f7 1"/>
              <a:gd name="f46" fmla="*/ f43 1 200000"/>
              <a:gd name="f47" fmla="*/ f43 1 100000"/>
              <a:gd name="f48" fmla="*/ f44 1 f42"/>
              <a:gd name="f49" fmla="*/ f45 1 f42"/>
              <a:gd name="f50" fmla="*/ f41 f26 1"/>
              <a:gd name="f51" fmla="+- f29 0 f47"/>
              <a:gd name="f52" fmla="+- f29 0 f46"/>
              <a:gd name="f53" fmla="+- f29 0 f48"/>
              <a:gd name="f54" fmla="*/ f48 f26 1"/>
              <a:gd name="f55" fmla="*/ f49 f26 1"/>
              <a:gd name="f56" fmla="*/ f47 f26 1"/>
              <a:gd name="f57" fmla="*/ f46 f26 1"/>
              <a:gd name="f58" fmla="*/ f53 f26 1"/>
              <a:gd name="f59" fmla="*/ f51 f26 1"/>
              <a:gd name="f60" fmla="*/ f52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7" y="f50"/>
              </a:cxn>
              <a:cxn ang="f25">
                <a:pos x="f60" y="f50"/>
              </a:cxn>
            </a:cxnLst>
            <a:rect l="f54" t="f55" r="f58" b="f34"/>
            <a:pathLst>
              <a:path>
                <a:moveTo>
                  <a:pt x="f31" y="f34"/>
                </a:moveTo>
                <a:lnTo>
                  <a:pt x="f56" y="f31"/>
                </a:lnTo>
                <a:lnTo>
                  <a:pt x="f59" y="f31"/>
                </a:lnTo>
                <a:lnTo>
                  <a:pt x="f35" y="f34"/>
                </a:lnTo>
                <a:close/>
              </a:path>
            </a:pathLst>
          </a:cu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4" name="Oval 95">
            <a:extLst>
              <a:ext uri="{FF2B5EF4-FFF2-40B4-BE49-F238E27FC236}">
                <a16:creationId xmlns:a16="http://schemas.microsoft.com/office/drawing/2014/main" id="{BF30A936-8C3A-AF5E-5BAF-9C8673B80E59}"/>
              </a:ext>
            </a:extLst>
          </p:cNvPr>
          <p:cNvSpPr/>
          <p:nvPr/>
        </p:nvSpPr>
        <p:spPr>
          <a:xfrm>
            <a:off x="5301845" y="1430311"/>
            <a:ext cx="246349" cy="24830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FF0000"/>
          </a:solidFill>
          <a:ln w="12701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5" name="Rectangle 96">
            <a:extLst>
              <a:ext uri="{FF2B5EF4-FFF2-40B4-BE49-F238E27FC236}">
                <a16:creationId xmlns:a16="http://schemas.microsoft.com/office/drawing/2014/main" id="{294CFEF4-9120-72E5-502C-6A1AF5B39A1B}"/>
              </a:ext>
            </a:extLst>
          </p:cNvPr>
          <p:cNvSpPr/>
          <p:nvPr/>
        </p:nvSpPr>
        <p:spPr>
          <a:xfrm>
            <a:off x="5723116" y="1441596"/>
            <a:ext cx="203601" cy="225734"/>
          </a:xfrm>
          <a:prstGeom prst="rect">
            <a:avLst/>
          </a:prstGeom>
          <a:solidFill>
            <a:srgbClr val="4472C4"/>
          </a:solidFill>
          <a:ln w="12701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6" name="Rectangle 97">
            <a:extLst>
              <a:ext uri="{FF2B5EF4-FFF2-40B4-BE49-F238E27FC236}">
                <a16:creationId xmlns:a16="http://schemas.microsoft.com/office/drawing/2014/main" id="{BB382223-5E98-016A-BF96-FC610A5BF1D7}"/>
              </a:ext>
            </a:extLst>
          </p:cNvPr>
          <p:cNvSpPr/>
          <p:nvPr/>
        </p:nvSpPr>
        <p:spPr>
          <a:xfrm>
            <a:off x="6131392" y="1441596"/>
            <a:ext cx="203601" cy="225734"/>
          </a:xfrm>
          <a:prstGeom prst="rect">
            <a:avLst/>
          </a:prstGeom>
          <a:solidFill>
            <a:srgbClr val="ED7D31"/>
          </a:solidFill>
          <a:ln w="12701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7" name="Rectangle 100">
            <a:extLst>
              <a:ext uri="{FF2B5EF4-FFF2-40B4-BE49-F238E27FC236}">
                <a16:creationId xmlns:a16="http://schemas.microsoft.com/office/drawing/2014/main" id="{180F2058-6141-AF3B-DE06-9A095354D560}"/>
              </a:ext>
            </a:extLst>
          </p:cNvPr>
          <p:cNvSpPr/>
          <p:nvPr/>
        </p:nvSpPr>
        <p:spPr>
          <a:xfrm>
            <a:off x="5128552" y="5366932"/>
            <a:ext cx="185087" cy="205225"/>
          </a:xfrm>
          <a:prstGeom prst="rect">
            <a:avLst/>
          </a:prstGeom>
          <a:solidFill>
            <a:srgbClr val="FF00FF"/>
          </a:solidFill>
          <a:ln w="12701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8" name="Rectangle 101">
            <a:extLst>
              <a:ext uri="{FF2B5EF4-FFF2-40B4-BE49-F238E27FC236}">
                <a16:creationId xmlns:a16="http://schemas.microsoft.com/office/drawing/2014/main" id="{B8304710-EA86-0C14-26B0-970014FD014B}"/>
              </a:ext>
            </a:extLst>
          </p:cNvPr>
          <p:cNvSpPr/>
          <p:nvPr/>
        </p:nvSpPr>
        <p:spPr>
          <a:xfrm>
            <a:off x="5435501" y="5366932"/>
            <a:ext cx="185087" cy="205225"/>
          </a:xfrm>
          <a:prstGeom prst="rect">
            <a:avLst/>
          </a:prstGeom>
          <a:solidFill>
            <a:srgbClr val="00B0F0"/>
          </a:solidFill>
          <a:ln w="12701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9" name="Rectangle 102">
            <a:extLst>
              <a:ext uri="{FF2B5EF4-FFF2-40B4-BE49-F238E27FC236}">
                <a16:creationId xmlns:a16="http://schemas.microsoft.com/office/drawing/2014/main" id="{CE143032-0DC4-6D0D-4DFF-A5FAB52DA8FD}"/>
              </a:ext>
            </a:extLst>
          </p:cNvPr>
          <p:cNvSpPr/>
          <p:nvPr/>
        </p:nvSpPr>
        <p:spPr>
          <a:xfrm>
            <a:off x="5742447" y="5366932"/>
            <a:ext cx="185087" cy="205225"/>
          </a:xfrm>
          <a:prstGeom prst="rect">
            <a:avLst/>
          </a:prstGeom>
          <a:solidFill>
            <a:srgbClr val="FF0000"/>
          </a:solidFill>
          <a:ln w="12701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20" name="Rectangle 103">
            <a:extLst>
              <a:ext uri="{FF2B5EF4-FFF2-40B4-BE49-F238E27FC236}">
                <a16:creationId xmlns:a16="http://schemas.microsoft.com/office/drawing/2014/main" id="{33F858D3-A9AA-DF59-120E-446A27A0F3F4}"/>
              </a:ext>
            </a:extLst>
          </p:cNvPr>
          <p:cNvSpPr/>
          <p:nvPr/>
        </p:nvSpPr>
        <p:spPr>
          <a:xfrm>
            <a:off x="6049419" y="5366932"/>
            <a:ext cx="185087" cy="205225"/>
          </a:xfrm>
          <a:prstGeom prst="rect">
            <a:avLst/>
          </a:prstGeom>
          <a:solidFill>
            <a:srgbClr val="00B050"/>
          </a:solidFill>
          <a:ln w="12701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21" name="Rectangle 104">
            <a:extLst>
              <a:ext uri="{FF2B5EF4-FFF2-40B4-BE49-F238E27FC236}">
                <a16:creationId xmlns:a16="http://schemas.microsoft.com/office/drawing/2014/main" id="{452AB2BE-A960-046E-A74D-482F58B2CA76}"/>
              </a:ext>
            </a:extLst>
          </p:cNvPr>
          <p:cNvSpPr/>
          <p:nvPr/>
        </p:nvSpPr>
        <p:spPr>
          <a:xfrm>
            <a:off x="6356368" y="5366932"/>
            <a:ext cx="185087" cy="205225"/>
          </a:xfrm>
          <a:prstGeom prst="rect">
            <a:avLst/>
          </a:prstGeom>
          <a:solidFill>
            <a:srgbClr val="7030A0"/>
          </a:solidFill>
          <a:ln w="12701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" name="Trapezoid 85">
            <a:extLst>
              <a:ext uri="{FF2B5EF4-FFF2-40B4-BE49-F238E27FC236}">
                <a16:creationId xmlns:a16="http://schemas.microsoft.com/office/drawing/2014/main" id="{E0C69BBE-10DB-082F-40A9-0B7CBDB60598}"/>
              </a:ext>
            </a:extLst>
          </p:cNvPr>
          <p:cNvSpPr/>
          <p:nvPr/>
        </p:nvSpPr>
        <p:spPr>
          <a:xfrm rot="5400013">
            <a:off x="4224380" y="2755042"/>
            <a:ext cx="787243" cy="48318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5000"/>
              <a:gd name="f8" fmla="+- 0 0 -270"/>
              <a:gd name="f9" fmla="+- 0 0 -9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30 f26 1"/>
              <a:gd name="f35" fmla="*/ f29 f26 1"/>
              <a:gd name="f36" fmla="*/ f32 1 2"/>
              <a:gd name="f37" fmla="*/ f32 1 3"/>
              <a:gd name="f38" fmla="*/ f33 1 4"/>
              <a:gd name="f39" fmla="min f33 f32"/>
              <a:gd name="f40" fmla="*/ 50000 f33 1"/>
              <a:gd name="f41" fmla="+- f6 f36 0"/>
              <a:gd name="f42" fmla="*/ f40 1 f39"/>
              <a:gd name="f43" fmla="*/ f39 f7 1"/>
              <a:gd name="f44" fmla="*/ f38 f7 1"/>
              <a:gd name="f45" fmla="*/ f37 f7 1"/>
              <a:gd name="f46" fmla="*/ f43 1 200000"/>
              <a:gd name="f47" fmla="*/ f43 1 100000"/>
              <a:gd name="f48" fmla="*/ f44 1 f42"/>
              <a:gd name="f49" fmla="*/ f45 1 f42"/>
              <a:gd name="f50" fmla="*/ f41 f26 1"/>
              <a:gd name="f51" fmla="+- f29 0 f47"/>
              <a:gd name="f52" fmla="+- f29 0 f46"/>
              <a:gd name="f53" fmla="+- f29 0 f48"/>
              <a:gd name="f54" fmla="*/ f48 f26 1"/>
              <a:gd name="f55" fmla="*/ f49 f26 1"/>
              <a:gd name="f56" fmla="*/ f47 f26 1"/>
              <a:gd name="f57" fmla="*/ f46 f26 1"/>
              <a:gd name="f58" fmla="*/ f53 f26 1"/>
              <a:gd name="f59" fmla="*/ f51 f26 1"/>
              <a:gd name="f60" fmla="*/ f52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7" y="f50"/>
              </a:cxn>
              <a:cxn ang="f25">
                <a:pos x="f60" y="f50"/>
              </a:cxn>
            </a:cxnLst>
            <a:rect l="f54" t="f55" r="f58" b="f34"/>
            <a:pathLst>
              <a:path>
                <a:moveTo>
                  <a:pt x="f31" y="f34"/>
                </a:moveTo>
                <a:lnTo>
                  <a:pt x="f56" y="f31"/>
                </a:lnTo>
                <a:lnTo>
                  <a:pt x="f59" y="f31"/>
                </a:lnTo>
                <a:lnTo>
                  <a:pt x="f35" y="f34"/>
                </a:lnTo>
                <a:close/>
              </a:path>
            </a:pathLst>
          </a:cu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6" name="Trapezoid 86">
            <a:extLst>
              <a:ext uri="{FF2B5EF4-FFF2-40B4-BE49-F238E27FC236}">
                <a16:creationId xmlns:a16="http://schemas.microsoft.com/office/drawing/2014/main" id="{B53A93AA-7F2B-2CD9-9254-70E79A5DB5DF}"/>
              </a:ext>
            </a:extLst>
          </p:cNvPr>
          <p:cNvSpPr/>
          <p:nvPr/>
        </p:nvSpPr>
        <p:spPr>
          <a:xfrm rot="16199987" flipH="1">
            <a:off x="6678070" y="2754969"/>
            <a:ext cx="787243" cy="48318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5000"/>
              <a:gd name="f8" fmla="+- 0 0 -270"/>
              <a:gd name="f9" fmla="+- 0 0 -9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30 f26 1"/>
              <a:gd name="f35" fmla="*/ f29 f26 1"/>
              <a:gd name="f36" fmla="*/ f32 1 2"/>
              <a:gd name="f37" fmla="*/ f32 1 3"/>
              <a:gd name="f38" fmla="*/ f33 1 4"/>
              <a:gd name="f39" fmla="min f33 f32"/>
              <a:gd name="f40" fmla="*/ 50000 f33 1"/>
              <a:gd name="f41" fmla="+- f6 f36 0"/>
              <a:gd name="f42" fmla="*/ f40 1 f39"/>
              <a:gd name="f43" fmla="*/ f39 f7 1"/>
              <a:gd name="f44" fmla="*/ f38 f7 1"/>
              <a:gd name="f45" fmla="*/ f37 f7 1"/>
              <a:gd name="f46" fmla="*/ f43 1 200000"/>
              <a:gd name="f47" fmla="*/ f43 1 100000"/>
              <a:gd name="f48" fmla="*/ f44 1 f42"/>
              <a:gd name="f49" fmla="*/ f45 1 f42"/>
              <a:gd name="f50" fmla="*/ f41 f26 1"/>
              <a:gd name="f51" fmla="+- f29 0 f47"/>
              <a:gd name="f52" fmla="+- f29 0 f46"/>
              <a:gd name="f53" fmla="+- f29 0 f48"/>
              <a:gd name="f54" fmla="*/ f48 f26 1"/>
              <a:gd name="f55" fmla="*/ f49 f26 1"/>
              <a:gd name="f56" fmla="*/ f47 f26 1"/>
              <a:gd name="f57" fmla="*/ f46 f26 1"/>
              <a:gd name="f58" fmla="*/ f53 f26 1"/>
              <a:gd name="f59" fmla="*/ f51 f26 1"/>
              <a:gd name="f60" fmla="*/ f52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7" y="f50"/>
              </a:cxn>
              <a:cxn ang="f25">
                <a:pos x="f60" y="f50"/>
              </a:cxn>
            </a:cxnLst>
            <a:rect l="f54" t="f55" r="f58" b="f34"/>
            <a:pathLst>
              <a:path>
                <a:moveTo>
                  <a:pt x="f31" y="f34"/>
                </a:moveTo>
                <a:lnTo>
                  <a:pt x="f56" y="f31"/>
                </a:lnTo>
                <a:lnTo>
                  <a:pt x="f59" y="f31"/>
                </a:lnTo>
                <a:lnTo>
                  <a:pt x="f35" y="f34"/>
                </a:lnTo>
                <a:close/>
              </a:path>
            </a:pathLst>
          </a:cu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7" name="Trapezoid 87">
            <a:extLst>
              <a:ext uri="{FF2B5EF4-FFF2-40B4-BE49-F238E27FC236}">
                <a16:creationId xmlns:a16="http://schemas.microsoft.com/office/drawing/2014/main" id="{6F97304F-9174-6EAC-BA00-4C6399BCD936}"/>
              </a:ext>
            </a:extLst>
          </p:cNvPr>
          <p:cNvSpPr/>
          <p:nvPr/>
        </p:nvSpPr>
        <p:spPr>
          <a:xfrm rot="5400013">
            <a:off x="4224380" y="3780764"/>
            <a:ext cx="787243" cy="48318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5000"/>
              <a:gd name="f8" fmla="+- 0 0 -270"/>
              <a:gd name="f9" fmla="+- 0 0 -9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30 f26 1"/>
              <a:gd name="f35" fmla="*/ f29 f26 1"/>
              <a:gd name="f36" fmla="*/ f32 1 2"/>
              <a:gd name="f37" fmla="*/ f32 1 3"/>
              <a:gd name="f38" fmla="*/ f33 1 4"/>
              <a:gd name="f39" fmla="min f33 f32"/>
              <a:gd name="f40" fmla="*/ 50000 f33 1"/>
              <a:gd name="f41" fmla="+- f6 f36 0"/>
              <a:gd name="f42" fmla="*/ f40 1 f39"/>
              <a:gd name="f43" fmla="*/ f39 f7 1"/>
              <a:gd name="f44" fmla="*/ f38 f7 1"/>
              <a:gd name="f45" fmla="*/ f37 f7 1"/>
              <a:gd name="f46" fmla="*/ f43 1 200000"/>
              <a:gd name="f47" fmla="*/ f43 1 100000"/>
              <a:gd name="f48" fmla="*/ f44 1 f42"/>
              <a:gd name="f49" fmla="*/ f45 1 f42"/>
              <a:gd name="f50" fmla="*/ f41 f26 1"/>
              <a:gd name="f51" fmla="+- f29 0 f47"/>
              <a:gd name="f52" fmla="+- f29 0 f46"/>
              <a:gd name="f53" fmla="+- f29 0 f48"/>
              <a:gd name="f54" fmla="*/ f48 f26 1"/>
              <a:gd name="f55" fmla="*/ f49 f26 1"/>
              <a:gd name="f56" fmla="*/ f47 f26 1"/>
              <a:gd name="f57" fmla="*/ f46 f26 1"/>
              <a:gd name="f58" fmla="*/ f53 f26 1"/>
              <a:gd name="f59" fmla="*/ f51 f26 1"/>
              <a:gd name="f60" fmla="*/ f52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7" y="f50"/>
              </a:cxn>
              <a:cxn ang="f25">
                <a:pos x="f60" y="f50"/>
              </a:cxn>
            </a:cxnLst>
            <a:rect l="f54" t="f55" r="f58" b="f34"/>
            <a:pathLst>
              <a:path>
                <a:moveTo>
                  <a:pt x="f31" y="f34"/>
                </a:moveTo>
                <a:lnTo>
                  <a:pt x="f56" y="f31"/>
                </a:lnTo>
                <a:lnTo>
                  <a:pt x="f59" y="f31"/>
                </a:lnTo>
                <a:lnTo>
                  <a:pt x="f35" y="f34"/>
                </a:lnTo>
                <a:close/>
              </a:path>
            </a:pathLst>
          </a:cu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8" name="Trapezoid 88">
            <a:extLst>
              <a:ext uri="{FF2B5EF4-FFF2-40B4-BE49-F238E27FC236}">
                <a16:creationId xmlns:a16="http://schemas.microsoft.com/office/drawing/2014/main" id="{03271366-AB9D-E409-BDEA-452CFE9E39C4}"/>
              </a:ext>
            </a:extLst>
          </p:cNvPr>
          <p:cNvSpPr/>
          <p:nvPr/>
        </p:nvSpPr>
        <p:spPr>
          <a:xfrm rot="16199987" flipH="1">
            <a:off x="6678070" y="3780691"/>
            <a:ext cx="787243" cy="48318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5000"/>
              <a:gd name="f8" fmla="+- 0 0 -270"/>
              <a:gd name="f9" fmla="+- 0 0 -9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30 f26 1"/>
              <a:gd name="f35" fmla="*/ f29 f26 1"/>
              <a:gd name="f36" fmla="*/ f32 1 2"/>
              <a:gd name="f37" fmla="*/ f32 1 3"/>
              <a:gd name="f38" fmla="*/ f33 1 4"/>
              <a:gd name="f39" fmla="min f33 f32"/>
              <a:gd name="f40" fmla="*/ 50000 f33 1"/>
              <a:gd name="f41" fmla="+- f6 f36 0"/>
              <a:gd name="f42" fmla="*/ f40 1 f39"/>
              <a:gd name="f43" fmla="*/ f39 f7 1"/>
              <a:gd name="f44" fmla="*/ f38 f7 1"/>
              <a:gd name="f45" fmla="*/ f37 f7 1"/>
              <a:gd name="f46" fmla="*/ f43 1 200000"/>
              <a:gd name="f47" fmla="*/ f43 1 100000"/>
              <a:gd name="f48" fmla="*/ f44 1 f42"/>
              <a:gd name="f49" fmla="*/ f45 1 f42"/>
              <a:gd name="f50" fmla="*/ f41 f26 1"/>
              <a:gd name="f51" fmla="+- f29 0 f47"/>
              <a:gd name="f52" fmla="+- f29 0 f46"/>
              <a:gd name="f53" fmla="+- f29 0 f48"/>
              <a:gd name="f54" fmla="*/ f48 f26 1"/>
              <a:gd name="f55" fmla="*/ f49 f26 1"/>
              <a:gd name="f56" fmla="*/ f47 f26 1"/>
              <a:gd name="f57" fmla="*/ f46 f26 1"/>
              <a:gd name="f58" fmla="*/ f53 f26 1"/>
              <a:gd name="f59" fmla="*/ f51 f26 1"/>
              <a:gd name="f60" fmla="*/ f52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7" y="f50"/>
              </a:cxn>
              <a:cxn ang="f25">
                <a:pos x="f60" y="f50"/>
              </a:cxn>
            </a:cxnLst>
            <a:rect l="f54" t="f55" r="f58" b="f34"/>
            <a:pathLst>
              <a:path>
                <a:moveTo>
                  <a:pt x="f31" y="f34"/>
                </a:moveTo>
                <a:lnTo>
                  <a:pt x="f56" y="f31"/>
                </a:lnTo>
                <a:lnTo>
                  <a:pt x="f59" y="f31"/>
                </a:lnTo>
                <a:lnTo>
                  <a:pt x="f35" y="f34"/>
                </a:lnTo>
                <a:close/>
              </a:path>
            </a:pathLst>
          </a:cu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9" name="Trapezoid 89">
            <a:extLst>
              <a:ext uri="{FF2B5EF4-FFF2-40B4-BE49-F238E27FC236}">
                <a16:creationId xmlns:a16="http://schemas.microsoft.com/office/drawing/2014/main" id="{4A3F49CE-8EEF-6CFB-1768-4D12845397F2}"/>
              </a:ext>
            </a:extLst>
          </p:cNvPr>
          <p:cNvSpPr/>
          <p:nvPr/>
        </p:nvSpPr>
        <p:spPr>
          <a:xfrm rot="5400013">
            <a:off x="4224380" y="4818557"/>
            <a:ext cx="787243" cy="48318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5000"/>
              <a:gd name="f8" fmla="+- 0 0 -270"/>
              <a:gd name="f9" fmla="+- 0 0 -9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30 f26 1"/>
              <a:gd name="f35" fmla="*/ f29 f26 1"/>
              <a:gd name="f36" fmla="*/ f32 1 2"/>
              <a:gd name="f37" fmla="*/ f32 1 3"/>
              <a:gd name="f38" fmla="*/ f33 1 4"/>
              <a:gd name="f39" fmla="min f33 f32"/>
              <a:gd name="f40" fmla="*/ 50000 f33 1"/>
              <a:gd name="f41" fmla="+- f6 f36 0"/>
              <a:gd name="f42" fmla="*/ f40 1 f39"/>
              <a:gd name="f43" fmla="*/ f39 f7 1"/>
              <a:gd name="f44" fmla="*/ f38 f7 1"/>
              <a:gd name="f45" fmla="*/ f37 f7 1"/>
              <a:gd name="f46" fmla="*/ f43 1 200000"/>
              <a:gd name="f47" fmla="*/ f43 1 100000"/>
              <a:gd name="f48" fmla="*/ f44 1 f42"/>
              <a:gd name="f49" fmla="*/ f45 1 f42"/>
              <a:gd name="f50" fmla="*/ f41 f26 1"/>
              <a:gd name="f51" fmla="+- f29 0 f47"/>
              <a:gd name="f52" fmla="+- f29 0 f46"/>
              <a:gd name="f53" fmla="+- f29 0 f48"/>
              <a:gd name="f54" fmla="*/ f48 f26 1"/>
              <a:gd name="f55" fmla="*/ f49 f26 1"/>
              <a:gd name="f56" fmla="*/ f47 f26 1"/>
              <a:gd name="f57" fmla="*/ f46 f26 1"/>
              <a:gd name="f58" fmla="*/ f53 f26 1"/>
              <a:gd name="f59" fmla="*/ f51 f26 1"/>
              <a:gd name="f60" fmla="*/ f52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7" y="f50"/>
              </a:cxn>
              <a:cxn ang="f25">
                <a:pos x="f60" y="f50"/>
              </a:cxn>
            </a:cxnLst>
            <a:rect l="f54" t="f55" r="f58" b="f34"/>
            <a:pathLst>
              <a:path>
                <a:moveTo>
                  <a:pt x="f31" y="f34"/>
                </a:moveTo>
                <a:lnTo>
                  <a:pt x="f56" y="f31"/>
                </a:lnTo>
                <a:lnTo>
                  <a:pt x="f59" y="f31"/>
                </a:lnTo>
                <a:lnTo>
                  <a:pt x="f35" y="f34"/>
                </a:lnTo>
                <a:close/>
              </a:path>
            </a:pathLst>
          </a:cu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0" name="Trapezoid 90">
            <a:extLst>
              <a:ext uri="{FF2B5EF4-FFF2-40B4-BE49-F238E27FC236}">
                <a16:creationId xmlns:a16="http://schemas.microsoft.com/office/drawing/2014/main" id="{42F11DB2-92C6-3306-A767-EF6CC1768F52}"/>
              </a:ext>
            </a:extLst>
          </p:cNvPr>
          <p:cNvSpPr/>
          <p:nvPr/>
        </p:nvSpPr>
        <p:spPr>
          <a:xfrm rot="16199987" flipH="1">
            <a:off x="6678070" y="4818484"/>
            <a:ext cx="787243" cy="48318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val 25000"/>
              <a:gd name="f8" fmla="+- 0 0 -270"/>
              <a:gd name="f9" fmla="+- 0 0 -90"/>
              <a:gd name="f10" fmla="abs f3"/>
              <a:gd name="f11" fmla="abs f4"/>
              <a:gd name="f12" fmla="abs f5"/>
              <a:gd name="f13" fmla="*/ f8 f0 1"/>
              <a:gd name="f14" fmla="*/ f9 f0 1"/>
              <a:gd name="f15" fmla="?: f10 f3 1"/>
              <a:gd name="f16" fmla="?: f11 f4 1"/>
              <a:gd name="f17" fmla="?: f12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+- f30 0 f6"/>
              <a:gd name="f33" fmla="+- f29 0 f6"/>
              <a:gd name="f34" fmla="*/ f30 f26 1"/>
              <a:gd name="f35" fmla="*/ f29 f26 1"/>
              <a:gd name="f36" fmla="*/ f32 1 2"/>
              <a:gd name="f37" fmla="*/ f32 1 3"/>
              <a:gd name="f38" fmla="*/ f33 1 4"/>
              <a:gd name="f39" fmla="min f33 f32"/>
              <a:gd name="f40" fmla="*/ 50000 f33 1"/>
              <a:gd name="f41" fmla="+- f6 f36 0"/>
              <a:gd name="f42" fmla="*/ f40 1 f39"/>
              <a:gd name="f43" fmla="*/ f39 f7 1"/>
              <a:gd name="f44" fmla="*/ f38 f7 1"/>
              <a:gd name="f45" fmla="*/ f37 f7 1"/>
              <a:gd name="f46" fmla="*/ f43 1 200000"/>
              <a:gd name="f47" fmla="*/ f43 1 100000"/>
              <a:gd name="f48" fmla="*/ f44 1 f42"/>
              <a:gd name="f49" fmla="*/ f45 1 f42"/>
              <a:gd name="f50" fmla="*/ f41 f26 1"/>
              <a:gd name="f51" fmla="+- f29 0 f47"/>
              <a:gd name="f52" fmla="+- f29 0 f46"/>
              <a:gd name="f53" fmla="+- f29 0 f48"/>
              <a:gd name="f54" fmla="*/ f48 f26 1"/>
              <a:gd name="f55" fmla="*/ f49 f26 1"/>
              <a:gd name="f56" fmla="*/ f47 f26 1"/>
              <a:gd name="f57" fmla="*/ f46 f26 1"/>
              <a:gd name="f58" fmla="*/ f53 f26 1"/>
              <a:gd name="f59" fmla="*/ f51 f26 1"/>
              <a:gd name="f60" fmla="*/ f52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57" y="f50"/>
              </a:cxn>
              <a:cxn ang="f25">
                <a:pos x="f60" y="f50"/>
              </a:cxn>
            </a:cxnLst>
            <a:rect l="f54" t="f55" r="f58" b="f34"/>
            <a:pathLst>
              <a:path>
                <a:moveTo>
                  <a:pt x="f31" y="f34"/>
                </a:moveTo>
                <a:lnTo>
                  <a:pt x="f56" y="f31"/>
                </a:lnTo>
                <a:lnTo>
                  <a:pt x="f59" y="f31"/>
                </a:lnTo>
                <a:lnTo>
                  <a:pt x="f35" y="f34"/>
                </a:lnTo>
                <a:close/>
              </a:path>
            </a:pathLst>
          </a:custGeom>
          <a:solidFill>
            <a:srgbClr val="BFBFBF"/>
          </a:solidFill>
          <a:ln w="19046" cap="flat">
            <a:solidFill>
              <a:srgbClr val="7F7F7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0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22" name="TextBox 105">
            <a:extLst>
              <a:ext uri="{FF2B5EF4-FFF2-40B4-BE49-F238E27FC236}">
                <a16:creationId xmlns:a16="http://schemas.microsoft.com/office/drawing/2014/main" id="{7694F2E1-6A0C-FE63-4AC4-08DE5A0E6537}"/>
              </a:ext>
            </a:extLst>
          </p:cNvPr>
          <p:cNvSpPr txBox="1"/>
          <p:nvPr/>
        </p:nvSpPr>
        <p:spPr>
          <a:xfrm>
            <a:off x="1923752" y="1771988"/>
            <a:ext cx="2436409" cy="41125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000" tIns="36000" rIns="36000" bIns="3600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b="1" i="0" u="none" strike="noStrike" kern="1200" cap="none" spc="0" baseline="0" dirty="0">
                <a:uFillTx/>
                <a:cs typeface="Poppins" pitchFamily="2"/>
              </a:rPr>
              <a:t>_ n o w l e </a:t>
            </a:r>
            <a:r>
              <a:rPr lang="en-GB" sz="2200" b="1" dirty="0">
                <a:cs typeface="Poppins" pitchFamily="2"/>
              </a:rPr>
              <a:t>d g e</a:t>
            </a:r>
            <a:endParaRPr lang="en-GB" sz="2200" b="1" i="0" u="none" strike="noStrike" kern="1200" cap="none" spc="0" baseline="0" dirty="0">
              <a:uFillTx/>
            </a:endParaRPr>
          </a:p>
        </p:txBody>
      </p:sp>
      <p:sp>
        <p:nvSpPr>
          <p:cNvPr id="23" name="TextBox 105">
            <a:extLst>
              <a:ext uri="{FF2B5EF4-FFF2-40B4-BE49-F238E27FC236}">
                <a16:creationId xmlns:a16="http://schemas.microsoft.com/office/drawing/2014/main" id="{7AA41F98-AF2C-377D-56E7-8A779A16579C}"/>
              </a:ext>
            </a:extLst>
          </p:cNvPr>
          <p:cNvSpPr txBox="1"/>
          <p:nvPr/>
        </p:nvSpPr>
        <p:spPr>
          <a:xfrm>
            <a:off x="2711450" y="2814358"/>
            <a:ext cx="1640192" cy="41125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000" tIns="36000" rIns="36000" bIns="3600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b="1" i="0" u="none" strike="noStrike" kern="1200" cap="none" spc="0" baseline="0" dirty="0">
                <a:uFillTx/>
                <a:cs typeface="Poppins" pitchFamily="2"/>
              </a:rPr>
              <a:t>w _ </a:t>
            </a:r>
            <a:r>
              <a:rPr lang="en-GB" sz="2200" b="1" i="0" u="none" strike="noStrike" kern="1200" cap="none" spc="0" baseline="0" dirty="0" err="1">
                <a:uFillTx/>
                <a:cs typeface="Poppins" pitchFamily="2"/>
              </a:rPr>
              <a:t>i</a:t>
            </a:r>
            <a:r>
              <a:rPr lang="en-GB" sz="2200" b="1" i="0" u="none" strike="noStrike" kern="1200" cap="none" spc="0" baseline="0" dirty="0">
                <a:uFillTx/>
                <a:cs typeface="Poppins" pitchFamily="2"/>
              </a:rPr>
              <a:t> s t l e</a:t>
            </a:r>
            <a:endParaRPr lang="en-GB" sz="2200" b="1" i="0" u="none" strike="noStrike" kern="1200" cap="none" spc="0" baseline="0" dirty="0">
              <a:uFillTx/>
            </a:endParaRPr>
          </a:p>
        </p:txBody>
      </p:sp>
      <p:sp>
        <p:nvSpPr>
          <p:cNvPr id="24" name="TextBox 105">
            <a:extLst>
              <a:ext uri="{FF2B5EF4-FFF2-40B4-BE49-F238E27FC236}">
                <a16:creationId xmlns:a16="http://schemas.microsoft.com/office/drawing/2014/main" id="{55347F32-AF1A-339E-15A7-CC837FBBA92C}"/>
              </a:ext>
            </a:extLst>
          </p:cNvPr>
          <p:cNvSpPr txBox="1"/>
          <p:nvPr/>
        </p:nvSpPr>
        <p:spPr>
          <a:xfrm>
            <a:off x="2616200" y="3856730"/>
            <a:ext cx="1758826" cy="41125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000" tIns="36000" rIns="36000" bIns="3600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b="1" dirty="0">
                <a:cs typeface="Poppins" pitchFamily="2"/>
              </a:rPr>
              <a:t>d o </a:t>
            </a:r>
            <a:r>
              <a:rPr lang="en-GB" sz="2200" b="1" i="0" u="none" strike="noStrike" kern="1200" cap="none" spc="0" baseline="0" dirty="0">
                <a:uFillTx/>
                <a:cs typeface="Poppins" pitchFamily="2"/>
              </a:rPr>
              <a:t>u _  t</a:t>
            </a:r>
            <a:endParaRPr lang="en-GB" sz="2200" b="1" i="0" u="none" strike="noStrike" kern="1200" cap="none" spc="0" baseline="0" dirty="0">
              <a:uFillTx/>
            </a:endParaRPr>
          </a:p>
        </p:txBody>
      </p:sp>
      <p:sp>
        <p:nvSpPr>
          <p:cNvPr id="25" name="TextBox 105">
            <a:extLst>
              <a:ext uri="{FF2B5EF4-FFF2-40B4-BE49-F238E27FC236}">
                <a16:creationId xmlns:a16="http://schemas.microsoft.com/office/drawing/2014/main" id="{E91F0F93-E81D-EB49-09B0-F88EA150E8E1}"/>
              </a:ext>
            </a:extLst>
          </p:cNvPr>
          <p:cNvSpPr txBox="1"/>
          <p:nvPr/>
        </p:nvSpPr>
        <p:spPr>
          <a:xfrm>
            <a:off x="1879053" y="4879848"/>
            <a:ext cx="2436409" cy="41125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000" tIns="36000" rIns="36000" bIns="3600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b="1" dirty="0">
                <a:cs typeface="Poppins" pitchFamily="2"/>
              </a:rPr>
              <a:t>p a r l </a:t>
            </a:r>
            <a:r>
              <a:rPr lang="en-GB" sz="2200" b="1" dirty="0" err="1">
                <a:cs typeface="Poppins" pitchFamily="2"/>
              </a:rPr>
              <a:t>i</a:t>
            </a:r>
            <a:r>
              <a:rPr lang="en-GB" sz="2200" b="1" dirty="0">
                <a:cs typeface="Poppins" pitchFamily="2"/>
              </a:rPr>
              <a:t> _ m e n t</a:t>
            </a:r>
            <a:endParaRPr lang="en-GB" sz="2200" b="1" i="0" u="none" strike="noStrike" kern="1200" cap="none" spc="0" baseline="0" dirty="0">
              <a:uFillTx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CEA9E27-AE0B-62F1-A13C-3AC7BA7AA30D}"/>
              </a:ext>
            </a:extLst>
          </p:cNvPr>
          <p:cNvSpPr/>
          <p:nvPr/>
        </p:nvSpPr>
        <p:spPr>
          <a:xfrm>
            <a:off x="5164200" y="2217913"/>
            <a:ext cx="521637" cy="443804"/>
          </a:xfrm>
          <a:prstGeom prst="rect">
            <a:avLst/>
          </a:prstGeom>
          <a:solidFill>
            <a:srgbClr val="FEF8E8"/>
          </a:solidFill>
          <a:ln w="952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595959"/>
                </a:solidFill>
                <a:cs typeface="Poppins" panose="00000500000000000000" pitchFamily="2" charset="0"/>
              </a:rPr>
              <a:t>a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592DE14-0A0D-6B16-2342-FDFB68F93283}"/>
              </a:ext>
            </a:extLst>
          </p:cNvPr>
          <p:cNvSpPr/>
          <p:nvPr/>
        </p:nvSpPr>
        <p:spPr>
          <a:xfrm>
            <a:off x="5164200" y="2891442"/>
            <a:ext cx="521637" cy="443804"/>
          </a:xfrm>
          <a:prstGeom prst="rect">
            <a:avLst/>
          </a:prstGeom>
          <a:solidFill>
            <a:srgbClr val="FEF8E8"/>
          </a:solidFill>
          <a:ln w="952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595959"/>
                </a:solidFill>
                <a:cs typeface="Poppins" panose="00000500000000000000" pitchFamily="2" charset="0"/>
              </a:rPr>
              <a:t>w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FC8EDB5-9B8E-8BE7-B43C-E6FC21E8F92A}"/>
              </a:ext>
            </a:extLst>
          </p:cNvPr>
          <p:cNvSpPr/>
          <p:nvPr/>
        </p:nvSpPr>
        <p:spPr>
          <a:xfrm>
            <a:off x="5164200" y="3564971"/>
            <a:ext cx="521637" cy="443804"/>
          </a:xfrm>
          <a:prstGeom prst="rect">
            <a:avLst/>
          </a:prstGeom>
          <a:solidFill>
            <a:srgbClr val="FEF8E8"/>
          </a:solidFill>
          <a:ln w="952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595959"/>
                </a:solidFill>
                <a:cs typeface="Poppins" panose="00000500000000000000" pitchFamily="2" charset="0"/>
              </a:rPr>
              <a:t>h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7284484-C703-4263-2CC4-81C092AC774C}"/>
              </a:ext>
            </a:extLst>
          </p:cNvPr>
          <p:cNvSpPr/>
          <p:nvPr/>
        </p:nvSpPr>
        <p:spPr>
          <a:xfrm>
            <a:off x="5164200" y="4238501"/>
            <a:ext cx="521637" cy="443804"/>
          </a:xfrm>
          <a:prstGeom prst="rect">
            <a:avLst/>
          </a:prstGeom>
          <a:solidFill>
            <a:srgbClr val="FEF8E8"/>
          </a:solidFill>
          <a:ln w="952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595959"/>
                </a:solidFill>
                <a:cs typeface="Poppins" panose="00000500000000000000" pitchFamily="2" charset="0"/>
              </a:rPr>
              <a:t>s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83FA64E1-ABBE-0A89-12E7-C54C7629DEB4}"/>
              </a:ext>
            </a:extLst>
          </p:cNvPr>
          <p:cNvSpPr/>
          <p:nvPr/>
        </p:nvSpPr>
        <p:spPr>
          <a:xfrm>
            <a:off x="6019818" y="2217913"/>
            <a:ext cx="521637" cy="443804"/>
          </a:xfrm>
          <a:prstGeom prst="rect">
            <a:avLst/>
          </a:prstGeom>
          <a:solidFill>
            <a:srgbClr val="FEF8E8"/>
          </a:solidFill>
          <a:ln w="952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595959"/>
                </a:solidFill>
                <a:cs typeface="Poppins" panose="00000500000000000000" pitchFamily="2" charset="0"/>
              </a:rPr>
              <a:t>e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2DC4CDB4-A07C-A97C-F4EC-F48ED11A521E}"/>
              </a:ext>
            </a:extLst>
          </p:cNvPr>
          <p:cNvSpPr/>
          <p:nvPr/>
        </p:nvSpPr>
        <p:spPr>
          <a:xfrm>
            <a:off x="6019818" y="2891442"/>
            <a:ext cx="521637" cy="443804"/>
          </a:xfrm>
          <a:prstGeom prst="rect">
            <a:avLst/>
          </a:prstGeom>
          <a:solidFill>
            <a:srgbClr val="FEF8E8"/>
          </a:solidFill>
          <a:ln w="952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595959"/>
                </a:solidFill>
                <a:cs typeface="Poppins" panose="00000500000000000000" pitchFamily="2" charset="0"/>
              </a:rPr>
              <a:t>b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F3F27C8D-3421-1F06-1DB4-97FB9B919431}"/>
              </a:ext>
            </a:extLst>
          </p:cNvPr>
          <p:cNvSpPr/>
          <p:nvPr/>
        </p:nvSpPr>
        <p:spPr>
          <a:xfrm>
            <a:off x="6019818" y="3564971"/>
            <a:ext cx="521637" cy="443804"/>
          </a:xfrm>
          <a:prstGeom prst="rect">
            <a:avLst/>
          </a:prstGeom>
          <a:solidFill>
            <a:srgbClr val="FEF8E8"/>
          </a:solidFill>
          <a:ln w="952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595959"/>
                </a:solidFill>
                <a:cs typeface="Poppins" panose="00000500000000000000" pitchFamily="2" charset="0"/>
              </a:rPr>
              <a:t>r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4537600A-651A-91BC-F59E-3B28EE231F00}"/>
              </a:ext>
            </a:extLst>
          </p:cNvPr>
          <p:cNvSpPr/>
          <p:nvPr/>
        </p:nvSpPr>
        <p:spPr>
          <a:xfrm>
            <a:off x="6019818" y="4238501"/>
            <a:ext cx="521637" cy="443804"/>
          </a:xfrm>
          <a:prstGeom prst="rect">
            <a:avLst/>
          </a:prstGeom>
          <a:solidFill>
            <a:srgbClr val="FEF8E8"/>
          </a:solidFill>
          <a:ln w="952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rgbClr val="595959"/>
                </a:solidFill>
                <a:cs typeface="Poppins" panose="00000500000000000000" pitchFamily="2" charset="0"/>
              </a:rPr>
              <a:t>k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2D132C4-8CB2-9EAD-865E-F2817214C1BB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Use the function machine to select the correct missing silent letters and rewrite each word correctly.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2737747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843AD55-34FA-4F83-701A-37E044BA6D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TextBox 3">
            <a:extLst>
              <a:ext uri="{FF2B5EF4-FFF2-40B4-BE49-F238E27FC236}">
                <a16:creationId xmlns:a16="http://schemas.microsoft.com/office/drawing/2014/main" id="{3B6773C6-9E27-5B94-6537-4D6B9A212D00}"/>
              </a:ext>
            </a:extLst>
          </p:cNvPr>
          <p:cNvSpPr txBox="1"/>
          <p:nvPr/>
        </p:nvSpPr>
        <p:spPr>
          <a:xfrm>
            <a:off x="1614467" y="3244334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Now that we are ready to move on, we can </a:t>
            </a: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learn more about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common exception words.</a:t>
            </a:r>
          </a:p>
        </p:txBody>
      </p:sp>
    </p:spTree>
    <p:extLst>
      <p:ext uri="{BB962C8B-B14F-4D97-AF65-F5344CB8AC3E}">
        <p14:creationId xmlns:p14="http://schemas.microsoft.com/office/powerpoint/2010/main" val="1817450869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C92A96C2-572E-49AD-7565-4DE59CAF43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AE2C109-A03E-E774-B541-AC6448AB5FF6}"/>
              </a:ext>
            </a:extLst>
          </p:cNvPr>
          <p:cNvSpPr txBox="1"/>
          <p:nvPr/>
        </p:nvSpPr>
        <p:spPr>
          <a:xfrm>
            <a:off x="1744629" y="2799271"/>
            <a:ext cx="1906438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200" b="1" dirty="0"/>
              <a:t>persuade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B0E2B6-2374-CEA2-F3B4-662FB3326F5E}"/>
              </a:ext>
            </a:extLst>
          </p:cNvPr>
          <p:cNvSpPr txBox="1"/>
          <p:nvPr/>
        </p:nvSpPr>
        <p:spPr>
          <a:xfrm>
            <a:off x="1744629" y="3713671"/>
            <a:ext cx="19064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200" b="1" dirty="0"/>
              <a:t>shoulder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DEC66B-4D39-700B-7450-F8AC02C9D009}"/>
              </a:ext>
            </a:extLst>
          </p:cNvPr>
          <p:cNvSpPr txBox="1"/>
          <p:nvPr/>
        </p:nvSpPr>
        <p:spPr>
          <a:xfrm>
            <a:off x="1744629" y="4628071"/>
            <a:ext cx="19064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200" b="1" dirty="0"/>
              <a:t>restaurant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78DC74-9712-AEC4-6EDD-9D41DCC2A3E0}"/>
              </a:ext>
            </a:extLst>
          </p:cNvPr>
          <p:cNvSpPr txBox="1"/>
          <p:nvPr/>
        </p:nvSpPr>
        <p:spPr>
          <a:xfrm>
            <a:off x="4801300" y="2799271"/>
            <a:ext cx="2218402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200" b="1" dirty="0"/>
              <a:t>neighbour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5B0E40-D731-0A75-2D7B-13522A78CAE4}"/>
              </a:ext>
            </a:extLst>
          </p:cNvPr>
          <p:cNvSpPr txBox="1"/>
          <p:nvPr/>
        </p:nvSpPr>
        <p:spPr>
          <a:xfrm>
            <a:off x="4801301" y="3713671"/>
            <a:ext cx="19064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200" b="1" dirty="0"/>
              <a:t>rhyme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6335EB-4ED7-F7C3-23D1-E71C8C1A856C}"/>
              </a:ext>
            </a:extLst>
          </p:cNvPr>
          <p:cNvSpPr txBox="1"/>
          <p:nvPr/>
        </p:nvSpPr>
        <p:spPr>
          <a:xfrm>
            <a:off x="4801301" y="4628071"/>
            <a:ext cx="19064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200" b="1" dirty="0"/>
              <a:t>sufficient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D17445-E58A-7039-EF7D-58330C717D6F}"/>
              </a:ext>
            </a:extLst>
          </p:cNvPr>
          <p:cNvSpPr txBox="1"/>
          <p:nvPr/>
        </p:nvSpPr>
        <p:spPr>
          <a:xfrm>
            <a:off x="8169936" y="2799271"/>
            <a:ext cx="1906437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200" b="1" dirty="0"/>
              <a:t>amateur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38DC9F-E1CD-40AD-23D9-F77001D0B838}"/>
              </a:ext>
            </a:extLst>
          </p:cNvPr>
          <p:cNvSpPr txBox="1"/>
          <p:nvPr/>
        </p:nvSpPr>
        <p:spPr>
          <a:xfrm>
            <a:off x="8169937" y="3713671"/>
            <a:ext cx="2386784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200" b="1" dirty="0"/>
              <a:t>government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6395CFF-8051-394C-D3D1-CEA4ACA8618A}"/>
              </a:ext>
            </a:extLst>
          </p:cNvPr>
          <p:cNvSpPr txBox="1"/>
          <p:nvPr/>
        </p:nvSpPr>
        <p:spPr>
          <a:xfrm>
            <a:off x="8169937" y="4628071"/>
            <a:ext cx="19064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200" b="1" dirty="0"/>
              <a:t>cemetery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B151370-602C-9AAE-50EC-D7871E61D61D}"/>
              </a:ext>
            </a:extLst>
          </p:cNvPr>
          <p:cNvSpPr txBox="1"/>
          <p:nvPr/>
        </p:nvSpPr>
        <p:spPr>
          <a:xfrm>
            <a:off x="261938" y="24682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srgbClr val="1D619C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Common exception words 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are words that appear regularly, but which usual spelling rules do not apply. As these words cannot be decoded phonetically, other spelling strategies can be used to help remember them.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Here are some examples of Year 5 common exception words: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3542941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7F4CA36-68BD-FA9E-138C-5DCA8728EE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8" name="Table 10">
            <a:extLst>
              <a:ext uri="{FF2B5EF4-FFF2-40B4-BE49-F238E27FC236}">
                <a16:creationId xmlns:a16="http://schemas.microsoft.com/office/drawing/2014/main" id="{FFDB70D1-C34A-F352-0867-49371AA211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1631284"/>
              </p:ext>
            </p:extLst>
          </p:nvPr>
        </p:nvGraphicFramePr>
        <p:xfrm>
          <a:off x="3304522" y="2307330"/>
          <a:ext cx="3276000" cy="32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3496217872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6997795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1447271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22379275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4938749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8598330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491021826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l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234196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l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575132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l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i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5521958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l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i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31213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l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i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532447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l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i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u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1D619C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831164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l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i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u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r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1D619C"/>
                          </a:solidFill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694971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C18A56E-FE48-C535-9D66-7552DE9C267B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When a word is difficult to spell, we can use a word staircase to help remember it.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 word staircase can help us to remember how to spell a word by reminding us of the pattern of the letters.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For example:</a:t>
            </a:r>
            <a:endParaRPr kumimoji="0" lang="en-GB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                             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3280406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4A94C3-29CA-AEDE-78CC-342C5242EB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B9E0CD5-B312-0B87-EA64-E19A46400839}"/>
              </a:ext>
            </a:extLst>
          </p:cNvPr>
          <p:cNvSpPr txBox="1"/>
          <p:nvPr/>
        </p:nvSpPr>
        <p:spPr>
          <a:xfrm>
            <a:off x="1614467" y="276333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Now that we have learnt more about common exception words, let’s apply our learning.</a:t>
            </a:r>
          </a:p>
        </p:txBody>
      </p:sp>
    </p:spTree>
    <p:extLst>
      <p:ext uri="{BB962C8B-B14F-4D97-AF65-F5344CB8AC3E}">
        <p14:creationId xmlns:p14="http://schemas.microsoft.com/office/powerpoint/2010/main" val="3492589354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A6F8797-8AEF-C210-E557-1D6784C700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7" name="Table 10">
            <a:extLst>
              <a:ext uri="{FF2B5EF4-FFF2-40B4-BE49-F238E27FC236}">
                <a16:creationId xmlns:a16="http://schemas.microsoft.com/office/drawing/2014/main" id="{E22A3DDD-3FA5-0C1E-505E-1020D1C25A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575314"/>
              </p:ext>
            </p:extLst>
          </p:nvPr>
        </p:nvGraphicFramePr>
        <p:xfrm>
          <a:off x="503245" y="2406204"/>
          <a:ext cx="2808000" cy="23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3496217872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6997795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1447271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22379275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4938749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85983307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q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234196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/>
                        <a:t>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575132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/>
                        <a:t>q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5521958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/>
                        <a:t>u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/>
                        <a:t>u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31213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/>
                        <a:t>q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/>
                        <a:t>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5324477"/>
                  </a:ext>
                </a:extLst>
              </a:tr>
            </a:tbl>
          </a:graphicData>
        </a:graphic>
      </p:graphicFrame>
      <p:graphicFrame>
        <p:nvGraphicFramePr>
          <p:cNvPr id="8" name="Table 10">
            <a:extLst>
              <a:ext uri="{FF2B5EF4-FFF2-40B4-BE49-F238E27FC236}">
                <a16:creationId xmlns:a16="http://schemas.microsoft.com/office/drawing/2014/main" id="{A66F3717-DF29-36DD-7109-0D61983195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8883934"/>
              </p:ext>
            </p:extLst>
          </p:nvPr>
        </p:nvGraphicFramePr>
        <p:xfrm>
          <a:off x="4248143" y="1938204"/>
          <a:ext cx="2808000" cy="280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3496217872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6997795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1447271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22379275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4938749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85983307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234196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575132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5521958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31213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532447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617297"/>
                  </a:ext>
                </a:extLst>
              </a:tr>
            </a:tbl>
          </a:graphicData>
        </a:graphic>
      </p:graphicFrame>
      <p:graphicFrame>
        <p:nvGraphicFramePr>
          <p:cNvPr id="9" name="Table 10">
            <a:extLst>
              <a:ext uri="{FF2B5EF4-FFF2-40B4-BE49-F238E27FC236}">
                <a16:creationId xmlns:a16="http://schemas.microsoft.com/office/drawing/2014/main" id="{660300FC-E821-C718-12A3-26D9597E54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8818268"/>
              </p:ext>
            </p:extLst>
          </p:nvPr>
        </p:nvGraphicFramePr>
        <p:xfrm>
          <a:off x="8189891" y="1470204"/>
          <a:ext cx="3276000" cy="32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3496217872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6997795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1447271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22379275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4938749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8598330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38467203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234196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575132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5521958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31213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532447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/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441543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rgbClr val="F76756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/>
                        <a:t>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993935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F5547AB5-98D5-51D2-56FE-D0C742CF80B8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Which of the common exception words would fit into these word staircases?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266466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2D59C4A-5F71-8EB0-634F-9D9132E856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6" name="Table 10">
            <a:extLst>
              <a:ext uri="{FF2B5EF4-FFF2-40B4-BE49-F238E27FC236}">
                <a16:creationId xmlns:a16="http://schemas.microsoft.com/office/drawing/2014/main" id="{4EED9AE1-A604-F1BA-CF7E-ED0D4D7E26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4995962"/>
              </p:ext>
            </p:extLst>
          </p:nvPr>
        </p:nvGraphicFramePr>
        <p:xfrm>
          <a:off x="503245" y="2406204"/>
          <a:ext cx="2808000" cy="23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3496217872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6997795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1447271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22379275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4938749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85983307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q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234196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u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/>
                        <a:t>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575132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/>
                        <a:t>q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u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5521958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q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/>
                        <a:t>u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/>
                        <a:t>u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31213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/>
                        <a:t>q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u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/>
                        <a:t>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u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5324477"/>
                  </a:ext>
                </a:extLst>
              </a:tr>
            </a:tbl>
          </a:graphicData>
        </a:graphic>
      </p:graphicFrame>
      <p:graphicFrame>
        <p:nvGraphicFramePr>
          <p:cNvPr id="7" name="Table 10">
            <a:extLst>
              <a:ext uri="{FF2B5EF4-FFF2-40B4-BE49-F238E27FC236}">
                <a16:creationId xmlns:a16="http://schemas.microsoft.com/office/drawing/2014/main" id="{0FA5B532-C0BF-6E73-9921-C3A8231E2F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1942944"/>
              </p:ext>
            </p:extLst>
          </p:nvPr>
        </p:nvGraphicFramePr>
        <p:xfrm>
          <a:off x="4248143" y="1938204"/>
          <a:ext cx="2808000" cy="280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3496217872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6997795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1447271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22379275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4938749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85983307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234196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575132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h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r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5521958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h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31213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h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r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532447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r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617297"/>
                  </a:ext>
                </a:extLst>
              </a:tr>
            </a:tbl>
          </a:graphicData>
        </a:graphic>
      </p:graphicFrame>
      <p:graphicFrame>
        <p:nvGraphicFramePr>
          <p:cNvPr id="8" name="Table 10">
            <a:extLst>
              <a:ext uri="{FF2B5EF4-FFF2-40B4-BE49-F238E27FC236}">
                <a16:creationId xmlns:a16="http://schemas.microsoft.com/office/drawing/2014/main" id="{60E58107-1850-304B-70DD-C2ACC20989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4955125"/>
              </p:ext>
            </p:extLst>
          </p:nvPr>
        </p:nvGraphicFramePr>
        <p:xfrm>
          <a:off x="8189891" y="1470204"/>
          <a:ext cx="3276000" cy="32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3496217872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6997795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1447271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22379275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4938749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8598330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38467203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234196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575132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5521958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m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312130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532447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m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a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/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441543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a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rgbClr val="F76756"/>
                          </a:solidFill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/>
                        <a:t>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993935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B14A1A6-97EB-C125-8121-4BDA27D24717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Which of the common exception words would fit into these word staircases?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7226065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92E733B-CA8E-7B14-E358-30FBDA00EF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8A4A064-5C0E-ABFD-672E-CBBB91A507CA}"/>
              </a:ext>
            </a:extLst>
          </p:cNvPr>
          <p:cNvSpPr txBox="1"/>
          <p:nvPr/>
        </p:nvSpPr>
        <p:spPr>
          <a:xfrm>
            <a:off x="415636" y="2068945"/>
            <a:ext cx="7804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You’re ready to progress!</a:t>
            </a:r>
          </a:p>
          <a:p>
            <a:r>
              <a:rPr lang="en-GB" sz="4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Now apply your learning by trying some questions.</a:t>
            </a:r>
          </a:p>
        </p:txBody>
      </p:sp>
    </p:spTree>
    <p:extLst>
      <p:ext uri="{BB962C8B-B14F-4D97-AF65-F5344CB8AC3E}">
        <p14:creationId xmlns:p14="http://schemas.microsoft.com/office/powerpoint/2010/main" val="3486982273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616160"/>
      </a:dk2>
      <a:lt2>
        <a:srgbClr val="F4F4F4"/>
      </a:lt2>
      <a:accent1>
        <a:srgbClr val="F76756"/>
      </a:accent1>
      <a:accent2>
        <a:srgbClr val="00B2CE"/>
      </a:accent2>
      <a:accent3>
        <a:srgbClr val="FFBB00"/>
      </a:accent3>
      <a:accent4>
        <a:srgbClr val="C557A8"/>
      </a:accent4>
      <a:accent5>
        <a:srgbClr val="1D619C"/>
      </a:accent5>
      <a:accent6>
        <a:srgbClr val="F6B1AE"/>
      </a:accent6>
      <a:hlink>
        <a:srgbClr val="6FC36C"/>
      </a:hlink>
      <a:folHlink>
        <a:srgbClr val="5D3B51"/>
      </a:folHlink>
    </a:clrScheme>
    <a:fontScheme name="CSS Font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 xsi:nil="true"/>
    <lcf76f155ced4ddcb4097134ff3c332f xmlns="0f0ae0ff-29c4-4766-b250-c1a9bee8d430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22" ma:contentTypeDescription="Create a new document." ma:contentTypeScope="" ma:versionID="f38786757d4514dd8dafc876d932c0b4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c78ca0be9b1e03640438cee0733b2d4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7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9" nillable="true" ma:taxonomy="true" ma:internalName="lcf76f155ced4ddcb4097134ff3c332f" ma:taxonomyFieldName="MediaServiceImageTags" ma:displayName="Image Tags" ma:readOnly="false" ma:fieldId="{5cf76f15-5ced-4ddc-b409-7134ff3c332f}" ma:taxonomyMulti="true" ma:sspId="d7029093-bac8-40c8-b3d2-05dc3a2407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0153BE7-53CB-4B5B-8EDF-1F3FC6B6D7B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4D09122-8509-4DC8-8877-1E52BB616108}">
  <ds:schemaRefs>
    <ds:schemaRef ds:uri="86144f90-c7b6-48d0-aae5-f5e9e48cc3df"/>
    <ds:schemaRef ds:uri="http://www.w3.org/XML/1998/namespace"/>
    <ds:schemaRef ds:uri="http://purl.org/dc/elements/1.1/"/>
    <ds:schemaRef ds:uri="http://schemas.microsoft.com/sharepoint/v3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0f0ae0ff-29c4-4766-b250-c1a9bee8d430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2425AB6-2B27-44CA-B4A1-00FBA54D43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3973</TotalTime>
  <Words>469</Words>
  <Application>Microsoft Office PowerPoint</Application>
  <PresentationFormat>Widescreen</PresentationFormat>
  <Paragraphs>183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Century Gothic</vt:lpstr>
      <vt:lpstr>Poppins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Year-5-Spelling-S37-Pack-6-TPP</dc:title>
  <dc:creator>Martin Cutting</dc:creator>
  <cp:lastModifiedBy>Chance Meikle-Masters</cp:lastModifiedBy>
  <cp:revision>11</cp:revision>
  <dcterms:created xsi:type="dcterms:W3CDTF">2021-10-18T12:07:58Z</dcterms:created>
  <dcterms:modified xsi:type="dcterms:W3CDTF">2024-11-11T12:48:29Z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MediaServiceImageTags">
    <vt:lpwstr/>
  </property>
</Properties>
</file>