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2"/>
  </p:notesMasterIdLst>
  <p:sldIdLst>
    <p:sldId id="256" r:id="rId5"/>
    <p:sldId id="295"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308" r:id="rId22"/>
    <p:sldId id="310" r:id="rId23"/>
    <p:sldId id="311" r:id="rId24"/>
    <p:sldId id="276" r:id="rId25"/>
    <p:sldId id="281" r:id="rId26"/>
    <p:sldId id="275" r:id="rId27"/>
    <p:sldId id="277" r:id="rId28"/>
    <p:sldId id="303" r:id="rId29"/>
    <p:sldId id="278" r:id="rId30"/>
    <p:sldId id="279" r:id="rId31"/>
    <p:sldId id="304" r:id="rId32"/>
    <p:sldId id="306" r:id="rId33"/>
    <p:sldId id="307" r:id="rId34"/>
    <p:sldId id="312" r:id="rId35"/>
    <p:sldId id="313" r:id="rId36"/>
    <p:sldId id="314" r:id="rId37"/>
    <p:sldId id="316" r:id="rId38"/>
    <p:sldId id="315" r:id="rId39"/>
    <p:sldId id="305" r:id="rId40"/>
    <p:sldId id="282" r:id="rId41"/>
    <p:sldId id="283" r:id="rId42"/>
    <p:sldId id="298" r:id="rId43"/>
    <p:sldId id="296" r:id="rId44"/>
    <p:sldId id="285" r:id="rId45"/>
    <p:sldId id="293" r:id="rId46"/>
    <p:sldId id="286" r:id="rId47"/>
    <p:sldId id="294" r:id="rId48"/>
    <p:sldId id="287" r:id="rId49"/>
    <p:sldId id="288" r:id="rId50"/>
    <p:sldId id="289" r:id="rId5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D2EA5-AACF-584C-06A9-0EF4EA98AEC5}" v="2" dt="2026-04-23T14:10:47.1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704" autoAdjust="0"/>
    <p:restoredTop sz="68891" autoAdjust="0"/>
  </p:normalViewPr>
  <p:slideViewPr>
    <p:cSldViewPr snapToGrid="0">
      <p:cViewPr varScale="1">
        <p:scale>
          <a:sx n="66" d="100"/>
          <a:sy n="66" d="100"/>
        </p:scale>
        <p:origin x="2200" y="32"/>
      </p:cViewPr>
      <p:guideLst>
        <p:guide orient="horz" pos="2160"/>
        <p:guide pos="2880"/>
      </p:guideLst>
    </p:cSldViewPr>
  </p:slideViewPr>
  <p:notesTextViewPr>
    <p:cViewPr>
      <p:scale>
        <a:sx n="1" d="1"/>
        <a:sy n="1" d="1"/>
      </p:scale>
      <p:origin x="0" y="0"/>
    </p:cViewPr>
  </p:notesTextViewPr>
  <p:sorterViewPr>
    <p:cViewPr>
      <p:scale>
        <a:sx n="100" d="100"/>
        <a:sy n="100" d="100"/>
      </p:scale>
      <p:origin x="0" y="-2796"/>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Holmes" userId="S::rholmes@stnicolastaplow.com::fe84c837-c081-462e-ac36-85954713dc88" providerId="AD" clId="Web-{1E9D2EA5-AACF-584C-06A9-0EF4EA98AEC5}"/>
    <pc:docChg chg="modSld">
      <pc:chgData name="Rebecca Holmes" userId="S::rholmes@stnicolastaplow.com::fe84c837-c081-462e-ac36-85954713dc88" providerId="AD" clId="Web-{1E9D2EA5-AACF-584C-06A9-0EF4EA98AEC5}" dt="2026-04-23T14:10:47.188" v="2" actId="20577"/>
      <pc:docMkLst>
        <pc:docMk/>
      </pc:docMkLst>
      <pc:sldChg chg="modSp">
        <pc:chgData name="Rebecca Holmes" userId="S::rholmes@stnicolastaplow.com::fe84c837-c081-462e-ac36-85954713dc88" providerId="AD" clId="Web-{1E9D2EA5-AACF-584C-06A9-0EF4EA98AEC5}" dt="2026-04-23T14:10:47.188" v="2" actId="20577"/>
        <pc:sldMkLst>
          <pc:docMk/>
          <pc:sldMk cId="1074128480" sldId="308"/>
        </pc:sldMkLst>
        <pc:spChg chg="mod">
          <ac:chgData name="Rebecca Holmes" userId="S::rholmes@stnicolastaplow.com::fe84c837-c081-462e-ac36-85954713dc88" providerId="AD" clId="Web-{1E9D2EA5-AACF-584C-06A9-0EF4EA98AEC5}" dt="2026-04-23T14:10:47.188" v="2" actId="20577"/>
          <ac:spMkLst>
            <pc:docMk/>
            <pc:sldMk cId="1074128480" sldId="308"/>
            <ac:spMk id="5"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hyperlink" Target="http://www.buckinghamshire.gov.uk/admissions" TargetMode="External"/><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5.svg"/><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8.svg"/><Relationship Id="rId1" Type="http://schemas.openxmlformats.org/officeDocument/2006/relationships/image" Target="../media/image12.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hyperlink" Target="http://www.buckinghamshire.gov.uk/admissions" TargetMode="External"/><Relationship Id="rId1" Type="http://schemas.openxmlformats.org/officeDocument/2006/relationships/image" Target="../media/image4.sv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5.svg"/><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chools.buckinghamshire.gov.uk/school-admissions/transport"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8.svg"/><Relationship Id="rId1" Type="http://schemas.openxmlformats.org/officeDocument/2006/relationships/image" Target="../media/image12.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dirty="0"/>
            <a:t>If you live in Buckinghamshire, visit </a:t>
          </a:r>
          <a:r>
            <a:rPr lang="en-GB" u="sng" dirty="0">
              <a:hlinkClick xmlns:r="http://schemas.openxmlformats.org/officeDocument/2006/relationships" r:id="rId1"/>
            </a:rPr>
            <a:t>www.buckinghamshire.gov.uk/admissions</a:t>
          </a:r>
          <a:r>
            <a:rPr lang="en-GB" u="sng" dirty="0"/>
            <a:t> </a:t>
          </a:r>
          <a:r>
            <a:rPr lang="en-GB" dirty="0"/>
            <a:t>between 7 September and 31 October 2026</a:t>
          </a:r>
          <a:endParaRPr lang="en-US" dirty="0"/>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a:t>If you live elsewhere apply via your own LA’s website</a:t>
          </a:r>
          <a:endParaRPr lang="en-US"/>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pt>
    <dgm:pt modelId="{A728BE69-B927-4BD0-B5EB-6165B8B6F69E}" type="pres">
      <dgm:prSet presAssocID="{95DEC516-68C3-4E42-B7BA-F82BBDAE9D4B}"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1_2" csCatId="accent1" phldr="1"/>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a:t>Make a note of which email account and password you have used!</a:t>
          </a:r>
          <a:endParaRPr lang="en-US"/>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dirty="0"/>
            <a:t>Use an email address that you know you can access on 1 March</a:t>
          </a:r>
          <a:endParaRPr lang="en-US" dirty="0"/>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en-US"/>
        </a:p>
      </dgm:t>
    </dgm:pt>
    <dgm:pt modelId="{2F53D1C7-C254-48F2-A731-177A2A5C5007}">
      <dgm:prSet/>
      <dgm:spPr/>
      <dgm:t>
        <a:bodyPr/>
        <a:lstStyle/>
        <a:p>
          <a:r>
            <a:rPr lang="en-GB" dirty="0"/>
            <a:t>Does your child need to sit or pass a test to be considered for a place at the school? </a:t>
          </a:r>
          <a:endParaRPr lang="en-US" dirty="0"/>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dirty="0"/>
            <a:t>Do you need to complete a supplementary information form (SIF) for the school? (e.g. Due to faith, or because your child is eligible for Pupil Premium)</a:t>
          </a:r>
          <a:endParaRPr lang="en-US" dirty="0"/>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dirty="0"/>
            <a:t>Do you live in catchment? (Check this on the Buckinghamshire Council website)</a:t>
          </a:r>
          <a:endParaRPr lang="en-US" dirty="0"/>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296106D7-0241-4C10-9242-84749BA85B15}">
      <dgm:prSet/>
      <dgm:spPr/>
      <dgm:t>
        <a:bodyPr/>
        <a:lstStyle/>
        <a:p>
          <a:r>
            <a:rPr lang="en-GB" dirty="0"/>
            <a:t>What type of school(s) will best meet the needs of your child? ( e.g. non –selective, grammar, faith)</a:t>
          </a:r>
        </a:p>
      </dgm:t>
    </dgm:pt>
    <dgm:pt modelId="{17A4CDD5-33A2-4E44-AC0C-C20585F83289}" type="parTrans" cxnId="{5E7B7599-16A1-423E-B35D-6544F9FC992A}">
      <dgm:prSet/>
      <dgm:spPr/>
    </dgm:pt>
    <dgm:pt modelId="{E8696813-4D67-4397-907E-2F07FB4C3E6B}" type="sibTrans" cxnId="{5E7B7599-16A1-423E-B35D-6544F9FC992A}">
      <dgm:prSet/>
      <dgm:spPr/>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5">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5">
        <dgm:presLayoutVars>
          <dgm:chMax val="0"/>
          <dgm:bulletEnabled val="1"/>
        </dgm:presLayoutVars>
      </dgm:prSet>
      <dgm:spPr/>
    </dgm:pt>
    <dgm:pt modelId="{BF008A3A-8CCB-4A4B-8123-1D727D87BFD4}" type="pres">
      <dgm:prSet presAssocID="{47A49EA7-0719-4BD9-BB6B-8285671589F6}" presName="spacer" presStyleCnt="0"/>
      <dgm:spPr/>
    </dgm:pt>
    <dgm:pt modelId="{8753DBC5-22D8-436D-99BB-783700CC03FC}" type="pres">
      <dgm:prSet presAssocID="{296106D7-0241-4C10-9242-84749BA85B15}" presName="parentText" presStyleLbl="node1" presStyleIdx="2" presStyleCnt="5">
        <dgm:presLayoutVars>
          <dgm:chMax val="0"/>
          <dgm:bulletEnabled val="1"/>
        </dgm:presLayoutVars>
      </dgm:prSet>
      <dgm:spPr/>
    </dgm:pt>
    <dgm:pt modelId="{EF3BE62F-A51E-45C8-851A-C9E9A55C2EC8}" type="pres">
      <dgm:prSet presAssocID="{E8696813-4D67-4397-907E-2F07FB4C3E6B}" presName="spacer" presStyleCnt="0"/>
      <dgm:spPr/>
    </dgm:pt>
    <dgm:pt modelId="{A6EDF358-89B2-4007-9E98-B934E2FF4BD2}" type="pres">
      <dgm:prSet presAssocID="{AF2B71D0-3447-4379-8120-0C739173BBEE}" presName="parentText" presStyleLbl="node1" presStyleIdx="3" presStyleCnt="5">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4" presStyleCnt="5">
        <dgm:presLayoutVars>
          <dgm:chMax val="0"/>
          <dgm:bulletEnabled val="1"/>
        </dgm:presLayoutVars>
      </dgm:prSet>
      <dgm:spPr/>
    </dgm:pt>
  </dgm:ptLst>
  <dgm:cxnLst>
    <dgm:cxn modelId="{D620D905-4639-4A4A-97AC-481B925ECFCB}" srcId="{8E28A350-DEA4-4DEF-91BA-D7DA252DFD46}" destId="{AF2B71D0-3447-4379-8120-0C739173BBEE}" srcOrd="3" destOrd="0" parTransId="{BEF19E15-A7ED-4731-9EC9-BA2F34C30952}" sibTransId="{BD328837-9EDC-4FCA-8845-CDF5DD68BCEF}"/>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12DB0033-7B18-468A-8546-722E2FF489FD}" type="presOf" srcId="{2F53D1C7-C254-48F2-A731-177A2A5C5007}" destId="{490D6F27-94EC-48BF-A778-F04449F03159}" srcOrd="0" destOrd="0" presId="urn:microsoft.com/office/officeart/2005/8/layout/vList2"/>
    <dgm:cxn modelId="{3DB22C3E-9B19-4CC5-9958-AF1E93E342AD}" type="presOf" srcId="{8CBEB443-BEBC-43EA-9A4F-974D29976734}" destId="{3459D33E-72B6-4F40-A2E8-C6AF36CEB495}" srcOrd="0" destOrd="0" presId="urn:microsoft.com/office/officeart/2005/8/layout/vList2"/>
    <dgm:cxn modelId="{D55EFC40-A467-4817-9FCB-6CC954E46773}" srcId="{8E28A350-DEA4-4DEF-91BA-D7DA252DFD46}" destId="{8CBEB443-BEBC-43EA-9A4F-974D29976734}" srcOrd="4"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5E7B7599-16A1-423E-B35D-6544F9FC992A}" srcId="{8E28A350-DEA4-4DEF-91BA-D7DA252DFD46}" destId="{296106D7-0241-4C10-9242-84749BA85B15}" srcOrd="2" destOrd="0" parTransId="{17A4CDD5-33A2-4E44-AC0C-C20585F83289}" sibTransId="{E8696813-4D67-4397-907E-2F07FB4C3E6B}"/>
    <dgm:cxn modelId="{DDCD6CAC-A85C-4E7C-907B-D71512D644A6}" type="presOf" srcId="{AF2B71D0-3447-4379-8120-0C739173BBEE}" destId="{A6EDF358-89B2-4007-9E98-B934E2FF4BD2}" srcOrd="0" destOrd="0" presId="urn:microsoft.com/office/officeart/2005/8/layout/vList2"/>
    <dgm:cxn modelId="{D8738CC4-F40E-49F8-ABA5-5C58E9106E9F}" type="presOf" srcId="{296106D7-0241-4C10-9242-84749BA85B15}" destId="{8753DBC5-22D8-436D-99BB-783700CC03FC}" srcOrd="0" destOrd="0" presId="urn:microsoft.com/office/officeart/2005/8/layout/vList2"/>
    <dgm:cxn modelId="{AF7745DA-AEA6-4871-B5C6-23DC6C316B95}" type="presOf" srcId="{4865E2DF-5264-4BD8-B102-12C7EC9327CA}" destId="{ACE00FDF-F081-4BC4-B4EB-F21A7C0BB93C}" srcOrd="0" destOrd="0" presId="urn:microsoft.com/office/officeart/2005/8/layout/vList2"/>
    <dgm:cxn modelId="{FCCC62E4-1AF1-4273-BCF7-9B85FC55B473}" type="presParOf" srcId="{5A92A9A3-8A6B-49DB-9C5A-64F1243624B3}" destId="{490D6F27-94EC-48BF-A778-F04449F03159}" srcOrd="0" destOrd="0" presId="urn:microsoft.com/office/officeart/2005/8/layout/vList2"/>
    <dgm:cxn modelId="{6CE12A3E-2D98-4343-ADBE-E4B6705DC760}" type="presParOf" srcId="{5A92A9A3-8A6B-49DB-9C5A-64F1243624B3}" destId="{D46F95F5-3FB4-4A21-BA46-00ED1D06E721}" srcOrd="1" destOrd="0" presId="urn:microsoft.com/office/officeart/2005/8/layout/vList2"/>
    <dgm:cxn modelId="{E92BD026-A943-4A80-A117-FAF12426E43E}" type="presParOf" srcId="{5A92A9A3-8A6B-49DB-9C5A-64F1243624B3}" destId="{ACE00FDF-F081-4BC4-B4EB-F21A7C0BB93C}" srcOrd="2" destOrd="0" presId="urn:microsoft.com/office/officeart/2005/8/layout/vList2"/>
    <dgm:cxn modelId="{B6323CA7-D97B-4B9C-81C1-5262F3950162}" type="presParOf" srcId="{5A92A9A3-8A6B-49DB-9C5A-64F1243624B3}" destId="{BF008A3A-8CCB-4A4B-8123-1D727D87BFD4}" srcOrd="3" destOrd="0" presId="urn:microsoft.com/office/officeart/2005/8/layout/vList2"/>
    <dgm:cxn modelId="{EB0D53C9-712C-4E96-A1D4-EFFA26E166F6}" type="presParOf" srcId="{5A92A9A3-8A6B-49DB-9C5A-64F1243624B3}" destId="{8753DBC5-22D8-436D-99BB-783700CC03FC}" srcOrd="4" destOrd="0" presId="urn:microsoft.com/office/officeart/2005/8/layout/vList2"/>
    <dgm:cxn modelId="{26D3E4C4-5635-43FC-B26B-EFC8184498C3}" type="presParOf" srcId="{5A92A9A3-8A6B-49DB-9C5A-64F1243624B3}" destId="{EF3BE62F-A51E-45C8-851A-C9E9A55C2EC8}" srcOrd="5" destOrd="0" presId="urn:microsoft.com/office/officeart/2005/8/layout/vList2"/>
    <dgm:cxn modelId="{3EC2BC85-122C-4C57-A45D-E18A99F8DD59}" type="presParOf" srcId="{5A92A9A3-8A6B-49DB-9C5A-64F1243624B3}" destId="{A6EDF358-89B2-4007-9E98-B934E2FF4BD2}" srcOrd="6" destOrd="0" presId="urn:microsoft.com/office/officeart/2005/8/layout/vList2"/>
    <dgm:cxn modelId="{19974DF2-69E6-429C-93E1-CDF614402750}" type="presParOf" srcId="{5A92A9A3-8A6B-49DB-9C5A-64F1243624B3}" destId="{2FE1B033-DF32-4EDB-9173-DEF26F620226}" srcOrd="7" destOrd="0" presId="urn:microsoft.com/office/officeart/2005/8/layout/vList2"/>
    <dgm:cxn modelId="{8C376208-0212-448D-A262-70F2144594FA}" type="presParOf" srcId="{5A92A9A3-8A6B-49DB-9C5A-64F1243624B3}" destId="{3459D33E-72B6-4F40-A2E8-C6AF36CEB495}"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1DCD3D75-85CA-42F3-95FD-49B6341A3C21}">
      <dgm:prSet/>
      <dgm:spPr/>
      <dgm:t>
        <a:bodyPr/>
        <a:lstStyle/>
        <a:p>
          <a:r>
            <a:rPr lang="en-GB" dirty="0"/>
            <a:t>Transport is given to the </a:t>
          </a:r>
          <a:r>
            <a:rPr lang="en-GB" b="1" u="sng" dirty="0"/>
            <a:t>nearest</a:t>
          </a:r>
          <a:r>
            <a:rPr lang="en-GB" dirty="0"/>
            <a:t> secondary school if: </a:t>
          </a:r>
          <a:endParaRPr lang="en-US" dirty="0"/>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It’s 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a:t>Under three miles but the route is an ‘unsafe walking route’</a:t>
          </a:r>
          <a:endParaRPr lang="en-US"/>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hlinkClick xmlns:r="http://schemas.openxmlformats.org/officeDocument/2006/relationships" r:id="rId1"/>
            </a:rPr>
            <a:t>Find my child a school place</a:t>
          </a:r>
          <a:r>
            <a:rPr lang="en-GB" dirty="0"/>
            <a:t> 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custT="1"/>
      <dgm:spPr/>
      <dgm:t>
        <a:bodyPr/>
        <a:lstStyle/>
        <a:p>
          <a:r>
            <a:rPr lang="en-GB" sz="2400" dirty="0"/>
            <a:t>You can appeal for any school you have been refused</a:t>
          </a:r>
          <a:endParaRPr lang="en-US" sz="2400" dirty="0"/>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custT="1"/>
      <dgm:spPr/>
      <dgm:t>
        <a:bodyPr/>
        <a:lstStyle/>
        <a:p>
          <a:r>
            <a:rPr lang="en-GB" sz="2400" dirty="0"/>
            <a:t>This includes where your preference is a grammar school, and your child has not qualified</a:t>
          </a:r>
          <a:endParaRPr lang="en-US" sz="2400" dirty="0"/>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custT="1"/>
      <dgm:spPr/>
      <dgm:t>
        <a:bodyPr/>
        <a:lstStyle/>
        <a:p>
          <a:r>
            <a:rPr lang="en-GB" sz="2000" dirty="0"/>
            <a:t>We will automatically add your child to the waiting list for any school on your application above the school we have offered as long as it is a school they are qualified to attend</a:t>
          </a:r>
          <a:endParaRPr lang="en-US" sz="2000" dirty="0"/>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a:t>Appeals are heard by a panel of three people</a:t>
          </a:r>
          <a:endParaRPr lang="en-US"/>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a:t>Your appeal will be held via Teams, and we will explain what you need to do to be present</a:t>
          </a:r>
          <a:endParaRPr lang="en-US"/>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phldr="1"/>
      <dgm:spPr/>
      <dgm:t>
        <a:bodyPr/>
        <a:lstStyle/>
        <a:p>
          <a:endParaRPr lang="en-US"/>
        </a:p>
      </dgm:t>
    </dgm:pt>
    <dgm:pt modelId="{597661E2-20E2-48CC-BD9D-7943D0467F46}">
      <dgm:prSet custT="1"/>
      <dgm:spPr/>
      <dgm:t>
        <a:bodyPr/>
        <a:lstStyle/>
        <a:p>
          <a:r>
            <a:rPr lang="en-GB" sz="2000" dirty="0"/>
            <a:t>Apply by Midnight on 31 October 2026</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t>
          </a:r>
          <a:r>
            <a:rPr lang="en-GB" sz="2000" dirty="0" err="1"/>
            <a:t>arest</a:t>
          </a:r>
          <a:r>
            <a:rPr lang="en-GB" sz="2000" dirty="0"/>
            <a: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a:t>Don’t rely on the opinions of others  </a:t>
          </a:r>
          <a:endParaRPr lang="en-US"/>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in Buckinghamshire, visit </a:t>
          </a:r>
          <a:r>
            <a:rPr lang="en-GB" sz="2300" u="sng" kern="1200" dirty="0">
              <a:hlinkClick xmlns:r="http://schemas.openxmlformats.org/officeDocument/2006/relationships" r:id="rId2"/>
            </a:rPr>
            <a:t>www.buckinghamshire.gov.uk/admissions</a:t>
          </a:r>
          <a:r>
            <a:rPr lang="en-GB" sz="2300" u="sng" kern="1200" dirty="0"/>
            <a:t> </a:t>
          </a:r>
          <a:r>
            <a:rPr lang="en-GB" sz="2300" kern="1200" dirty="0"/>
            <a:t>between 7 September and 31 October 2026</a:t>
          </a:r>
          <a:endParaRPr lang="en-US" sz="2300" kern="1200" dirty="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elsewhere apply via your own LA’s website</a:t>
          </a:r>
          <a:endParaRPr lang="en-US" sz="2300" kern="120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Make a note of which email account and password you have used!</a:t>
          </a:r>
          <a:endParaRPr lang="en-US" sz="1900" kern="120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Use an email address that you know you can access on 1 March</a:t>
          </a:r>
          <a:endParaRPr lang="en-US" sz="1900" kern="1200" dirty="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7064" y="140590"/>
          <a:ext cx="340117" cy="34011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714247" y="145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When you apply online you can list up to 6 schools:</a:t>
          </a:r>
          <a:endParaRPr lang="en-US" sz="1700" kern="1200" dirty="0"/>
        </a:p>
      </dsp:txBody>
      <dsp:txXfrm>
        <a:off x="714247" y="1451"/>
        <a:ext cx="7172452" cy="618396"/>
      </dsp:txXfrm>
    </dsp:sp>
    <dsp:sp modelId="{B40BE1F4-A6AF-4ABA-96DE-01E215C36024}">
      <dsp:nvSpPr>
        <dsp:cNvPr id="0" name=""/>
        <dsp:cNvSpPr/>
      </dsp:nvSpPr>
      <dsp:spPr>
        <a:xfrm>
          <a:off x="0" y="77444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7064" y="913585"/>
          <a:ext cx="340117" cy="34011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714247" y="77444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give reasons for your preference</a:t>
          </a:r>
          <a:endParaRPr lang="en-US" sz="1700" kern="1200" dirty="0"/>
        </a:p>
      </dsp:txBody>
      <dsp:txXfrm>
        <a:off x="714247" y="774446"/>
        <a:ext cx="7172452" cy="618396"/>
      </dsp:txXfrm>
    </dsp:sp>
    <dsp:sp modelId="{5398EC32-FDC2-46B0-B34F-0E95ACE1A373}">
      <dsp:nvSpPr>
        <dsp:cNvPr id="0" name=""/>
        <dsp:cNvSpPr/>
      </dsp:nvSpPr>
      <dsp:spPr>
        <a:xfrm>
          <a:off x="0" y="154744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7064" y="1686580"/>
          <a:ext cx="340117" cy="34011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714247" y="154744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You can include grammar, upper, all-ability and out of county schools</a:t>
          </a:r>
          <a:endParaRPr lang="en-US" sz="1700" kern="1200" dirty="0"/>
        </a:p>
      </dsp:txBody>
      <dsp:txXfrm>
        <a:off x="714247" y="1547441"/>
        <a:ext cx="7172452" cy="618396"/>
      </dsp:txXfrm>
    </dsp:sp>
    <dsp:sp modelId="{3EBA3789-5024-45D7-BF02-C2EF7EE72F8E}">
      <dsp:nvSpPr>
        <dsp:cNvPr id="0" name=""/>
        <dsp:cNvSpPr/>
      </dsp:nvSpPr>
      <dsp:spPr>
        <a:xfrm>
          <a:off x="0" y="232043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7064" y="2459575"/>
          <a:ext cx="340117" cy="34011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714247" y="232043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Put the schools in the order you prefer them</a:t>
          </a:r>
          <a:endParaRPr lang="en-US" sz="1700" kern="1200" dirty="0"/>
        </a:p>
      </dsp:txBody>
      <dsp:txXfrm>
        <a:off x="714247" y="2320436"/>
        <a:ext cx="7172452" cy="618396"/>
      </dsp:txXfrm>
    </dsp:sp>
    <dsp:sp modelId="{66032880-0960-4BE1-AE8F-FC8C98D73722}">
      <dsp:nvSpPr>
        <dsp:cNvPr id="0" name=""/>
        <dsp:cNvSpPr/>
      </dsp:nvSpPr>
      <dsp:spPr>
        <a:xfrm>
          <a:off x="0" y="3093431"/>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7064" y="3232570"/>
          <a:ext cx="340117" cy="34011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714247" y="3093431"/>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Consider the order of your preferences carefully and think about how your child will get to school</a:t>
          </a:r>
          <a:endParaRPr lang="en-US" sz="1700" kern="1200" dirty="0"/>
        </a:p>
      </dsp:txBody>
      <dsp:txXfrm>
        <a:off x="714247" y="3093431"/>
        <a:ext cx="7172452" cy="618396"/>
      </dsp:txXfrm>
    </dsp:sp>
    <dsp:sp modelId="{E5DDBBC3-C13C-4C77-9EBF-CD9FEC0DE8DB}">
      <dsp:nvSpPr>
        <dsp:cNvPr id="0" name=""/>
        <dsp:cNvSpPr/>
      </dsp:nvSpPr>
      <dsp:spPr>
        <a:xfrm>
          <a:off x="0" y="3866426"/>
          <a:ext cx="7886700" cy="6183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7064" y="4005565"/>
          <a:ext cx="340117" cy="34011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714247" y="3866426"/>
          <a:ext cx="7172452" cy="618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47" tIns="65447" rIns="65447" bIns="65447" numCol="1" spcCol="1270" anchor="ctr" anchorCtr="0">
          <a:noAutofit/>
        </a:bodyPr>
        <a:lstStyle/>
        <a:p>
          <a:pPr marL="0" lvl="0" indent="0" algn="l" defTabSz="755650">
            <a:lnSpc>
              <a:spcPct val="90000"/>
            </a:lnSpc>
            <a:spcBef>
              <a:spcPct val="0"/>
            </a:spcBef>
            <a:spcAft>
              <a:spcPct val="35000"/>
            </a:spcAft>
            <a:buNone/>
          </a:pPr>
          <a:r>
            <a:rPr lang="en-GB" sz="1700" kern="1200" dirty="0"/>
            <a:t>We suggest you include a local (catchment) school that you have a good chance of being offered </a:t>
          </a:r>
          <a:endParaRPr lang="en-US" sz="1700" kern="1200" dirty="0"/>
        </a:p>
      </dsp:txBody>
      <dsp:txXfrm>
        <a:off x="714247" y="3866426"/>
        <a:ext cx="7172452" cy="618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32563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Does your child need to sit or pass a test to be considered for a place at the school? </a:t>
          </a:r>
          <a:endParaRPr lang="en-US" sz="1900" kern="1200" dirty="0"/>
        </a:p>
      </dsp:txBody>
      <dsp:txXfrm>
        <a:off x="36896" y="362528"/>
        <a:ext cx="7812908" cy="682028"/>
      </dsp:txXfrm>
    </dsp:sp>
    <dsp:sp modelId="{ACE00FDF-F081-4BC4-B4EB-F21A7C0BB93C}">
      <dsp:nvSpPr>
        <dsp:cNvPr id="0" name=""/>
        <dsp:cNvSpPr/>
      </dsp:nvSpPr>
      <dsp:spPr>
        <a:xfrm>
          <a:off x="0" y="1136172"/>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know where your child fits on the school’s admission rules? </a:t>
          </a:r>
          <a:endParaRPr lang="en-US" sz="1900" kern="1200" dirty="0"/>
        </a:p>
      </dsp:txBody>
      <dsp:txXfrm>
        <a:off x="36896" y="1173068"/>
        <a:ext cx="7812908" cy="682028"/>
      </dsp:txXfrm>
    </dsp:sp>
    <dsp:sp modelId="{8753DBC5-22D8-436D-99BB-783700CC03FC}">
      <dsp:nvSpPr>
        <dsp:cNvPr id="0" name=""/>
        <dsp:cNvSpPr/>
      </dsp:nvSpPr>
      <dsp:spPr>
        <a:xfrm>
          <a:off x="0" y="194671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What type of school(s) will best meet the needs of your child? ( e.g. non –selective, grammar, faith)</a:t>
          </a:r>
        </a:p>
      </dsp:txBody>
      <dsp:txXfrm>
        <a:off x="36896" y="1983609"/>
        <a:ext cx="7812908" cy="682028"/>
      </dsp:txXfrm>
    </dsp:sp>
    <dsp:sp modelId="{A6EDF358-89B2-4007-9E98-B934E2FF4BD2}">
      <dsp:nvSpPr>
        <dsp:cNvPr id="0" name=""/>
        <dsp:cNvSpPr/>
      </dsp:nvSpPr>
      <dsp:spPr>
        <a:xfrm>
          <a:off x="0" y="275725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need to complete a supplementary information form (SIF) for the school? (e.g. Due to faith, or because your child is eligible for Pupil Premium)</a:t>
          </a:r>
          <a:endParaRPr lang="en-US" sz="1900" kern="1200" dirty="0"/>
        </a:p>
      </dsp:txBody>
      <dsp:txXfrm>
        <a:off x="36896" y="2794149"/>
        <a:ext cx="7812908" cy="682028"/>
      </dsp:txXfrm>
    </dsp:sp>
    <dsp:sp modelId="{3459D33E-72B6-4F40-A2E8-C6AF36CEB495}">
      <dsp:nvSpPr>
        <dsp:cNvPr id="0" name=""/>
        <dsp:cNvSpPr/>
      </dsp:nvSpPr>
      <dsp:spPr>
        <a:xfrm>
          <a:off x="0" y="3567793"/>
          <a:ext cx="7886700" cy="755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Do you live in catchment? (Check this on the Buckinghamshire Council website)</a:t>
          </a:r>
          <a:endParaRPr lang="en-US" sz="1900" kern="1200" dirty="0"/>
        </a:p>
      </dsp:txBody>
      <dsp:txXfrm>
        <a:off x="36896" y="3604689"/>
        <a:ext cx="7812908" cy="682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dirty="0"/>
            <a:t>Transport is given to the </a:t>
          </a:r>
          <a:r>
            <a:rPr lang="en-GB" sz="2800" b="1" u="sng" kern="1200" dirty="0"/>
            <a:t>nearest</a:t>
          </a:r>
          <a:r>
            <a:rPr lang="en-GB" sz="2800" kern="1200" dirty="0"/>
            <a:t> secondary school if: </a:t>
          </a:r>
          <a:endParaRPr lang="en-US" sz="2800" kern="1200" dirty="0"/>
        </a:p>
        <a:p>
          <a:pPr marL="228600" lvl="1" indent="-228600" algn="l" defTabSz="977900">
            <a:lnSpc>
              <a:spcPct val="90000"/>
            </a:lnSpc>
            <a:spcBef>
              <a:spcPct val="0"/>
            </a:spcBef>
            <a:spcAft>
              <a:spcPct val="15000"/>
            </a:spcAft>
            <a:buChar char="•"/>
          </a:pPr>
          <a:r>
            <a:rPr lang="en-GB" sz="2200" kern="1200" dirty="0"/>
            <a:t>It’s 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a:t>Under three miles but the route is an ‘unsafe walking route’</a:t>
          </a:r>
          <a:endParaRPr lang="en-US" sz="2200" kern="1200"/>
        </a:p>
        <a:p>
          <a:pPr marL="228600" lvl="1" indent="-228600" algn="l" defTabSz="977900">
            <a:lnSpc>
              <a:spcPct val="90000"/>
            </a:lnSpc>
            <a:spcBef>
              <a:spcPct val="0"/>
            </a:spcBef>
            <a:spcAft>
              <a:spcPct val="15000"/>
            </a:spcAft>
            <a:buChar char="•"/>
          </a:pPr>
          <a:r>
            <a:rPr lang="en-GB" sz="2200" kern="1200" dirty="0"/>
            <a:t>Check on </a:t>
          </a:r>
          <a:r>
            <a:rPr lang="en-GB" sz="2200" kern="1200" dirty="0">
              <a:hlinkClick xmlns:r="http://schemas.openxmlformats.org/officeDocument/2006/relationships" r:id="rId1"/>
            </a:rPr>
            <a:t>Find my child a school place</a:t>
          </a:r>
          <a:r>
            <a:rPr lang="en-GB" sz="2200" kern="1200" dirty="0"/>
            <a:t> 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89"/>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417011" y="310762"/>
          <a:ext cx="758201" cy="758201"/>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592223" y="589"/>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You can appeal for any school you have been refused</a:t>
          </a:r>
          <a:endParaRPr lang="en-US" sz="2400" kern="1200" dirty="0"/>
        </a:p>
      </dsp:txBody>
      <dsp:txXfrm>
        <a:off x="1592223" y="589"/>
        <a:ext cx="6294476" cy="1378548"/>
      </dsp:txXfrm>
    </dsp:sp>
    <dsp:sp modelId="{89C90463-F089-45DA-BEE0-58E0A97FA938}">
      <dsp:nvSpPr>
        <dsp:cNvPr id="0" name=""/>
        <dsp:cNvSpPr/>
      </dsp:nvSpPr>
      <dsp:spPr>
        <a:xfrm>
          <a:off x="0" y="1723775"/>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417011" y="2033948"/>
          <a:ext cx="758201" cy="7582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592223" y="1723775"/>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1066800">
            <a:lnSpc>
              <a:spcPct val="90000"/>
            </a:lnSpc>
            <a:spcBef>
              <a:spcPct val="0"/>
            </a:spcBef>
            <a:spcAft>
              <a:spcPct val="35000"/>
            </a:spcAft>
            <a:buNone/>
          </a:pPr>
          <a:r>
            <a:rPr lang="en-GB" sz="2400" kern="1200" dirty="0"/>
            <a:t>This includes where your preference is a grammar school, and your child has not qualified</a:t>
          </a:r>
          <a:endParaRPr lang="en-US" sz="2400" kern="1200" dirty="0"/>
        </a:p>
      </dsp:txBody>
      <dsp:txXfrm>
        <a:off x="1592223" y="1723775"/>
        <a:ext cx="6294476" cy="1378548"/>
      </dsp:txXfrm>
    </dsp:sp>
    <dsp:sp modelId="{8C347BA7-6C65-410E-B8A4-2722EAA91B06}">
      <dsp:nvSpPr>
        <dsp:cNvPr id="0" name=""/>
        <dsp:cNvSpPr/>
      </dsp:nvSpPr>
      <dsp:spPr>
        <a:xfrm>
          <a:off x="0" y="3446961"/>
          <a:ext cx="7886700" cy="137854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417011" y="3757134"/>
          <a:ext cx="758201" cy="7582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592223" y="3446961"/>
          <a:ext cx="6294476" cy="13785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896" tIns="145896" rIns="145896" bIns="145896" numCol="1" spcCol="1270" anchor="ctr" anchorCtr="0">
          <a:noAutofit/>
        </a:bodyPr>
        <a:lstStyle/>
        <a:p>
          <a:pPr marL="0" lvl="0" indent="0" algn="l" defTabSz="889000">
            <a:lnSpc>
              <a:spcPct val="90000"/>
            </a:lnSpc>
            <a:spcBef>
              <a:spcPct val="0"/>
            </a:spcBef>
            <a:spcAft>
              <a:spcPct val="35000"/>
            </a:spcAft>
            <a:buNone/>
          </a:pPr>
          <a:r>
            <a:rPr lang="en-GB" sz="2000" kern="1200" dirty="0"/>
            <a:t>We will automatically add your child to the waiting list for any school on your application above the school we have offered as long as it is a school they are qualified to attend</a:t>
          </a:r>
          <a:endParaRPr lang="en-US" sz="2000" kern="1200" dirty="0"/>
        </a:p>
      </dsp:txBody>
      <dsp:txXfrm>
        <a:off x="1592223" y="3446961"/>
        <a:ext cx="6294476" cy="13785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Appeals are heard by a panel of three people</a:t>
          </a:r>
          <a:endParaRPr lang="en-US" sz="2300" kern="120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a:t>Your appeal will be held via Teams, and we will explain what you need to do to be present</a:t>
          </a:r>
          <a:endParaRPr lang="en-US" sz="2300" kern="120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31598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2026</a:t>
          </a:r>
          <a:endParaRPr lang="en-US" sz="2000" kern="1200" dirty="0"/>
        </a:p>
      </dsp:txBody>
      <dsp:txXfrm>
        <a:off x="315985" y="2491"/>
        <a:ext cx="2381982" cy="1429189"/>
      </dsp:txXfrm>
    </dsp:sp>
    <dsp:sp modelId="{09CE500A-E19A-40DA-8700-4F5602018CC8}">
      <dsp:nvSpPr>
        <dsp:cNvPr id="0" name=""/>
        <dsp:cNvSpPr/>
      </dsp:nvSpPr>
      <dsp:spPr>
        <a:xfrm>
          <a:off x="2936165"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936165" y="2491"/>
        <a:ext cx="2381982" cy="1429189"/>
      </dsp:txXfrm>
    </dsp:sp>
    <dsp:sp modelId="{04A43F2F-4AB2-4BD3-B987-8D07AA30AA0A}">
      <dsp:nvSpPr>
        <dsp:cNvPr id="0" name=""/>
        <dsp:cNvSpPr/>
      </dsp:nvSpPr>
      <dsp:spPr>
        <a:xfrm>
          <a:off x="5556346" y="2491"/>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List schools in true preference order including grammar and upper schools if your child is sitting the test</a:t>
          </a:r>
          <a:endParaRPr lang="en-US" sz="1800" kern="1200"/>
        </a:p>
      </dsp:txBody>
      <dsp:txXfrm>
        <a:off x="5556346" y="2491"/>
        <a:ext cx="2381982" cy="1429189"/>
      </dsp:txXfrm>
    </dsp:sp>
    <dsp:sp modelId="{4BB8688A-1205-437B-9AD6-F2999B7119D9}">
      <dsp:nvSpPr>
        <dsp:cNvPr id="0" name=""/>
        <dsp:cNvSpPr/>
      </dsp:nvSpPr>
      <dsp:spPr>
        <a:xfrm>
          <a:off x="31598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t>
          </a:r>
          <a:r>
            <a:rPr lang="en-GB" sz="2000" kern="1200" dirty="0" err="1"/>
            <a:t>arest</a:t>
          </a:r>
          <a:r>
            <a:rPr lang="en-GB" sz="2000" kern="1200" dirty="0"/>
            <a:t> schools)</a:t>
          </a:r>
          <a:endParaRPr lang="en-US" sz="2000" kern="1200" dirty="0"/>
        </a:p>
      </dsp:txBody>
      <dsp:txXfrm>
        <a:off x="315985" y="1669879"/>
        <a:ext cx="2381982" cy="1429189"/>
      </dsp:txXfrm>
    </dsp:sp>
    <dsp:sp modelId="{922DAF4B-38F3-4469-9522-DD3B96331A54}">
      <dsp:nvSpPr>
        <dsp:cNvPr id="0" name=""/>
        <dsp:cNvSpPr/>
      </dsp:nvSpPr>
      <dsp:spPr>
        <a:xfrm>
          <a:off x="2936165"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936165" y="1669879"/>
        <a:ext cx="2381982" cy="1429189"/>
      </dsp:txXfrm>
    </dsp:sp>
    <dsp:sp modelId="{F207BB59-74CB-49CE-A8BB-7AD7189DE9F2}">
      <dsp:nvSpPr>
        <dsp:cNvPr id="0" name=""/>
        <dsp:cNvSpPr/>
      </dsp:nvSpPr>
      <dsp:spPr>
        <a:xfrm>
          <a:off x="5556346" y="1669879"/>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Fill in SIFs where requested by your preference schools</a:t>
          </a:r>
          <a:endParaRPr lang="en-US" sz="1800" kern="1200"/>
        </a:p>
      </dsp:txBody>
      <dsp:txXfrm>
        <a:off x="5556346" y="1669879"/>
        <a:ext cx="2381982" cy="1429189"/>
      </dsp:txXfrm>
    </dsp:sp>
    <dsp:sp modelId="{D47D91F9-E916-437C-8F51-C4AA4F2B407F}">
      <dsp:nvSpPr>
        <dsp:cNvPr id="0" name=""/>
        <dsp:cNvSpPr/>
      </dsp:nvSpPr>
      <dsp:spPr>
        <a:xfrm>
          <a:off x="31598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315985" y="3337266"/>
        <a:ext cx="2381982" cy="1429189"/>
      </dsp:txXfrm>
    </dsp:sp>
    <dsp:sp modelId="{56CCB945-0896-47F8-A143-756864661928}">
      <dsp:nvSpPr>
        <dsp:cNvPr id="0" name=""/>
        <dsp:cNvSpPr/>
      </dsp:nvSpPr>
      <dsp:spPr>
        <a:xfrm>
          <a:off x="2936165"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936165" y="3337266"/>
        <a:ext cx="2381982" cy="1429189"/>
      </dsp:txXfrm>
    </dsp:sp>
    <dsp:sp modelId="{2EE1BAB2-9D67-4765-8B06-57BB7DC9769A}">
      <dsp:nvSpPr>
        <dsp:cNvPr id="0" name=""/>
        <dsp:cNvSpPr/>
      </dsp:nvSpPr>
      <dsp:spPr>
        <a:xfrm>
          <a:off x="5556346" y="3337266"/>
          <a:ext cx="2381982" cy="1429189"/>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Don’t rely on the opinions of others  </a:t>
          </a:r>
          <a:endParaRPr lang="en-US" sz="1800" kern="1200"/>
        </a:p>
      </dsp:txBody>
      <dsp:txXfrm>
        <a:off x="5556346" y="3337266"/>
        <a:ext cx="2381982" cy="14291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23/04/2026</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results-of-school-admission-appeal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so if you live in Milton Keynes you apply to Milton Keynes Council.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2027.</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transfer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grammar schools use a SIF to collect extra address information for children to be agreed as resident in catchment.</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a:t>
            </a:r>
          </a:p>
          <a:p>
            <a:endParaRPr lang="en-US" altLang="en-US" dirty="0"/>
          </a:p>
          <a:p>
            <a:r>
              <a:rPr lang="en-US" altLang="en-US" dirty="0"/>
              <a:t>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45 and 46</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a:p>
            <a:r>
              <a:rPr lang="en-GB" altLang="en-US" dirty="0">
                <a:latin typeface="Arial" pitchFamily="34" charset="0"/>
              </a:rPr>
              <a:t>There is information at </a:t>
            </a:r>
            <a:r>
              <a:rPr lang="en-GB" dirty="0">
                <a:hlinkClick r:id="rId3"/>
              </a:rPr>
              <a:t>Results of school admission appeals 2025 | Buckinghamshire Council</a:t>
            </a:r>
            <a:r>
              <a:rPr lang="en-GB" dirty="0"/>
              <a:t> showing how many parents are successful at appeal each year to help parents understand if it is something they want to do. </a:t>
            </a:r>
            <a:endParaRPr lang="en-GB" altLang="en-US" dirty="0">
              <a:latin typeface="Arial" pitchFamily="34" charset="0"/>
            </a:endParaRP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15</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16</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later.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If you are absent from school on the above dates for any reason other than ill health ( for example a term time holiday) then your primary school will not test you later. Your child would be offered a later test session at a central test venue.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2027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schools and Partner schools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endParaRPr lang="en-GB" b="0" i="0" dirty="0">
              <a:effectLst/>
            </a:endParaRP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have agreed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practice paper is approx. 30 minutes plus time for settling the children, collection and distribution of papers and the audio instructions covering the example questions.  The total practice session time is therefore likely to be 40-45 minutes overall.</a:t>
            </a:r>
          </a:p>
          <a:p>
            <a:endParaRPr lang="en-GB" altLang="en-US" dirty="0"/>
          </a:p>
          <a:p>
            <a:r>
              <a:rPr lang="en-GB" altLang="en-US" dirty="0"/>
              <a:t>The same structure applies for the Transfer Test with each paper being </a:t>
            </a:r>
            <a:r>
              <a:rPr lang="en-GB" altLang="en-US" dirty="0" err="1"/>
              <a:t>approx</a:t>
            </a:r>
            <a:r>
              <a:rPr lang="en-GB" altLang="en-US" dirty="0"/>
              <a:t> 1 hour with a gap in between so overall </a:t>
            </a:r>
            <a:r>
              <a:rPr lang="en-GB" altLang="en-US" dirty="0" err="1"/>
              <a:t>approx</a:t>
            </a:r>
            <a:r>
              <a:rPr lang="en-GB" altLang="en-US" dirty="0"/>
              <a:t> 2 hours 30 minutes.</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24</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children may need to sit the test in a different room or at a different time to their classmates so that their needs can be met , e.g. because they need rest breaks or additional time.</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42380923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An alternative practice test date will not be offered where the child has chosen to sit a test in another area.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are absent from school on the scheduled dates for any reason other than ill health (for example, a term time holiday) then your primary school will not test you later. Your child will be offered a later test session at a central test venue. </a:t>
            </a:r>
          </a:p>
          <a:p>
            <a:endParaRPr lang="en-GB" altLang="en-US" dirty="0">
              <a:latin typeface="Arial" pitchFamily="34" charset="0"/>
            </a:endParaRPr>
          </a:p>
          <a:p>
            <a:endParaRPr lang="en-GB" altLang="en-US" dirty="0">
              <a:latin typeface="Arial" pitchFamily="34"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Headteachers Admissions Working Group agreed this in order to assist primary headteachers by linking the gradings back to the Key Stage monitoring process. It is expected that Buckinghamshire and Partner school headteachers use this guide when confirming the headteacher recommendation and attitude to learning grades.</a:t>
            </a:r>
          </a:p>
        </p:txBody>
      </p:sp>
      <p:sp>
        <p:nvSpPr>
          <p:cNvPr id="4" name="Slide Number Placeholder 3"/>
          <p:cNvSpPr>
            <a:spLocks noGrp="1"/>
          </p:cNvSpPr>
          <p:nvPr>
            <p:ph type="sldNum" sz="quarter" idx="5"/>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36182216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p>
          <a:p>
            <a:endParaRPr lang="en-GB" sz="1800" b="0" i="0" dirty="0">
              <a:solidFill>
                <a:srgbClr val="000000"/>
              </a:solidFill>
              <a:effectLst/>
              <a:latin typeface="Aptos" panose="020B0004020202020204" pitchFamily="34" charset="0"/>
            </a:endParaRPr>
          </a:p>
          <a:p>
            <a:r>
              <a:rPr lang="en-GB" sz="1800" b="0" i="0" dirty="0">
                <a:solidFill>
                  <a:srgbClr val="000000"/>
                </a:solidFill>
                <a:effectLst/>
                <a:latin typeface="Aptos" panose="020B0004020202020204" pitchFamily="34" charset="0"/>
              </a:rPr>
              <a:t>Think about how your child may feel/react if they are tested separately from their classmates which is the norm if extra time or breaks are applied for.</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37</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results email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38082810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2026. Appropriate evidence is a letter confirming Pupil Premium entitlement from the current school. </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46</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47</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4/23/2026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4/23/2026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23/04/2026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23/04/2026</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23/04/2026</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4/23/2026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normAutofit fontScale="92500" lnSpcReduction="20000"/>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2027 entry </a:t>
            </a: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endParaRPr lang="en-GB" altLang="en-US" b="1" dirty="0">
              <a:latin typeface="Calibri" panose="020F0502020204030204" pitchFamily="34" charset="0"/>
            </a:endParaRPr>
          </a:p>
          <a:p>
            <a:r>
              <a:rPr lang="en-GB" altLang="en-US" b="1" dirty="0">
                <a:latin typeface="Calibri" panose="020F0502020204030204" pitchFamily="34" charset="0"/>
              </a:rPr>
              <a:t>(Released March 2026)</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3-14)</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15-45)</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31758" y="2322095"/>
            <a:ext cx="5426242" cy="3046988"/>
          </a:xfrm>
          <a:prstGeom prst="rect">
            <a:avLst/>
          </a:prstGeom>
        </p:spPr>
        <p:txBody>
          <a:bodyPr wrap="square">
            <a:spAutoFit/>
          </a:bodyPr>
          <a:lstStyle/>
          <a:p>
            <a:r>
              <a:rPr lang="en-GB" altLang="en-US" sz="3200" dirty="0"/>
              <a:t>Important message! </a:t>
            </a:r>
          </a:p>
          <a:p>
            <a:endParaRPr lang="en-GB" altLang="en-US" sz="3200" dirty="0"/>
          </a:p>
          <a:p>
            <a:r>
              <a:rPr lang="en-GB" altLang="en-US" sz="3200" dirty="0"/>
              <a:t>Apply on time!</a:t>
            </a:r>
          </a:p>
          <a:p>
            <a:r>
              <a:rPr lang="en-GB" altLang="en-US" sz="3200" dirty="0"/>
              <a:t>The deadline is: </a:t>
            </a:r>
          </a:p>
          <a:p>
            <a:r>
              <a:rPr lang="en-GB" altLang="en-US" sz="3200" b="1" dirty="0"/>
              <a:t>Midnight on 31 October</a:t>
            </a:r>
          </a:p>
          <a:p>
            <a:r>
              <a:rPr lang="en-GB" altLang="en-US" sz="3200" dirty="0"/>
              <a:t> </a:t>
            </a:r>
          </a:p>
        </p:txBody>
      </p:sp>
    </p:spTree>
    <p:extLst>
      <p:ext uri="{BB962C8B-B14F-4D97-AF65-F5344CB8AC3E}">
        <p14:creationId xmlns:p14="http://schemas.microsoft.com/office/powerpoint/2010/main" val="2615623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Lst>
          </p:cNvPr>
          <p:cNvGraphicFramePr>
            <a:graphicFrameLocks noGrp="1"/>
          </p:cNvGraphicFramePr>
          <p:nvPr>
            <p:ph idx="1"/>
            <p:extLst>
              <p:ext uri="{D42A27DB-BD31-4B8C-83A1-F6EECF244321}">
                <p14:modId xmlns:p14="http://schemas.microsoft.com/office/powerpoint/2010/main" val="295928002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361063718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Lst>
          </p:cNvPr>
          <p:cNvGraphicFramePr>
            <a:graphicFrameLocks noGrp="1"/>
          </p:cNvGraphicFramePr>
          <p:nvPr>
            <p:ph idx="1"/>
            <p:extLst>
              <p:ext uri="{D42A27DB-BD31-4B8C-83A1-F6EECF244321}">
                <p14:modId xmlns:p14="http://schemas.microsoft.com/office/powerpoint/2010/main" val="313227170"/>
              </p:ext>
            </p:extLst>
          </p:nvPr>
        </p:nvGraphicFramePr>
        <p:xfrm>
          <a:off x="628650" y="1690689"/>
          <a:ext cx="7886700" cy="4486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Lst>
          </p:cNvPr>
          <p:cNvGraphicFramePr>
            <a:graphicFrameLocks noGrp="1"/>
          </p:cNvGraphicFramePr>
          <p:nvPr>
            <p:ph idx="1"/>
            <p:extLst>
              <p:ext uri="{D42A27DB-BD31-4B8C-83A1-F6EECF244321}">
                <p14:modId xmlns:p14="http://schemas.microsoft.com/office/powerpoint/2010/main" val="4213020323"/>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Lst>
          </p:cNvPr>
          <p:cNvGraphicFramePr>
            <a:graphicFrameLocks noGrp="1"/>
          </p:cNvGraphicFramePr>
          <p:nvPr>
            <p:ph idx="1"/>
            <p:extLst>
              <p:ext uri="{D42A27DB-BD31-4B8C-83A1-F6EECF244321}">
                <p14:modId xmlns:p14="http://schemas.microsoft.com/office/powerpoint/2010/main" val="2807279094"/>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1 March 2027</a:t>
            </a:r>
            <a:endParaRPr lang="en-GB" dirty="0"/>
          </a:p>
        </p:txBody>
      </p:sp>
      <p:sp>
        <p:nvSpPr>
          <p:cNvPr id="3" name="Content Placeholder 2"/>
          <p:cNvSpPr>
            <a:spLocks noGrp="1"/>
          </p:cNvSpPr>
          <p:nvPr>
            <p:ph idx="1"/>
          </p:nvPr>
        </p:nvSpPr>
        <p:spPr>
          <a:xfrm>
            <a:off x="628650" y="1344058"/>
            <a:ext cx="7886700" cy="5043093"/>
          </a:xfrm>
        </p:spPr>
        <p:txBody>
          <a:bodyPr>
            <a:normAutofit/>
          </a:bodyPr>
          <a:lstStyle/>
          <a:p>
            <a:pPr marL="0" indent="0">
              <a:buNone/>
            </a:pPr>
            <a:r>
              <a:rPr lang="en-GB" altLang="en-US" sz="3000" dirty="0">
                <a:solidFill>
                  <a:srgbClr val="006AB4"/>
                </a:solidFill>
              </a:rPr>
              <a:t>Parent Portal applications</a:t>
            </a:r>
          </a:p>
          <a:p>
            <a:r>
              <a:rPr lang="en-GB" altLang="en-US" sz="3000" dirty="0"/>
              <a:t>Offer emails sent 1 March </a:t>
            </a:r>
          </a:p>
          <a:p>
            <a:r>
              <a:rPr lang="en-GB" altLang="en-US" sz="3000" dirty="0"/>
              <a:t>You can log on to the portal and accept the school place online </a:t>
            </a:r>
          </a:p>
          <a:p>
            <a:pPr marL="0" indent="0">
              <a:buNone/>
            </a:pPr>
            <a:r>
              <a:rPr lang="en-GB" altLang="en-US" sz="3000" dirty="0">
                <a:solidFill>
                  <a:srgbClr val="006AB4"/>
                </a:solidFill>
              </a:rPr>
              <a:t>Other applications</a:t>
            </a:r>
          </a:p>
          <a:p>
            <a:r>
              <a:rPr lang="en-GB" altLang="en-US" sz="3000" dirty="0"/>
              <a:t>Offer emails sent 1 March - follow link in the email to accept the place</a:t>
            </a:r>
          </a:p>
          <a:p>
            <a:pPr marL="0" indent="0">
              <a:buNone/>
            </a:pPr>
            <a:r>
              <a:rPr lang="en-GB" altLang="en-US" sz="3000" dirty="0">
                <a:solidFill>
                  <a:srgbClr val="006AB4"/>
                </a:solidFill>
              </a:rPr>
              <a:t>All applications  </a:t>
            </a:r>
          </a:p>
          <a:p>
            <a:r>
              <a:rPr lang="en-GB" altLang="en-US" sz="3000" dirty="0"/>
              <a:t>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Lst>
          </p:cNvPr>
          <p:cNvGraphicFramePr>
            <a:graphicFrameLocks noGrp="1"/>
          </p:cNvGraphicFramePr>
          <p:nvPr>
            <p:ph idx="1"/>
            <p:extLst>
              <p:ext uri="{D42A27DB-BD31-4B8C-83A1-F6EECF244321}">
                <p14:modId xmlns:p14="http://schemas.microsoft.com/office/powerpoint/2010/main" val="518211423"/>
              </p:ext>
            </p:extLst>
          </p:nvPr>
        </p:nvGraphicFramePr>
        <p:xfrm>
          <a:off x="628650" y="1383632"/>
          <a:ext cx="7886700" cy="48260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sp>
        <p:nvSpPr>
          <p:cNvPr id="10" name="Text Placeholder 3">
            <a:extLst>
              <a:ext uri="{FF2B5EF4-FFF2-40B4-BE49-F238E27FC236}">
                <a16:creationId xmlns:a16="http://schemas.microsoft.com/office/drawing/2014/main" id="{F4801833-0CF7-EFEA-8138-713CD89D22E8}"/>
              </a:ext>
            </a:extLst>
          </p:cNvPr>
          <p:cNvSpPr>
            <a:spLocks noGrp="1"/>
          </p:cNvSpPr>
          <p:nvPr>
            <p:ph type="body" sz="half" idx="2"/>
          </p:nvPr>
        </p:nvSpPr>
        <p:spPr>
          <a:xfrm>
            <a:off x="629841" y="2057400"/>
            <a:ext cx="2949178" cy="3811588"/>
          </a:xfrm>
        </p:spPr>
        <p:txBody>
          <a:bodyPr/>
          <a:lstStyle/>
          <a:p>
            <a:endParaRPr lang="en-US" dirty="0"/>
          </a:p>
        </p:txBody>
      </p:sp>
      <p:graphicFrame>
        <p:nvGraphicFramePr>
          <p:cNvPr id="11" name="Content Placeholder 2">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2782960299"/>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04019"/>
          </a:xfrm>
        </p:spPr>
        <p:txBody>
          <a:bodyPr anchor="ctr">
            <a:normAutofit/>
          </a:bodyPr>
          <a:lstStyle/>
          <a:p>
            <a:r>
              <a:rPr lang="en-GB" altLang="en-US" dirty="0"/>
              <a:t>Application summary</a:t>
            </a:r>
            <a:endParaRPr lang="en-GB" dirty="0"/>
          </a:p>
        </p:txBody>
      </p:sp>
      <p:graphicFrame>
        <p:nvGraphicFramePr>
          <p:cNvPr id="16" name="Content Placeholder 2">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3424294316"/>
              </p:ext>
            </p:extLst>
          </p:nvPr>
        </p:nvGraphicFramePr>
        <p:xfrm>
          <a:off x="506627" y="1181686"/>
          <a:ext cx="8254314" cy="4768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a:t>
            </a:r>
          </a:p>
        </p:txBody>
      </p:sp>
      <p:sp>
        <p:nvSpPr>
          <p:cNvPr id="5" name="Text Placeholder 4"/>
          <p:cNvSpPr>
            <a:spLocks noGrp="1"/>
          </p:cNvSpPr>
          <p:nvPr>
            <p:ph type="body" idx="1"/>
          </p:nvPr>
        </p:nvSpPr>
        <p:spPr/>
        <p:txBody>
          <a:bodyPr/>
          <a:lstStyle/>
          <a:p>
            <a:r>
              <a:rPr lang="en-GB" dirty="0"/>
              <a:t>2027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227967"/>
            <a:ext cx="7886700" cy="997330"/>
          </a:xfrm>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t>When</a:t>
            </a:r>
          </a:p>
          <a:p>
            <a:pPr fontAlgn="base"/>
            <a:r>
              <a:rPr lang="en-GB" dirty="0"/>
              <a:t>Early July 2026 </a:t>
            </a:r>
            <a:r>
              <a:rPr lang="en-GB" sz="1800" dirty="0"/>
              <a:t>(posted home) </a:t>
            </a:r>
          </a:p>
          <a:p>
            <a:pPr fontAlgn="base"/>
            <a:r>
              <a:rPr lang="en-GB" dirty="0"/>
              <a:t>8 September 2026</a:t>
            </a:r>
          </a:p>
          <a:p>
            <a:pPr fontAlgn="base"/>
            <a:r>
              <a:rPr lang="en-GB" dirty="0"/>
              <a:t>10 September 2026</a:t>
            </a:r>
          </a:p>
          <a:p>
            <a:pPr fontAlgn="base"/>
            <a:r>
              <a:rPr lang="en-GB" dirty="0"/>
              <a:t>9 October 2026</a:t>
            </a:r>
          </a:p>
          <a:p>
            <a:pPr fontAlgn="base"/>
            <a:r>
              <a:rPr lang="en-GB" dirty="0"/>
              <a:t>31 October 2026 </a:t>
            </a:r>
            <a:r>
              <a:rPr lang="en-GB" sz="1800" dirty="0"/>
              <a:t>(midnight)</a:t>
            </a:r>
          </a:p>
          <a:p>
            <a:pPr fontAlgn="base"/>
            <a:r>
              <a:rPr lang="en-GB" dirty="0"/>
              <a:t>1 March 2027</a:t>
            </a:r>
          </a:p>
          <a:p>
            <a:pPr fontAlgn="base"/>
            <a:r>
              <a:rPr lang="en-GB" dirty="0"/>
              <a:t>September 2027</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vert="horz" lIns="91440" tIns="45720" rIns="91440" bIns="45720" rtlCol="0" anchor="t">
            <a:normAutofit fontScale="92500" lnSpcReduction="10000"/>
          </a:bodyPr>
          <a:lstStyle/>
          <a:p>
            <a:r>
              <a:rPr lang="en-GB" altLang="en-US" dirty="0"/>
              <a:t>No, your child does not have to sit the Secondary Transfer Test</a:t>
            </a:r>
          </a:p>
          <a:p>
            <a:r>
              <a:rPr lang="en-GB" altLang="en-US" dirty="0"/>
              <a:t>If you would not expect your child to attend a grammar </a:t>
            </a:r>
            <a:r>
              <a:rPr lang="en-GB" altLang="en-US"/>
              <a:t>school, you may wish to consider whether sitting </a:t>
            </a:r>
            <a:r>
              <a:rPr lang="en-GB" altLang="en-US" dirty="0"/>
              <a:t>the test is going to be a positive experience for your child</a:t>
            </a:r>
          </a:p>
          <a:p>
            <a:r>
              <a:rPr lang="en-GB" altLang="en-US" dirty="0"/>
              <a:t>Your child's headteacher will ask you if you want your child to sit the test so they can plan for the testing sessions</a:t>
            </a:r>
          </a:p>
          <a:p>
            <a:r>
              <a:rPr lang="en-GB" altLang="en-US" dirty="0"/>
              <a:t>You will be asked to confirm your decision about whether your child will be included in the testing by 2 June 2026 so that your child’s test materials can be prepared.</a:t>
            </a:r>
          </a:p>
          <a:p>
            <a:endParaRPr lang="en-GB" dirty="0"/>
          </a:p>
        </p:txBody>
      </p:sp>
    </p:spTree>
    <p:extLst>
      <p:ext uri="{BB962C8B-B14F-4D97-AF65-F5344CB8AC3E}">
        <p14:creationId xmlns:p14="http://schemas.microsoft.com/office/powerpoint/2010/main" val="10741284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549" y="253218"/>
            <a:ext cx="7735529" cy="967403"/>
          </a:xfrm>
        </p:spPr>
        <p:txBody>
          <a:bodyPr>
            <a:normAutofit/>
          </a:bodyPr>
          <a:lstStyle/>
          <a:p>
            <a:r>
              <a:rPr lang="en-GB" altLang="en-US" sz="4000" dirty="0"/>
              <a:t>Communicating with parents (1) </a:t>
            </a:r>
            <a:endParaRPr lang="en-GB" sz="4000" dirty="0"/>
          </a:p>
        </p:txBody>
      </p:sp>
      <p:sp>
        <p:nvSpPr>
          <p:cNvPr id="3" name="Content Placeholder 2"/>
          <p:cNvSpPr>
            <a:spLocks noGrp="1"/>
          </p:cNvSpPr>
          <p:nvPr>
            <p:ph idx="1"/>
          </p:nvPr>
        </p:nvSpPr>
        <p:spPr>
          <a:xfrm>
            <a:off x="641555" y="1041009"/>
            <a:ext cx="8214852" cy="5168722"/>
          </a:xfrm>
        </p:spPr>
        <p:txBody>
          <a:bodyPr>
            <a:noAutofit/>
          </a:bodyPr>
          <a:lstStyle/>
          <a:p>
            <a:pPr>
              <a:lnSpc>
                <a:spcPct val="80000"/>
              </a:lnSpc>
              <a:spcAft>
                <a:spcPts val="600"/>
              </a:spcAft>
            </a:pPr>
            <a:r>
              <a:rPr lang="en-GB" sz="2400" dirty="0">
                <a:effectLst/>
                <a:ea typeface="Calibri" panose="020F0502020204030204" pitchFamily="34" charset="0"/>
                <a:cs typeface="Times New Roman" panose="02020603050405020304" pitchFamily="18" charset="0"/>
              </a:rPr>
              <a:t>We need an up-to-date email address to send your child’s test results to you</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your child attends a Buckinghamshire state school, we will write to you in the Spring term with information about the test. We will give you a code and a link to our website so you can complete a short form to either: </a:t>
            </a:r>
            <a:r>
              <a:rPr lang="en-GB" sz="2400" dirty="0">
                <a:solidFill>
                  <a:srgbClr val="FF0000"/>
                </a:solidFill>
                <a:effectLst/>
                <a:ea typeface="Calibri" panose="020F0502020204030204" pitchFamily="34" charset="0"/>
                <a:cs typeface="Times New Roman" panose="02020603050405020304" pitchFamily="18" charset="0"/>
              </a:rPr>
              <a:t> </a:t>
            </a:r>
          </a:p>
          <a:p>
            <a:pPr lvl="1">
              <a:lnSpc>
                <a:spcPct val="80000"/>
              </a:lnSpc>
              <a:spcAft>
                <a:spcPts val="600"/>
              </a:spcAft>
            </a:pPr>
            <a:r>
              <a:rPr lang="en-GB" dirty="0">
                <a:effectLst/>
                <a:ea typeface="Calibri" panose="020F0502020204030204" pitchFamily="34" charset="0"/>
                <a:cs typeface="Times New Roman" panose="02020603050405020304" pitchFamily="18" charset="0"/>
              </a:rPr>
              <a:t>provide your email address OR</a:t>
            </a:r>
          </a:p>
          <a:p>
            <a:pPr lvl="1">
              <a:lnSpc>
                <a:spcPct val="80000"/>
              </a:lnSpc>
              <a:spcAft>
                <a:spcPts val="600"/>
              </a:spcAft>
            </a:pPr>
            <a:r>
              <a:rPr lang="en-GB" dirty="0">
                <a:ea typeface="Calibri" panose="020F0502020204030204" pitchFamily="34" charset="0"/>
                <a:cs typeface="Times New Roman" panose="02020603050405020304" pitchFamily="18" charset="0"/>
              </a:rPr>
              <a:t>to withdraw your child from the Secondary Transfer Test</a:t>
            </a:r>
            <a:endParaRPr lang="en-GB" dirty="0">
              <a:effectLst/>
              <a:ea typeface="Calibri" panose="020F0502020204030204" pitchFamily="34" charset="0"/>
              <a:cs typeface="Times New Roman" panose="02020603050405020304" pitchFamily="18" charset="0"/>
            </a:endParaRPr>
          </a:p>
          <a:p>
            <a:pPr>
              <a:lnSpc>
                <a:spcPct val="80000"/>
              </a:lnSpc>
              <a:spcAft>
                <a:spcPts val="600"/>
              </a:spcAft>
            </a:pPr>
            <a:r>
              <a:rPr lang="en-GB" sz="2400"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record</a:t>
            </a:r>
            <a:r>
              <a:rPr lang="en-GB" sz="2400"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600"/>
              </a:spcAft>
            </a:pPr>
            <a:r>
              <a:rPr lang="en-GB" sz="2400" dirty="0">
                <a:effectLst/>
                <a:ea typeface="Calibri" panose="020F0502020204030204" pitchFamily="34" charset="0"/>
                <a:cs typeface="Times New Roman" panose="02020603050405020304" pitchFamily="18" charset="0"/>
              </a:rPr>
              <a:t>If you and your child’s other parent live separately you can both register your email addresses. </a:t>
            </a: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80000"/>
              </a:lnSpc>
              <a:spcAft>
                <a:spcPts val="6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600"/>
              </a:spcAft>
            </a:pPr>
            <a:endParaRPr lang="en-GB" sz="1800" dirty="0">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8961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41555" y="323558"/>
            <a:ext cx="6887958" cy="759654"/>
          </a:xfrm>
        </p:spPr>
        <p:txBody>
          <a:bodyPr>
            <a:normAutofit/>
          </a:bodyPr>
          <a:lstStyle/>
          <a:p>
            <a:r>
              <a:rPr lang="en-GB" altLang="en-US" sz="4000" dirty="0"/>
              <a:t>Communicating with parents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516194" y="1266091"/>
            <a:ext cx="7897761" cy="4797083"/>
          </a:xfrm>
        </p:spPr>
        <p:txBody>
          <a:bodyPr>
            <a:normAutofit lnSpcReduction="10000"/>
          </a:bodyPr>
          <a:lstStyle/>
          <a:p>
            <a:r>
              <a:rPr lang="en-GB" b="1" dirty="0">
                <a:ea typeface="Calibri" panose="020F0502020204030204" pitchFamily="34" charset="0"/>
                <a:cs typeface="Times New Roman" panose="02020603050405020304" pitchFamily="18" charset="0"/>
              </a:rPr>
              <a:t>Results will be emailed to parents on 9 October!</a:t>
            </a:r>
          </a:p>
          <a:p>
            <a:r>
              <a:rPr lang="en-GB" dirty="0"/>
              <a:t>If you do not provide your email address or withdraw your child from the test by 2 June 2026, your child can still sit the test, but their results email will be sent to your child’s primary school instead of to you.</a:t>
            </a:r>
          </a:p>
          <a:p>
            <a:r>
              <a:rPr lang="en-GB" dirty="0"/>
              <a:t>The primary school will forward the results email to the email address they hold for you by the end of Monday 12 October (the next working day) </a:t>
            </a:r>
            <a:r>
              <a:rPr lang="en-GB" b="1" dirty="0"/>
              <a:t>OR</a:t>
            </a:r>
          </a:p>
          <a:p>
            <a:r>
              <a:rPr lang="en-GB" dirty="0"/>
              <a:t>You will be able to collect a printed copy of the results email from the school office on Monday 12 October </a:t>
            </a:r>
          </a:p>
          <a:p>
            <a:endParaRPr lang="en-GB" dirty="0"/>
          </a:p>
          <a:p>
            <a:endParaRPr lang="en-GB" dirty="0"/>
          </a:p>
        </p:txBody>
      </p:sp>
    </p:spTree>
    <p:extLst>
      <p:ext uri="{BB962C8B-B14F-4D97-AF65-F5344CB8AC3E}">
        <p14:creationId xmlns:p14="http://schemas.microsoft.com/office/powerpoint/2010/main" val="432211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question booklets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8763"/>
          </a:xfrm>
        </p:spPr>
        <p:txBody>
          <a:bodyPr/>
          <a:lstStyle/>
          <a:p>
            <a:r>
              <a:rPr lang="en-GB" altLang="en-US" dirty="0"/>
              <a:t>Coaching </a:t>
            </a:r>
            <a:endParaRPr lang="en-GB" dirty="0"/>
          </a:p>
        </p:txBody>
      </p:sp>
      <p:sp>
        <p:nvSpPr>
          <p:cNvPr id="3" name="Content Placeholder 2"/>
          <p:cNvSpPr>
            <a:spLocks noGrp="1"/>
          </p:cNvSpPr>
          <p:nvPr>
            <p:ph idx="1"/>
          </p:nvPr>
        </p:nvSpPr>
        <p:spPr>
          <a:xfrm>
            <a:off x="628650" y="1223889"/>
            <a:ext cx="7886700" cy="4953074"/>
          </a:xfrm>
        </p:spPr>
        <p:txBody>
          <a:bodyPr>
            <a:normAutofit fontScale="92500" lnSpcReduction="1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a:t>
            </a:r>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t>Verbal skills</a:t>
            </a:r>
            <a:endParaRPr lang="en-GB" dirty="0"/>
          </a:p>
          <a:p>
            <a:pPr fontAlgn="t"/>
            <a:r>
              <a:rPr lang="en-GB" dirty="0"/>
              <a:t>includes English and verbal reasoning</a:t>
            </a:r>
          </a:p>
          <a:p>
            <a:pPr marL="0" indent="0" fontAlgn="t">
              <a:buNone/>
            </a:pPr>
            <a:r>
              <a:rPr lang="en-GB" b="1" dirty="0"/>
              <a:t>Mathematical skills</a:t>
            </a:r>
            <a:endParaRPr lang="en-GB" dirty="0"/>
          </a:p>
          <a:p>
            <a:r>
              <a:rPr lang="en-GB" dirty="0"/>
              <a:t>includes various areas of mathematics</a:t>
            </a:r>
          </a:p>
          <a:p>
            <a:pPr marL="0" indent="0">
              <a:buNone/>
            </a:pPr>
            <a:r>
              <a:rPr lang="en-GB" b="1" dirty="0"/>
              <a:t>Non-verbal skills</a:t>
            </a:r>
            <a:endParaRPr lang="en-GB" dirty="0"/>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71305"/>
          </a:xfrm>
        </p:spPr>
        <p:txBody>
          <a:bodyPr/>
          <a:lstStyle/>
          <a:p>
            <a:r>
              <a:rPr lang="en-GB" altLang="en-US" dirty="0"/>
              <a:t>On the test days</a:t>
            </a:r>
            <a:endParaRPr lang="en-GB" dirty="0"/>
          </a:p>
        </p:txBody>
      </p:sp>
      <p:sp>
        <p:nvSpPr>
          <p:cNvPr id="6" name="Content Placeholder 5"/>
          <p:cNvSpPr>
            <a:spLocks noGrp="1"/>
          </p:cNvSpPr>
          <p:nvPr>
            <p:ph idx="1"/>
          </p:nvPr>
        </p:nvSpPr>
        <p:spPr>
          <a:xfrm>
            <a:off x="628650" y="1209822"/>
            <a:ext cx="7886700" cy="4967141"/>
          </a:xfrm>
        </p:spPr>
        <p:txBody>
          <a:bodyPr>
            <a:normAutofit lnSpcReduction="10000"/>
          </a:bodyPr>
          <a:lstStyle/>
          <a:p>
            <a:r>
              <a:rPr lang="en-GB" dirty="0">
                <a:latin typeface="Calibri" panose="020F0502020204030204" pitchFamily="34" charset="0"/>
                <a:ea typeface="Calibri" panose="020F0502020204030204" pitchFamily="34" charset="0"/>
                <a:cs typeface="Times New Roman" panose="02020603050405020304" pitchFamily="18" charset="0"/>
              </a:rPr>
              <a:t>Children will usually sit a practice test two days before the Transfer Test</a:t>
            </a:r>
          </a:p>
          <a:p>
            <a:r>
              <a:rPr lang="en-GB" altLang="en-US" dirty="0"/>
              <a:t>The Practice Test is not marked</a:t>
            </a:r>
          </a:p>
          <a:p>
            <a:r>
              <a:rPr lang="en-GB" altLang="en-US" dirty="0"/>
              <a:t>There are two papers with a 15 min break between</a:t>
            </a:r>
          </a:p>
          <a:p>
            <a:r>
              <a:rPr lang="en-GB" altLang="en-US" dirty="0"/>
              <a:t>Each paper is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a:xfrm>
            <a:off x="628650" y="365127"/>
            <a:ext cx="7886700" cy="647747"/>
          </a:xfrm>
        </p:spPr>
        <p:txBody>
          <a:bodyPr>
            <a:normAutofit fontScale="90000"/>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a:xfrm>
            <a:off x="520505" y="1012874"/>
            <a:ext cx="8299937" cy="5479999"/>
          </a:xfrm>
        </p:spPr>
        <p:txBody>
          <a:bodyPr>
            <a:normAutofit lnSpcReduction="10000"/>
          </a:bodyPr>
          <a:lstStyle/>
          <a:p>
            <a:pPr>
              <a:buNone/>
            </a:pPr>
            <a:r>
              <a:rPr lang="en-GB" sz="24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4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400" dirty="0">
                <a:solidFill>
                  <a:srgbClr val="001D35"/>
                </a:solidFill>
                <a:latin typeface="Calibri" panose="020F0502020204030204" pitchFamily="34" charset="0"/>
                <a:ea typeface="Calibri" panose="020F0502020204030204" pitchFamily="34" charset="0"/>
              </a:rPr>
              <a:t>To provide </a:t>
            </a:r>
            <a:r>
              <a:rPr lang="en-GB" sz="2400" dirty="0">
                <a:solidFill>
                  <a:srgbClr val="001D35"/>
                </a:solidFill>
                <a:effectLst/>
                <a:latin typeface="Calibri" panose="020F0502020204030204" pitchFamily="34" charset="0"/>
                <a:ea typeface="Calibri" panose="020F0502020204030204" pitchFamily="34" charset="0"/>
              </a:rPr>
              <a:t>a quiet and organised test room</a:t>
            </a:r>
          </a:p>
          <a:p>
            <a:r>
              <a:rPr lang="en-GB" sz="24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4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4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400" dirty="0">
                <a:solidFill>
                  <a:srgbClr val="001D35"/>
                </a:solidFill>
                <a:effectLst/>
                <a:latin typeface="Calibri" panose="020F0502020204030204" pitchFamily="34" charset="0"/>
                <a:ea typeface="Calibri" panose="020F0502020204030204" pitchFamily="34" charset="0"/>
              </a:rPr>
              <a:t>Children are</a:t>
            </a:r>
            <a:r>
              <a:rPr lang="en-GB" sz="2400" dirty="0">
                <a:solidFill>
                  <a:srgbClr val="000000"/>
                </a:solidFill>
                <a:effectLst/>
                <a:latin typeface="Calibri" panose="020F0502020204030204" pitchFamily="34" charset="0"/>
                <a:ea typeface="Calibri" panose="020F0502020204030204" pitchFamily="34" charset="0"/>
              </a:rPr>
              <a:t> given a short break between the two test papers</a:t>
            </a:r>
          </a:p>
          <a:p>
            <a:endParaRPr lang="en-GB" sz="2400" dirty="0"/>
          </a:p>
        </p:txBody>
      </p:sp>
    </p:spTree>
    <p:extLst>
      <p:ext uri="{BB962C8B-B14F-4D97-AF65-F5344CB8AC3E}">
        <p14:creationId xmlns:p14="http://schemas.microsoft.com/office/powerpoint/2010/main" val="4101811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a:xfrm>
            <a:off x="628650" y="1690689"/>
            <a:ext cx="7886700" cy="4486274"/>
          </a:xfrm>
        </p:spPr>
        <p:txBody>
          <a:bodyPr>
            <a:normAutofit fontScale="85000" lnSpcReduction="200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before the Transfer Test</a:t>
            </a:r>
          </a:p>
          <a:p>
            <a:r>
              <a:rPr lang="en-GB" altLang="en-US" dirty="0"/>
              <a:t>If a child misses the practice test due to a test in another area, then an alternative date </a:t>
            </a:r>
            <a:r>
              <a:rPr lang="en-GB" altLang="en-US" b="1" dirty="0"/>
              <a:t>will not be offered</a:t>
            </a:r>
          </a:p>
          <a:p>
            <a:r>
              <a:rPr lang="en-GB" altLang="en-US" dirty="0"/>
              <a:t>If a child misses the Transfer Test due to being on holiday, then an alternative date in school will not be offered, you will be offered a late central test session only</a:t>
            </a:r>
          </a:p>
          <a:p>
            <a:r>
              <a:rPr lang="en-GB" altLang="en-US" dirty="0"/>
              <a:t>If a later test date is agreed, you will be advised of new venue (where appropriate) and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1603523"/>
          </a:xfrm>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your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a:xfrm>
            <a:off x="436097" y="365127"/>
            <a:ext cx="8468752" cy="1013508"/>
          </a:xfrm>
        </p:spPr>
        <p:txBody>
          <a:bodyPr/>
          <a:lstStyle/>
          <a:p>
            <a:r>
              <a:rPr lang="en-GB" dirty="0"/>
              <a:t>Headteacher’s recommendations (1) </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2160375329"/>
              </p:ext>
            </p:extLst>
          </p:nvPr>
        </p:nvGraphicFramePr>
        <p:xfrm>
          <a:off x="914400" y="1378635"/>
          <a:ext cx="6984551" cy="2735656"/>
        </p:xfrm>
        <a:graphic>
          <a:graphicData uri="http://schemas.openxmlformats.org/drawingml/2006/table">
            <a:tbl>
              <a:tblPr firstRow="1" firstCol="1" bandRow="1">
                <a:tableStyleId>{5C22544A-7EE6-4342-B048-85BDC9FD1C3A}</a:tableStyleId>
              </a:tblPr>
              <a:tblGrid>
                <a:gridCol w="505319">
                  <a:extLst>
                    <a:ext uri="{9D8B030D-6E8A-4147-A177-3AD203B41FA5}">
                      <a16:colId xmlns:a16="http://schemas.microsoft.com/office/drawing/2014/main" val="3179934613"/>
                    </a:ext>
                  </a:extLst>
                </a:gridCol>
                <a:gridCol w="6479232">
                  <a:extLst>
                    <a:ext uri="{9D8B030D-6E8A-4147-A177-3AD203B41FA5}">
                      <a16:colId xmlns:a16="http://schemas.microsoft.com/office/drawing/2014/main" val="1949140440"/>
                    </a:ext>
                  </a:extLst>
                </a:gridCol>
              </a:tblGrid>
              <a:tr h="531514">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a:effectLst/>
                        </a:rPr>
                        <a:t> Headteacher’s Recommendation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471139234"/>
                  </a:ext>
                </a:extLst>
              </a:tr>
              <a:tr h="531514">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279518">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p>
                    <a:p>
                      <a:pPr fontAlgn="base">
                        <a:buNone/>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531514">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531514">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359494279"/>
              </p:ext>
            </p:extLst>
          </p:nvPr>
        </p:nvGraphicFramePr>
        <p:xfrm>
          <a:off x="914400" y="3954966"/>
          <a:ext cx="6984551" cy="2361429"/>
        </p:xfrm>
        <a:graphic>
          <a:graphicData uri="http://schemas.openxmlformats.org/drawingml/2006/table">
            <a:tbl>
              <a:tblPr firstRow="1" firstCol="1" bandRow="1">
                <a:tableStyleId>{5C22544A-7EE6-4342-B048-85BDC9FD1C3A}</a:tableStyleId>
              </a:tblPr>
              <a:tblGrid>
                <a:gridCol w="493567">
                  <a:extLst>
                    <a:ext uri="{9D8B030D-6E8A-4147-A177-3AD203B41FA5}">
                      <a16:colId xmlns:a16="http://schemas.microsoft.com/office/drawing/2014/main" val="3541945253"/>
                    </a:ext>
                  </a:extLst>
                </a:gridCol>
                <a:gridCol w="6490984">
                  <a:extLst>
                    <a:ext uri="{9D8B030D-6E8A-4147-A177-3AD203B41FA5}">
                      <a16:colId xmlns:a16="http://schemas.microsoft.com/office/drawing/2014/main" val="3263420337"/>
                    </a:ext>
                  </a:extLst>
                </a:gridCol>
              </a:tblGrid>
              <a:tr h="337347">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74694">
                <a:tc>
                  <a:txBody>
                    <a:bodyPr/>
                    <a:lstStyle/>
                    <a:p>
                      <a:pPr algn="just"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Enjoys challenge and is a highly motivated independent learner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7347">
                <a:tc>
                  <a:txBody>
                    <a:bodyPr/>
                    <a:lstStyle/>
                    <a:p>
                      <a:pPr algn="just"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Consistently hardworking and reliable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7347">
                <a:tc>
                  <a:txBody>
                    <a:bodyPr/>
                    <a:lstStyle/>
                    <a:p>
                      <a:pPr algn="just"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a:effectLst/>
                        </a:rPr>
                        <a:t>Output varies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74694">
                <a:tc>
                  <a:txBody>
                    <a:bodyPr/>
                    <a:lstStyle/>
                    <a:p>
                      <a:pPr algn="just"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1A360-E3BB-C229-F9DD-D7AC48412E7D}"/>
              </a:ext>
            </a:extLst>
          </p:cNvPr>
          <p:cNvSpPr>
            <a:spLocks noGrp="1"/>
          </p:cNvSpPr>
          <p:nvPr>
            <p:ph type="title"/>
          </p:nvPr>
        </p:nvSpPr>
        <p:spPr>
          <a:xfrm>
            <a:off x="323557" y="365126"/>
            <a:ext cx="8454683" cy="760289"/>
          </a:xfrm>
        </p:spPr>
        <p:txBody>
          <a:bodyPr/>
          <a:lstStyle/>
          <a:p>
            <a:r>
              <a:rPr lang="en-GB" dirty="0"/>
              <a:t>Headteacher’s recommendations (2) </a:t>
            </a:r>
          </a:p>
        </p:txBody>
      </p:sp>
      <p:sp>
        <p:nvSpPr>
          <p:cNvPr id="3" name="Content Placeholder 2">
            <a:extLst>
              <a:ext uri="{FF2B5EF4-FFF2-40B4-BE49-F238E27FC236}">
                <a16:creationId xmlns:a16="http://schemas.microsoft.com/office/drawing/2014/main" id="{F2473ED2-7CF7-1D44-EE51-5573EE31CBA8}"/>
              </a:ext>
            </a:extLst>
          </p:cNvPr>
          <p:cNvSpPr>
            <a:spLocks noGrp="1"/>
          </p:cNvSpPr>
          <p:nvPr>
            <p:ph idx="1"/>
          </p:nvPr>
        </p:nvSpPr>
        <p:spPr>
          <a:xfrm>
            <a:off x="628650" y="1335505"/>
            <a:ext cx="7886700" cy="4841458"/>
          </a:xfrm>
        </p:spPr>
        <p:txBody>
          <a:bodyPr>
            <a:normAutofit/>
          </a:bodyPr>
          <a:lstStyle/>
          <a:p>
            <a:pPr marL="0" indent="0">
              <a:buNone/>
            </a:pPr>
            <a:r>
              <a:rPr lang="en-GB" dirty="0"/>
              <a:t>Headteacher recommendation levels are linked back the child’s Key Stage 2 annual performance monitoring for reading, writing and mathematics.</a:t>
            </a:r>
          </a:p>
          <a:p>
            <a:pPr marL="0" indent="0">
              <a:buNone/>
            </a:pPr>
            <a:r>
              <a:rPr lang="en-GB" dirty="0"/>
              <a:t>For each level </a:t>
            </a:r>
            <a:r>
              <a:rPr lang="en-GB"/>
              <a:t>of headteacher recommendation</a:t>
            </a:r>
            <a:r>
              <a:rPr lang="en-GB" dirty="0"/>
              <a:t>:</a:t>
            </a:r>
          </a:p>
        </p:txBody>
      </p:sp>
      <p:graphicFrame>
        <p:nvGraphicFramePr>
          <p:cNvPr id="4" name="Table 3">
            <a:extLst>
              <a:ext uri="{FF2B5EF4-FFF2-40B4-BE49-F238E27FC236}">
                <a16:creationId xmlns:a16="http://schemas.microsoft.com/office/drawing/2014/main" id="{C6C0F773-2DF2-196F-6DA9-CDF130AAB31C}"/>
              </a:ext>
            </a:extLst>
          </p:cNvPr>
          <p:cNvGraphicFramePr>
            <a:graphicFrameLocks noGrp="1"/>
          </p:cNvGraphicFramePr>
          <p:nvPr>
            <p:extLst>
              <p:ext uri="{D42A27DB-BD31-4B8C-83A1-F6EECF244321}">
                <p14:modId xmlns:p14="http://schemas.microsoft.com/office/powerpoint/2010/main" val="3761339357"/>
              </p:ext>
            </p:extLst>
          </p:nvPr>
        </p:nvGraphicFramePr>
        <p:xfrm>
          <a:off x="628649" y="3429000"/>
          <a:ext cx="7886700" cy="2704515"/>
        </p:xfrm>
        <a:graphic>
          <a:graphicData uri="http://schemas.openxmlformats.org/drawingml/2006/table">
            <a:tbl>
              <a:tblPr firstRow="1" bandRow="1">
                <a:tableStyleId>{5C22544A-7EE6-4342-B048-85BDC9FD1C3A}</a:tableStyleId>
              </a:tblPr>
              <a:tblGrid>
                <a:gridCol w="454563">
                  <a:extLst>
                    <a:ext uri="{9D8B030D-6E8A-4147-A177-3AD203B41FA5}">
                      <a16:colId xmlns:a16="http://schemas.microsoft.com/office/drawing/2014/main" val="3953782903"/>
                    </a:ext>
                  </a:extLst>
                </a:gridCol>
                <a:gridCol w="7432137">
                  <a:extLst>
                    <a:ext uri="{9D8B030D-6E8A-4147-A177-3AD203B41FA5}">
                      <a16:colId xmlns:a16="http://schemas.microsoft.com/office/drawing/2014/main" val="2455517021"/>
                    </a:ext>
                  </a:extLst>
                </a:gridCol>
              </a:tblGrid>
              <a:tr h="877140">
                <a:tc>
                  <a:txBody>
                    <a:bodyPr/>
                    <a:lstStyle/>
                    <a:p>
                      <a:r>
                        <a:rPr lang="en-GB" dirty="0"/>
                        <a:t>1</a:t>
                      </a:r>
                    </a:p>
                  </a:txBody>
                  <a:tcPr/>
                </a:tc>
                <a:tc>
                  <a:txBody>
                    <a:bodyPr/>
                    <a:lstStyle/>
                    <a:p>
                      <a:r>
                        <a:rPr lang="en-GB" dirty="0"/>
                        <a:t>A record showing 2-3 reports at ‘greater depth’ each year from Y3 to the end of Y5 and a prediction of the same at Y6</a:t>
                      </a:r>
                    </a:p>
                  </a:txBody>
                  <a:tcPr/>
                </a:tc>
                <a:extLst>
                  <a:ext uri="{0D108BD9-81ED-4DB2-BD59-A6C34878D82A}">
                    <a16:rowId xmlns:a16="http://schemas.microsoft.com/office/drawing/2014/main" val="322026426"/>
                  </a:ext>
                </a:extLst>
              </a:tr>
              <a:tr h="877140">
                <a:tc>
                  <a:txBody>
                    <a:bodyPr/>
                    <a:lstStyle/>
                    <a:p>
                      <a:r>
                        <a:rPr lang="en-GB" dirty="0"/>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record showing 1-2 reports at ‘greater depth’ each year from Y3 to the end of Y5 and a prediction of the same at Y6</a:t>
                      </a:r>
                    </a:p>
                  </a:txBody>
                  <a:tcPr/>
                </a:tc>
                <a:extLst>
                  <a:ext uri="{0D108BD9-81ED-4DB2-BD59-A6C34878D82A}">
                    <a16:rowId xmlns:a16="http://schemas.microsoft.com/office/drawing/2014/main" val="1886371708"/>
                  </a:ext>
                </a:extLst>
              </a:tr>
              <a:tr h="950235">
                <a:tc>
                  <a:txBody>
                    <a:bodyPr/>
                    <a:lstStyle/>
                    <a:p>
                      <a:r>
                        <a:rPr lang="en-GB" dirty="0"/>
                        <a:t>3</a:t>
                      </a:r>
                    </a:p>
                  </a:txBody>
                  <a:tcPr/>
                </a:tc>
                <a:tc>
                  <a:txBody>
                    <a:bodyPr/>
                    <a:lstStyle/>
                    <a:p>
                      <a:r>
                        <a:rPr lang="en-GB" dirty="0"/>
                        <a:t>A record showing at least 2 reports of ‘ has met age related expectations’ at the end of Y4 and of at least 3 reports of ‘has met age related expectations at the end of Y5</a:t>
                      </a:r>
                    </a:p>
                  </a:txBody>
                  <a:tcPr/>
                </a:tc>
                <a:extLst>
                  <a:ext uri="{0D108BD9-81ED-4DB2-BD59-A6C34878D82A}">
                    <a16:rowId xmlns:a16="http://schemas.microsoft.com/office/drawing/2014/main" val="1374213929"/>
                  </a:ext>
                </a:extLst>
              </a:tr>
            </a:tbl>
          </a:graphicData>
        </a:graphic>
      </p:graphicFrame>
    </p:spTree>
    <p:extLst>
      <p:ext uri="{BB962C8B-B14F-4D97-AF65-F5344CB8AC3E}">
        <p14:creationId xmlns:p14="http://schemas.microsoft.com/office/powerpoint/2010/main" val="33550136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30046" y="450166"/>
            <a:ext cx="6799467" cy="777786"/>
          </a:xfrm>
        </p:spPr>
        <p:txBody>
          <a:bodyPr/>
          <a:lstStyle/>
          <a:p>
            <a:r>
              <a:rPr lang="en-GB" altLang="en-US" dirty="0"/>
              <a:t>Pupil access arrangements</a:t>
            </a:r>
            <a:endParaRPr lang="en-GB" dirty="0"/>
          </a:p>
        </p:txBody>
      </p:sp>
      <p:sp>
        <p:nvSpPr>
          <p:cNvPr id="6" name="Content Placeholder 5"/>
          <p:cNvSpPr>
            <a:spLocks noGrp="1"/>
          </p:cNvSpPr>
          <p:nvPr>
            <p:ph idx="1"/>
          </p:nvPr>
        </p:nvSpPr>
        <p:spPr>
          <a:xfrm>
            <a:off x="730046" y="1227952"/>
            <a:ext cx="7963788" cy="5074373"/>
          </a:xfrm>
        </p:spPr>
        <p:txBody>
          <a:bodyPr>
            <a:normAutofit fontScale="92500"/>
          </a:bodyPr>
          <a:lstStyle/>
          <a:p>
            <a:pPr fontAlgn="base">
              <a:lnSpc>
                <a:spcPct val="100000"/>
              </a:lnSpc>
              <a:spcBef>
                <a:spcPts val="0"/>
              </a:spcBef>
            </a:pPr>
            <a:r>
              <a:rPr lang="en-GB" sz="2400" dirty="0">
                <a:solidFill>
                  <a:srgbClr val="000000"/>
                </a:solidFill>
              </a:rPr>
              <a:t>Access arrangements are adjustments designed to support children with particular needs so that they can access the Secondary Transfer Test. </a:t>
            </a:r>
          </a:p>
          <a:p>
            <a:pPr fontAlgn="base">
              <a:lnSpc>
                <a:spcPct val="100000"/>
              </a:lnSpc>
              <a:spcBef>
                <a:spcPts val="0"/>
              </a:spcBef>
            </a:pPr>
            <a:r>
              <a:rPr lang="en-GB" sz="2400" dirty="0">
                <a:solidFill>
                  <a:srgbClr val="000000"/>
                </a:solidFill>
              </a:rPr>
              <a:t>Access arrangements must not advantage the child. </a:t>
            </a:r>
          </a:p>
          <a:p>
            <a:pPr fontAlgn="base">
              <a:lnSpc>
                <a:spcPct val="100000"/>
              </a:lnSpc>
              <a:spcBef>
                <a:spcPts val="0"/>
              </a:spcBef>
            </a:pPr>
            <a:r>
              <a:rPr lang="en-GB" sz="2400" dirty="0">
                <a:solidFill>
                  <a:srgbClr val="000000"/>
                </a:solidFill>
              </a:rPr>
              <a:t>They are normally based on what happens routinely at school. </a:t>
            </a:r>
          </a:p>
          <a:p>
            <a:pPr fontAlgn="base">
              <a:lnSpc>
                <a:spcPct val="100000"/>
              </a:lnSpc>
              <a:spcBef>
                <a:spcPts val="0"/>
              </a:spcBef>
            </a:pPr>
            <a:r>
              <a:rPr lang="en-GB" sz="2400" dirty="0"/>
              <a:t>Headteachers will apply for access arrangements for children whose parents want them to sit the test and who normally have adjustments made in class to support their needs.  </a:t>
            </a:r>
          </a:p>
          <a:p>
            <a:pPr fontAlgn="base">
              <a:lnSpc>
                <a:spcPct val="100000"/>
              </a:lnSpc>
              <a:spcBef>
                <a:spcPts val="0"/>
              </a:spcBef>
              <a:spcAft>
                <a:spcPts val="600"/>
              </a:spcAft>
            </a:pPr>
            <a:r>
              <a:rPr lang="en-GB" sz="2400" dirty="0">
                <a:solidFill>
                  <a:srgbClr val="000000"/>
                </a:solidFill>
              </a:rPr>
              <a:t>Applications for access arrangements are reviewed by a panel of experts in SEND and primary teaching and an educational psychologist.  </a:t>
            </a:r>
          </a:p>
          <a:p>
            <a:pPr fontAlgn="base">
              <a:lnSpc>
                <a:spcPct val="100000"/>
              </a:lnSpc>
              <a:spcBef>
                <a:spcPts val="0"/>
              </a:spcBef>
              <a:spcAft>
                <a:spcPts val="600"/>
              </a:spcAft>
            </a:pPr>
            <a:r>
              <a:rPr lang="en-GB" sz="2400" dirty="0"/>
              <a:t>You can find out more information here: </a:t>
            </a:r>
            <a:r>
              <a:rPr lang="en-GB" sz="2400" dirty="0">
                <a:hlinkClick r:id="rId3"/>
              </a:rPr>
              <a:t>Access arrangements and </a:t>
            </a:r>
            <a:r>
              <a:rPr lang="en-GB" sz="2400">
                <a:hlinkClick r:id="rId3"/>
              </a:rPr>
              <a:t>the Buckinghamshire </a:t>
            </a:r>
            <a:r>
              <a:rPr lang="en-GB" sz="2400" dirty="0">
                <a:hlinkClick r:id="rId3"/>
              </a:rPr>
              <a:t>Transfer Test | Buckinghamshire Council</a:t>
            </a:r>
            <a:endParaRPr lang="en-GB" sz="2400" dirty="0"/>
          </a:p>
        </p:txBody>
      </p:sp>
    </p:spTree>
    <p:extLst>
      <p:ext uri="{BB962C8B-B14F-4D97-AF65-F5344CB8AC3E}">
        <p14:creationId xmlns:p14="http://schemas.microsoft.com/office/powerpoint/2010/main" val="36117646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may be requested?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752167" y="1561514"/>
            <a:ext cx="8138615" cy="4740811"/>
          </a:xfrm>
        </p:spPr>
        <p:txBody>
          <a:bodyPr>
            <a:noAutofit/>
          </a:bodyPr>
          <a:lstStyle/>
          <a:p>
            <a:pPr marL="0" indent="0">
              <a:buNone/>
            </a:pPr>
            <a:r>
              <a:rPr lang="en-GB" sz="2400" dirty="0"/>
              <a:t>Access arrangements fall into three categories: </a:t>
            </a:r>
          </a:p>
          <a:p>
            <a:pPr marL="342900" indent="-342900">
              <a:buFont typeface="+mj-lt"/>
              <a:buAutoNum type="arabicPeriod"/>
            </a:pPr>
            <a:r>
              <a:rPr lang="en-GB" sz="2400" dirty="0"/>
              <a:t>Changes to the way the test is administered, e.g. separate invigilation, rest breaks during the test, extra time</a:t>
            </a:r>
          </a:p>
          <a:p>
            <a:pPr marL="342900" indent="-342900">
              <a:buFont typeface="+mj-lt"/>
              <a:buAutoNum type="arabicPeriod"/>
            </a:pPr>
            <a:r>
              <a:rPr lang="en-GB" sz="2400" dirty="0"/>
              <a:t>Changes to a physical feature, e.g. enlarged question booklet </a:t>
            </a:r>
          </a:p>
          <a:p>
            <a:pPr marL="342900" indent="-3429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 when the child is sitting tests in school.</a:t>
            </a:r>
          </a:p>
          <a:p>
            <a:pPr marL="0" indent="0">
              <a:buNone/>
            </a:pPr>
            <a:r>
              <a:rPr lang="en-GB" sz="2400" dirty="0"/>
              <a:t>For any case where access arrangements are applied for, the headteacher will need to supply evidence from the school and (where available) external professionals such as doctors, educational psychologists and paediatricians</a:t>
            </a:r>
            <a:r>
              <a:rPr lang="en-GB" sz="2400" dirty="0">
                <a:solidFill>
                  <a:srgbClr val="FF0000"/>
                </a:solidFill>
              </a:rPr>
              <a:t> </a:t>
            </a:r>
            <a:r>
              <a:rPr lang="en-GB" sz="2400" dirty="0"/>
              <a:t>or LA services such as the Inclusion Specialist Teachers </a:t>
            </a:r>
          </a:p>
        </p:txBody>
      </p:sp>
    </p:spTree>
    <p:extLst>
      <p:ext uri="{BB962C8B-B14F-4D97-AF65-F5344CB8AC3E}">
        <p14:creationId xmlns:p14="http://schemas.microsoft.com/office/powerpoint/2010/main" val="1535888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(1)</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49" y="1547446"/>
            <a:ext cx="8290267" cy="4785581"/>
          </a:xfrm>
        </p:spPr>
        <p:txBody>
          <a:bodyPr>
            <a:noAutofit/>
          </a:bodyPr>
          <a:lstStyle/>
          <a:p>
            <a:pPr>
              <a:spcBef>
                <a:spcPts val="0"/>
              </a:spcBef>
            </a:pPr>
            <a:r>
              <a:rPr lang="en-GB" sz="2400" dirty="0"/>
              <a:t>The panel will expect that the adjustments being requested are already the normal working practice in class for your child, e.g. rest breaks, additional time, enlarged test papers. </a:t>
            </a:r>
          </a:p>
          <a:p>
            <a:pPr>
              <a:spcBef>
                <a:spcPts val="0"/>
              </a:spcBef>
            </a:pPr>
            <a:endParaRPr lang="en-GB" sz="2400" dirty="0"/>
          </a:p>
          <a:p>
            <a:pPr>
              <a:spcBef>
                <a:spcPts val="0"/>
              </a:spcBef>
            </a:pPr>
            <a:r>
              <a:rPr lang="en-GB" sz="2400" dirty="0"/>
              <a:t>The adjustments agreed by the expert panel will take account of the nature of the adjustments requested, the test style (a multi-choice test) and best practice in test adjustments. </a:t>
            </a:r>
          </a:p>
          <a:p>
            <a:pPr>
              <a:spcBef>
                <a:spcPts val="0"/>
              </a:spcBef>
            </a:pPr>
            <a:endParaRPr lang="en-GB" sz="2400" dirty="0"/>
          </a:p>
          <a:p>
            <a:pPr>
              <a:spcBef>
                <a:spcPts val="0"/>
              </a:spcBef>
            </a:pPr>
            <a:r>
              <a:rPr lang="en-GB" sz="2400" dirty="0"/>
              <a:t>In making their decisions, the expert panel will take into account the adjustments requested, the style of the test (multiple-choice) and the regulations in place for other tests, e.g. KS2 tests (SATs) and GCSEs and A levels.</a:t>
            </a:r>
          </a:p>
        </p:txBody>
      </p:sp>
    </p:spTree>
    <p:extLst>
      <p:ext uri="{BB962C8B-B14F-4D97-AF65-F5344CB8AC3E}">
        <p14:creationId xmlns:p14="http://schemas.microsoft.com/office/powerpoint/2010/main" val="1679756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906A1-A1CC-C721-8038-D2B4181ADF3B}"/>
              </a:ext>
            </a:extLst>
          </p:cNvPr>
          <p:cNvSpPr>
            <a:spLocks noGrp="1"/>
          </p:cNvSpPr>
          <p:nvPr>
            <p:ph type="title"/>
          </p:nvPr>
        </p:nvSpPr>
        <p:spPr/>
        <p:txBody>
          <a:bodyPr/>
          <a:lstStyle/>
          <a:p>
            <a:r>
              <a:rPr lang="en-GB" dirty="0"/>
              <a:t>What access arrangements may be agreed? (2) </a:t>
            </a:r>
          </a:p>
        </p:txBody>
      </p:sp>
      <p:sp>
        <p:nvSpPr>
          <p:cNvPr id="3" name="Content Placeholder 2">
            <a:extLst>
              <a:ext uri="{FF2B5EF4-FFF2-40B4-BE49-F238E27FC236}">
                <a16:creationId xmlns:a16="http://schemas.microsoft.com/office/drawing/2014/main" id="{AF01D5A4-A010-B219-C0F7-AC991AF89C8B}"/>
              </a:ext>
            </a:extLst>
          </p:cNvPr>
          <p:cNvSpPr>
            <a:spLocks noGrp="1"/>
          </p:cNvSpPr>
          <p:nvPr>
            <p:ph idx="1"/>
          </p:nvPr>
        </p:nvSpPr>
        <p:spPr/>
        <p:txBody>
          <a:bodyPr/>
          <a:lstStyle/>
          <a:p>
            <a:pPr>
              <a:spcBef>
                <a:spcPts val="0"/>
              </a:spcBef>
            </a:pPr>
            <a:r>
              <a:rPr lang="en-GB" dirty="0"/>
              <a:t>Some agreed adjustments may be different to what has been requested, e.g. a child may be given less additional time than they are given in class or rest breaks may be granted instead.</a:t>
            </a:r>
          </a:p>
          <a:p>
            <a:pPr>
              <a:spcBef>
                <a:spcPts val="0"/>
              </a:spcBef>
            </a:pPr>
            <a:endParaRPr lang="en-GB" dirty="0"/>
          </a:p>
          <a:p>
            <a:pPr>
              <a:spcBef>
                <a:spcPts val="0"/>
              </a:spcBef>
            </a:pPr>
            <a:r>
              <a:rPr lang="en-GB" dirty="0"/>
              <a:t>Many agreed adjustments may mean that your child needs to be tested separately from the rest of the class, and (depending on school staff resources) they </a:t>
            </a:r>
            <a:r>
              <a:rPr lang="en-GB" b="1" dirty="0"/>
              <a:t>may need to be tested at a different time or on a later date</a:t>
            </a:r>
            <a:r>
              <a:rPr lang="en-GB" dirty="0"/>
              <a:t>. </a:t>
            </a:r>
          </a:p>
          <a:p>
            <a:endParaRPr lang="en-GB" dirty="0"/>
          </a:p>
        </p:txBody>
      </p:sp>
    </p:spTree>
    <p:extLst>
      <p:ext uri="{BB962C8B-B14F-4D97-AF65-F5344CB8AC3E}">
        <p14:creationId xmlns:p14="http://schemas.microsoft.com/office/powerpoint/2010/main" val="1564743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AC61-8BEC-C014-CED5-E53224FE883C}"/>
              </a:ext>
            </a:extLst>
          </p:cNvPr>
          <p:cNvSpPr>
            <a:spLocks noGrp="1"/>
          </p:cNvSpPr>
          <p:nvPr>
            <p:ph type="title"/>
          </p:nvPr>
        </p:nvSpPr>
        <p:spPr>
          <a:xfrm>
            <a:off x="628650" y="379829"/>
            <a:ext cx="7886700" cy="633045"/>
          </a:xfrm>
        </p:spPr>
        <p:txBody>
          <a:bodyPr>
            <a:normAutofit fontScale="90000"/>
          </a:bodyPr>
          <a:lstStyle/>
          <a:p>
            <a:r>
              <a:rPr lang="en-GB" dirty="0"/>
              <a:t>Examples of adjustments</a:t>
            </a:r>
          </a:p>
        </p:txBody>
      </p:sp>
      <p:sp>
        <p:nvSpPr>
          <p:cNvPr id="3" name="Content Placeholder 2">
            <a:extLst>
              <a:ext uri="{FF2B5EF4-FFF2-40B4-BE49-F238E27FC236}">
                <a16:creationId xmlns:a16="http://schemas.microsoft.com/office/drawing/2014/main" id="{A04E5855-C9EF-DCB6-216C-53063B2F87F7}"/>
              </a:ext>
            </a:extLst>
          </p:cNvPr>
          <p:cNvSpPr>
            <a:spLocks noGrp="1"/>
          </p:cNvSpPr>
          <p:nvPr>
            <p:ph idx="1"/>
          </p:nvPr>
        </p:nvSpPr>
        <p:spPr>
          <a:xfrm>
            <a:off x="393895" y="1012875"/>
            <a:ext cx="8299939" cy="5465296"/>
          </a:xfrm>
        </p:spPr>
        <p:txBody>
          <a:bodyPr>
            <a:normAutofit fontScale="92500"/>
          </a:bodyPr>
          <a:lstStyle/>
          <a:p>
            <a:r>
              <a:rPr lang="en-GB" sz="2400" dirty="0"/>
              <a:t>A child has diagnosed ADHD. They often find it hard to concentrate in class. Support is given by the teacher to keep the child on task. Sometimes they work in a small group or need a bit longer to complete a task. Parents think that extra time should be given. The Panel agrees supervised rest breaks (where the clock is paused so the child does not lose any time) and the use of a prompter so that they can be brought back to the test if they are distracted. </a:t>
            </a:r>
          </a:p>
          <a:p>
            <a:r>
              <a:rPr lang="en-GB" sz="2400" dirty="0"/>
              <a:t>A child has a diagnosis of ASD. The Educational Psychologist’s report suggests that up to 25% extra time may be appropriate. The school have offered 25% extra time in tests previously, but the child rarely uses it. The Panel agrees 10% extra time as this is more appropriate for the Transfer Test which has multiple choice questions. </a:t>
            </a:r>
          </a:p>
          <a:p>
            <a:r>
              <a:rPr lang="en-GB" sz="2400" dirty="0"/>
              <a:t>A child has an EHCP and complex needs. The school provide a detailed submission showing the support provided and include a copy of the EHCP. The Panel agrees the requested adjustments as they are consistently in place in school and appropriate to the style of the test.</a:t>
            </a:r>
          </a:p>
          <a:p>
            <a:endParaRPr lang="en-GB" dirty="0"/>
          </a:p>
          <a:p>
            <a:endParaRPr lang="en-GB" dirty="0"/>
          </a:p>
          <a:p>
            <a:endParaRPr lang="en-GB" dirty="0"/>
          </a:p>
        </p:txBody>
      </p:sp>
    </p:spTree>
    <p:extLst>
      <p:ext uri="{BB962C8B-B14F-4D97-AF65-F5344CB8AC3E}">
        <p14:creationId xmlns:p14="http://schemas.microsoft.com/office/powerpoint/2010/main" val="1630860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0D435-6275-D058-ADDC-0DC4CA4572B1}"/>
              </a:ext>
            </a:extLst>
          </p:cNvPr>
          <p:cNvSpPr>
            <a:spLocks noGrp="1"/>
          </p:cNvSpPr>
          <p:nvPr>
            <p:ph type="title"/>
          </p:nvPr>
        </p:nvSpPr>
        <p:spPr>
          <a:xfrm>
            <a:off x="628650" y="365127"/>
            <a:ext cx="7886700" cy="1002902"/>
          </a:xfrm>
        </p:spPr>
        <p:txBody>
          <a:bodyPr/>
          <a:lstStyle/>
          <a:p>
            <a:r>
              <a:rPr lang="en-GB" dirty="0"/>
              <a:t>More examples of adjustments</a:t>
            </a:r>
          </a:p>
        </p:txBody>
      </p:sp>
      <p:sp>
        <p:nvSpPr>
          <p:cNvPr id="3" name="Content Placeholder 2">
            <a:extLst>
              <a:ext uri="{FF2B5EF4-FFF2-40B4-BE49-F238E27FC236}">
                <a16:creationId xmlns:a16="http://schemas.microsoft.com/office/drawing/2014/main" id="{FDA6A40B-B4B1-6A0B-2FF9-60EF10D98466}"/>
              </a:ext>
            </a:extLst>
          </p:cNvPr>
          <p:cNvSpPr>
            <a:spLocks noGrp="1"/>
          </p:cNvSpPr>
          <p:nvPr>
            <p:ph idx="1"/>
          </p:nvPr>
        </p:nvSpPr>
        <p:spPr>
          <a:xfrm>
            <a:off x="354842" y="1181686"/>
            <a:ext cx="8353060" cy="5008099"/>
          </a:xfrm>
        </p:spPr>
        <p:txBody>
          <a:bodyPr>
            <a:normAutofit fontScale="85000" lnSpcReduction="20000"/>
          </a:bodyPr>
          <a:lstStyle/>
          <a:p>
            <a:r>
              <a:rPr lang="en-GB" dirty="0"/>
              <a:t>A child with dyslexia finds a coloured overlay helpful and uses it daily in the classroom. The school include the Educational Psychologist’s report with their form, which shows multiple scores significantly below the average range and this lines up with the support given in school. The Panel agrees to the request for 10% extra time and the use of the child’s overlay.</a:t>
            </a:r>
          </a:p>
          <a:p>
            <a:r>
              <a:rPr lang="en-GB" dirty="0"/>
              <a:t>A child has an undiagnosed tic disorder, meaning that they call out in lessons and make various noises. This happens more frequently when the child is uncomfortable or worried. As this is the only adjustment requested the school are allowed to test the child separately so that they have space to vocalise and so that there is a quiet room for their classmates to test in. </a:t>
            </a:r>
          </a:p>
          <a:p>
            <a:r>
              <a:rPr lang="en-GB" dirty="0"/>
              <a:t>A parent has asked the school to request 25% extra time but the child does not regularly require this in class. As there is no evidence of 25% extra time being normal practice the Panel do not agree to this adjustment.</a:t>
            </a:r>
          </a:p>
          <a:p>
            <a:endParaRPr lang="en-GB" dirty="0"/>
          </a:p>
        </p:txBody>
      </p:sp>
    </p:spTree>
    <p:extLst>
      <p:ext uri="{BB962C8B-B14F-4D97-AF65-F5344CB8AC3E}">
        <p14:creationId xmlns:p14="http://schemas.microsoft.com/office/powerpoint/2010/main" val="572685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- 9 October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normAutofit/>
          </a:bodyPr>
          <a:lstStyle/>
          <a:p>
            <a:r>
              <a:rPr lang="en-GB" sz="2800" dirty="0"/>
              <a:t>If your child attends a Partner school or has sat the test at a grammar school test centre, then we will send the result </a:t>
            </a:r>
            <a:r>
              <a:rPr lang="en-GB" sz="2800" b="1" dirty="0"/>
              <a:t>on 9 October to the email address you used to register </a:t>
            </a:r>
            <a:r>
              <a:rPr lang="en-GB" b="1" dirty="0"/>
              <a:t>to sit</a:t>
            </a:r>
            <a:r>
              <a:rPr lang="en-GB" sz="2800" b="1" dirty="0"/>
              <a:t> the test</a:t>
            </a:r>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39% of children scored 121 or more in the 2026 entry test</a:t>
            </a:r>
          </a:p>
          <a:p>
            <a:pPr>
              <a:defRPr/>
            </a:pPr>
            <a:r>
              <a:rPr lang="en-GB" dirty="0"/>
              <a:t>Test results may be later if the child sat the test later than the published dates</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a:xfrm>
            <a:off x="628650" y="365127"/>
            <a:ext cx="7886700" cy="830628"/>
          </a:xfrm>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998806"/>
            <a:ext cx="8149590" cy="5387925"/>
          </a:xfrm>
        </p:spPr>
        <p:txBody>
          <a:bodyPr>
            <a:noAutofit/>
          </a:bodyPr>
          <a:lstStyle/>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4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4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400" kern="100" dirty="0">
                <a:effectLst/>
                <a:ea typeface="Calibri" panose="020F0502020204030204" pitchFamily="34" charset="0"/>
                <a:cs typeface="Calibri" panose="020F0502020204030204" pitchFamily="34" charset="0"/>
              </a:rPr>
              <a:t>Parents need to write </a:t>
            </a:r>
            <a:r>
              <a:rPr lang="en-GB" sz="2400" b="1" kern="100" dirty="0">
                <a:effectLst/>
                <a:ea typeface="Calibri" panose="020F0502020204030204" pitchFamily="34" charset="0"/>
                <a:cs typeface="Calibri" panose="020F0502020204030204" pitchFamily="34" charset="0"/>
              </a:rPr>
              <a:t>to the grammar school</a:t>
            </a:r>
            <a:r>
              <a:rPr lang="en-GB" sz="2400" kern="100" dirty="0">
                <a:effectLst/>
                <a:ea typeface="Calibri" panose="020F0502020204030204" pitchFamily="34" charset="0"/>
                <a:cs typeface="Calibri" panose="020F0502020204030204" pitchFamily="34" charset="0"/>
              </a:rPr>
              <a:t>(s) providing evidence of their child’s </a:t>
            </a:r>
            <a:r>
              <a:rPr lang="en-GB" sz="2400" kern="100" dirty="0">
                <a:ea typeface="Calibri" panose="020F0502020204030204" pitchFamily="34" charset="0"/>
                <a:cs typeface="Calibri" panose="020F0502020204030204" pitchFamily="34" charset="0"/>
              </a:rPr>
              <a:t>pupil premium status and STT score </a:t>
            </a:r>
            <a:r>
              <a:rPr lang="en-GB" sz="2400" kern="100" dirty="0">
                <a:effectLst/>
                <a:ea typeface="Calibri" panose="020F0502020204030204" pitchFamily="34" charset="0"/>
                <a:cs typeface="Calibri" panose="020F0502020204030204" pitchFamily="34" charset="0"/>
              </a:rPr>
              <a:t>by </a:t>
            </a:r>
            <a:r>
              <a:rPr lang="en-GB" sz="2400" b="1" kern="100" dirty="0">
                <a:effectLst/>
                <a:ea typeface="Calibri" panose="020F0502020204030204" pitchFamily="34" charset="0"/>
                <a:cs typeface="Calibri" panose="020F0502020204030204" pitchFamily="34" charset="0"/>
              </a:rPr>
              <a:t>31 October 2026 </a:t>
            </a:r>
            <a:r>
              <a:rPr lang="en-GB" sz="2400" kern="100" dirty="0">
                <a:effectLst/>
                <a:ea typeface="Calibri" panose="020F0502020204030204" pitchFamily="34" charset="0"/>
                <a:cs typeface="Calibri" panose="020F0502020204030204" pitchFamily="34" charset="0"/>
              </a:rPr>
              <a:t>if they want their child to be considered under these criteria</a:t>
            </a:r>
            <a:endParaRPr lang="en-GB" sz="24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lvl="1">
              <a:defRPr/>
            </a:pPr>
            <a:r>
              <a:rPr lang="en-GB" altLang="en-US" sz="2600" dirty="0"/>
              <a:t>Ask for a Selection Review </a:t>
            </a:r>
          </a:p>
          <a:p>
            <a:pPr marL="0" indent="0">
              <a:buNone/>
              <a:defRPr/>
            </a:pPr>
            <a:r>
              <a:rPr lang="en-GB" altLang="en-US" b="1" dirty="0"/>
              <a:t>OR</a:t>
            </a:r>
          </a:p>
          <a:p>
            <a:pPr lvl="1">
              <a:defRPr/>
            </a:pPr>
            <a:r>
              <a:rPr lang="en-GB" altLang="en-US" sz="2600"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headteacher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Selection Review panel process 31.6% of the review cases were qualified for grammar school in the 2026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1F88E05F2F8F24FB638CAFE939172DE" ma:contentTypeVersion="18" ma:contentTypeDescription="Create a new document." ma:contentTypeScope="" ma:versionID="34125eaaea1606cb4fc4d12c3bbef57d">
  <xsd:schema xmlns:xsd="http://www.w3.org/2001/XMLSchema" xmlns:xs="http://www.w3.org/2001/XMLSchema" xmlns:p="http://schemas.microsoft.com/office/2006/metadata/properties" xmlns:ns2="b9fbfb1e-31ac-4a15-b143-0f00dd2680d9" xmlns:ns3="5f4f704d-e8c0-474b-8324-558858e21125" targetNamespace="http://schemas.microsoft.com/office/2006/metadata/properties" ma:root="true" ma:fieldsID="b2f9e049b3471b91bf6af9282daa5d4e" ns2:_="" ns3:_="">
    <xsd:import namespace="b9fbfb1e-31ac-4a15-b143-0f00dd2680d9"/>
    <xsd:import namespace="5f4f704d-e8c0-474b-8324-558858e21125"/>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AutoKeyPoints" minOccurs="0"/>
                <xsd:element ref="ns3:MediaServiceKeyPoints" minOccurs="0"/>
                <xsd:element ref="ns3:MediaServiceDateTaken"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fbfb1e-31ac-4a15-b143-0f00dd2680d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c236f54-2779-46ea-ae03-445d743a49ca}" ma:internalName="TaxCatchAll" ma:showField="CatchAllData" ma:web="b9fbfb1e-31ac-4a15-b143-0f00dd2680d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f4f704d-e8c0-474b-8324-558858e21125"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497b015f-629b-4474-aa67-56c809d691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LengthInSeconds" ma:index="2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9fbfb1e-31ac-4a15-b143-0f00dd2680d9" xsi:nil="true"/>
    <lcf76f155ced4ddcb4097134ff3c332f xmlns="5f4f704d-e8c0-474b-8324-558858e2112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B4E3FD-13C1-4206-B3DE-E7FD5BB568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fbfb1e-31ac-4a15-b143-0f00dd2680d9"/>
    <ds:schemaRef ds:uri="5f4f704d-e8c0-474b-8324-558858e211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3.xml><?xml version="1.0" encoding="utf-8"?>
<ds:datastoreItem xmlns:ds="http://schemas.openxmlformats.org/officeDocument/2006/customXml" ds:itemID="{C82E3F0E-CD69-4F17-A046-C9E3983856F9}">
  <ds:schemaRefs>
    <ds:schemaRef ds:uri="44055f7f-7783-4588-b7ac-ce75066a88c9"/>
    <ds:schemaRef ds:uri="http://schemas.microsoft.com/office/infopath/2007/PartnerControls"/>
    <ds:schemaRef ds:uri="http://purl.org/dc/terms/"/>
    <ds:schemaRef ds:uri="http://purl.org/dc/dcmitype/"/>
    <ds:schemaRef ds:uri="http://www.w3.org/XML/1998/namespac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9ae3e877-3df2-4825-b33a-d35bc5ed89a2"/>
    <ds:schemaRef ds:uri="b9fbfb1e-31ac-4a15-b143-0f00dd2680d9"/>
    <ds:schemaRef ds:uri="5f4f704d-e8c0-474b-8324-558858e21125"/>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6055</TotalTime>
  <Words>7237</Words>
  <Application>Microsoft Office PowerPoint</Application>
  <PresentationFormat>On-screen Show (4:3)</PresentationFormat>
  <Paragraphs>520</Paragraphs>
  <Slides>47</Slides>
  <Notes>41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Buckinghamshire Council standard template</vt:lpstr>
      <vt:lpstr>MOVING UP TO SECONDARY SCHOOL</vt:lpstr>
      <vt:lpstr>Included in this presentation</vt:lpstr>
      <vt:lpstr>Applying for a secondary school place</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1 March 2027</vt:lpstr>
      <vt:lpstr>After Offer Day</vt:lpstr>
      <vt:lpstr>About appeals</vt:lpstr>
      <vt:lpstr>Application summary</vt:lpstr>
      <vt:lpstr>The Secondary Transfer Test</vt:lpstr>
      <vt:lpstr>The Secondary Transfer Test</vt:lpstr>
      <vt:lpstr>Testing timeline</vt:lpstr>
      <vt:lpstr>Do all children have to sit the Secondary Transfer Test?</vt:lpstr>
      <vt:lpstr>Communicating with parents (1) </vt:lpstr>
      <vt:lpstr>Communicating with parents (2) </vt:lpstr>
      <vt:lpstr>Familiarisation booklet</vt:lpstr>
      <vt:lpstr>Coaching </vt:lpstr>
      <vt:lpstr>What does the Secondary Transfer  Test measure?</vt:lpstr>
      <vt:lpstr>On the test days</vt:lpstr>
      <vt:lpstr>Test conditions </vt:lpstr>
      <vt:lpstr>Illness/absence during the test period</vt:lpstr>
      <vt:lpstr>If you think something has affected your child’s performance in the Transfer Test</vt:lpstr>
      <vt:lpstr>Headteacher’s recommendations</vt:lpstr>
      <vt:lpstr>Headteacher’s recommendations (1) </vt:lpstr>
      <vt:lpstr>Headteacher’s recommendations (2) </vt:lpstr>
      <vt:lpstr>Pupil access arrangements</vt:lpstr>
      <vt:lpstr>What access arrangements may be requested? </vt:lpstr>
      <vt:lpstr>What access arrangements may be agreed? (1)</vt:lpstr>
      <vt:lpstr>What access arrangements may be agreed? (2) </vt:lpstr>
      <vt:lpstr>Examples of adjustments</vt:lpstr>
      <vt:lpstr>More examples of adjustments</vt:lpstr>
      <vt:lpstr>Marking and standardisation</vt:lpstr>
      <vt:lpstr>Weighting</vt:lpstr>
      <vt:lpstr>Results publication - 9 October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William Green</cp:lastModifiedBy>
  <cp:revision>140</cp:revision>
  <dcterms:created xsi:type="dcterms:W3CDTF">2020-04-28T15:46:34Z</dcterms:created>
  <dcterms:modified xsi:type="dcterms:W3CDTF">2026-04-23T14:10:55Z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0x010100A1F88E05F2F8F24FB638CAFE939172DE</vt:lpwstr>
  </property>
  <property fmtid="{D5CDD505-2E9C-101B-9397-08002B2CF9AE}" pid="3" name="Order">
    <vt:r8>19912000</vt:r8>
  </property>
  <property fmtid="{D5CDD505-2E9C-101B-9397-08002B2CF9AE}" pid="4" name="MediaServiceImageTags">
    <vt:lpwstr/>
  </property>
</Properties>
</file>